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72" r:id="rId4"/>
    <p:sldId id="335" r:id="rId5"/>
    <p:sldId id="330" r:id="rId6"/>
    <p:sldId id="263" r:id="rId7"/>
    <p:sldId id="331" r:id="rId8"/>
    <p:sldId id="274" r:id="rId9"/>
    <p:sldId id="271" r:id="rId10"/>
    <p:sldId id="266" r:id="rId11"/>
    <p:sldId id="267" r:id="rId12"/>
    <p:sldId id="334" r:id="rId13"/>
    <p:sldId id="328" r:id="rId14"/>
    <p:sldId id="332" r:id="rId1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59712" autoAdjust="0"/>
  </p:normalViewPr>
  <p:slideViewPr>
    <p:cSldViewPr snapToGrid="0">
      <p:cViewPr varScale="1">
        <p:scale>
          <a:sx n="41" d="100"/>
          <a:sy n="41" d="100"/>
        </p:scale>
        <p:origin x="169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618C3C6-B6EA-4378-9B7A-096AE8FD8138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E51132-5288-4EE8-B366-40ACAE8DF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9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0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25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07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E64AE-D6E3-27EB-567B-614D55F7C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C6286C-F3EB-05C1-E2A0-5FFC54E96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170C0-EA9D-0D62-AB37-740DB31E6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10F89-999E-CDD0-48F5-61363CBD4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24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Published late 2025 by NIOSH.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45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94D8E-A88B-55A3-45C7-3465E62EB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BE7F5C-EA87-5D6E-C586-02A8E1298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F2B49-DCDD-B303-A3A8-4A9081334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B0D2B-5797-0494-5394-891939E263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5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04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53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BB780-4A7F-262C-B7C4-656D8652F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19544-F746-45FC-756E-AB7E85F244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4C898-AFAA-4C58-00A1-CA888FC03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204CE-0FF3-B75B-5D99-213126402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326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438EF-C4BE-8E5B-3C91-51B7E59D3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D5292-DA52-7CEB-B2DE-D0A20CA91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CA505-981B-F055-6E86-1DD2F6783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ED83A-91B4-F781-4363-324BA6BB7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26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79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B4AD4-A605-267C-B181-3ECAAF716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91CE07-112D-BAFC-70F4-725266BD5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F8735-EAB0-8C1B-78F6-C4E00583D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35E73-052F-7967-62DB-19D567BFB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4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20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51132-5288-4EE8-B366-40ACAE8DFC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7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aaqmd.gov/~/media/files/technical-services/air-monitoring-network-plans/2025_five_year_network_assessment-pdf.pdf?rev=b3e910d986154e4ab32ba81e3a0715f9&amp;sc_lang=en" TargetMode="Externa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CFE20-9C32-790F-5040-8B9ABA8AB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8181" y="1295400"/>
            <a:ext cx="5270412" cy="27279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Wildland and Process Unit Fires</a:t>
            </a:r>
            <a:br>
              <a:rPr lang="en-US" dirty="0"/>
            </a:br>
            <a:endParaRPr lang="en-US" sz="22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4B33B-1F6C-49E0-12EE-A84098DF6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50454" y="4624821"/>
            <a:ext cx="4490019" cy="815859"/>
          </a:xfrm>
        </p:spPr>
        <p:txBody>
          <a:bodyPr/>
          <a:lstStyle/>
          <a:p>
            <a:r>
              <a:rPr lang="en-US" dirty="0"/>
              <a:t>CAER Safety Summit, April 22, 2026</a:t>
            </a:r>
          </a:p>
        </p:txBody>
      </p:sp>
    </p:spTree>
    <p:extLst>
      <p:ext uri="{BB962C8B-B14F-4D97-AF65-F5344CB8AC3E}">
        <p14:creationId xmlns:p14="http://schemas.microsoft.com/office/powerpoint/2010/main" val="186353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7DA3D-26D3-6220-E23D-5FF0A88FE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5D65-1975-0421-DD0E-7249DDD3E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5922"/>
            <a:ext cx="8124530" cy="673257"/>
          </a:xfrm>
        </p:spPr>
        <p:txBody>
          <a:bodyPr/>
          <a:lstStyle/>
          <a:p>
            <a:r>
              <a:rPr lang="en-US" dirty="0"/>
              <a:t>Process Fire Sampling &amp;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3E7B-CF3C-9C34-DBB8-0354FF0AD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282" y="1341980"/>
            <a:ext cx="7432348" cy="49801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Sampling with Real-time Detectors on</a:t>
            </a:r>
            <a:r>
              <a:rPr lang="en-US" sz="2000"/>
              <a:t>/off-site</a:t>
            </a:r>
            <a:endParaRPr lang="en-US" sz="2000" dirty="0"/>
          </a:p>
          <a:p>
            <a:pPr lvl="1"/>
            <a:r>
              <a:rPr lang="en-US" sz="2000" dirty="0"/>
              <a:t>Particulate PM 2.5 and 10 </a:t>
            </a:r>
          </a:p>
          <a:p>
            <a:pPr lvl="1"/>
            <a:r>
              <a:rPr lang="en-US" sz="2000" dirty="0"/>
              <a:t>CO (&lt;=2 ppm)</a:t>
            </a:r>
          </a:p>
          <a:p>
            <a:pPr lvl="1"/>
            <a:r>
              <a:rPr lang="en-US" sz="2000" dirty="0"/>
              <a:t>SO2 </a:t>
            </a:r>
          </a:p>
          <a:p>
            <a:pPr lvl="1"/>
            <a:r>
              <a:rPr lang="en-US" sz="2000" dirty="0"/>
              <a:t>VOC on PID</a:t>
            </a:r>
          </a:p>
          <a:p>
            <a:pPr lvl="1"/>
            <a:r>
              <a:rPr lang="en-US" sz="2000" dirty="0"/>
              <a:t>Benzene</a:t>
            </a:r>
          </a:p>
          <a:p>
            <a:pPr lvl="1"/>
            <a:r>
              <a:rPr lang="en-US" sz="2000" dirty="0"/>
              <a:t>H2S</a:t>
            </a:r>
          </a:p>
          <a:p>
            <a:pPr marL="0" indent="0">
              <a:buNone/>
            </a:pPr>
            <a:r>
              <a:rPr lang="en-US" sz="2000" dirty="0"/>
              <a:t>Analytical Testing Done</a:t>
            </a:r>
          </a:p>
          <a:p>
            <a:pPr lvl="1"/>
            <a:r>
              <a:rPr lang="en-US" sz="2000" dirty="0"/>
              <a:t>Asbestos surfaces and bunker gear</a:t>
            </a:r>
          </a:p>
          <a:p>
            <a:pPr lvl="1"/>
            <a:r>
              <a:rPr lang="en-US" sz="2000" dirty="0"/>
              <a:t>Surface wipes for PAHs</a:t>
            </a:r>
          </a:p>
          <a:p>
            <a:pPr lvl="1"/>
            <a:r>
              <a:rPr lang="en-US" sz="2000" dirty="0"/>
              <a:t>Urinary phenol, s-PMA, or 1-HP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3823B-218A-EF5D-9A50-10EB6B10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32256" y="6127750"/>
            <a:ext cx="34211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624D6-B621-289A-D334-54CAE0344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8F52ED-1EFD-2B86-7F78-9EDEE66D7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2256309"/>
            <a:ext cx="2382860" cy="31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4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1220C-D2E2-B4F2-55B3-65D27C0CF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221DA-EECB-8F24-82DD-58DF4C4E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725" y="627079"/>
            <a:ext cx="8911687" cy="686530"/>
          </a:xfrm>
        </p:spPr>
        <p:txBody>
          <a:bodyPr/>
          <a:lstStyle/>
          <a:p>
            <a:r>
              <a:rPr lang="en-US" dirty="0"/>
              <a:t>Incident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9AF33-47F7-1B83-CE92-D591EBF6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2133" y="1831933"/>
            <a:ext cx="7574279" cy="3194133"/>
          </a:xfrm>
        </p:spPr>
        <p:txBody>
          <a:bodyPr>
            <a:noAutofit/>
          </a:bodyPr>
          <a:lstStyle/>
          <a:p>
            <a:r>
              <a:rPr lang="en-US" sz="2800" dirty="0"/>
              <a:t>Road access </a:t>
            </a:r>
          </a:p>
          <a:p>
            <a:r>
              <a:rPr lang="en-US" sz="2800" dirty="0"/>
              <a:t>Police respirator</a:t>
            </a:r>
          </a:p>
          <a:p>
            <a:r>
              <a:rPr lang="en-US" sz="2800" dirty="0"/>
              <a:t>Background particulates </a:t>
            </a:r>
          </a:p>
          <a:p>
            <a:r>
              <a:rPr lang="en-US" sz="2800" dirty="0"/>
              <a:t>Local meteorological conditions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69627-BF6D-6CA8-B027-4E63B69B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3658" y="614896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FA297-FBAA-7F67-0CDF-3B8AF42B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9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1C5AF-B4DE-248C-49A2-9CEA0A6AE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00B03-4AC8-91D3-DF58-1610E3F6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725" y="627079"/>
            <a:ext cx="8911687" cy="686530"/>
          </a:xfrm>
        </p:spPr>
        <p:txBody>
          <a:bodyPr/>
          <a:lstStyle/>
          <a:p>
            <a:r>
              <a:rPr lang="en-US" dirty="0"/>
              <a:t>Other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EDE28-A481-CF1B-8F46-274DB9EB2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028" y="1541719"/>
            <a:ext cx="5074651" cy="686531"/>
          </a:xfrm>
        </p:spPr>
        <p:txBody>
          <a:bodyPr>
            <a:noAutofit/>
          </a:bodyPr>
          <a:lstStyle/>
          <a:p>
            <a:r>
              <a:rPr lang="en-US" sz="2000" dirty="0"/>
              <a:t>BAAQMD – PM2.5 stations nearby</a:t>
            </a:r>
          </a:p>
          <a:p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44DB7-4262-6409-3F15-D91772AD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7058" y="633152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43BB6-FAD6-BAB3-B443-4953384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7E3FC0-FACD-2370-8C2F-0200BE568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655" y="2300287"/>
            <a:ext cx="4200525" cy="2257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254103-DA98-846B-95B1-C7C2A726E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109" y="531462"/>
            <a:ext cx="4200524" cy="580006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1414DE-A831-08FD-7E25-65146F39C72C}"/>
              </a:ext>
            </a:extLst>
          </p:cNvPr>
          <p:cNvSpPr txBox="1">
            <a:spLocks/>
          </p:cNvSpPr>
          <p:nvPr/>
        </p:nvSpPr>
        <p:spPr>
          <a:xfrm>
            <a:off x="1890028" y="5166360"/>
            <a:ext cx="4497025" cy="547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Two new stations to be added... </a:t>
            </a:r>
          </a:p>
          <a:p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A3D3F3-3B59-0826-D54A-A30138E17E81}"/>
              </a:ext>
            </a:extLst>
          </p:cNvPr>
          <p:cNvSpPr txBox="1"/>
          <p:nvPr/>
        </p:nvSpPr>
        <p:spPr>
          <a:xfrm>
            <a:off x="2125456" y="5627843"/>
            <a:ext cx="49745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hlinkClick r:id="rId5"/>
              </a:rPr>
              <a:t>2025_five_year_network_assessment-pdf.pdf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3661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1436B-099C-7919-20F0-E6637D98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629D5-7E9A-5812-7A58-1FEC3CBB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695" y="661130"/>
            <a:ext cx="2447422" cy="278708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1E1A53"/>
                </a:solidFill>
                <a:latin typeface="Arial" panose="020B0604020202020204"/>
                <a:ea typeface="+mn-ea"/>
              </a:rPr>
              <a:t>New NIOSH Guidance to Reduce Firefighter Exposure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8E27A-80DA-97CD-1973-B747696D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6276" y="6098101"/>
            <a:ext cx="2447423" cy="365125"/>
          </a:xfr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E9EC8-F9C7-0BE0-569B-FCC6244E2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246B8-E889-9754-543B-D16FE36F7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535" y="540072"/>
            <a:ext cx="7347214" cy="581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88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B8DB5-3B4D-53AC-D2B6-C8C248B5D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37CFF-7BD2-3E3C-8746-CCBC2EE1D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725" y="627079"/>
            <a:ext cx="8911687" cy="68653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BC92B-8FB6-901B-F2EE-EDBF297BF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2750820"/>
            <a:ext cx="6842759" cy="1356360"/>
          </a:xfrm>
        </p:spPr>
        <p:txBody>
          <a:bodyPr>
            <a:noAutofit/>
          </a:bodyPr>
          <a:lstStyle/>
          <a:p>
            <a:r>
              <a:rPr lang="en-US" sz="2400" dirty="0"/>
              <a:t>Corrections?</a:t>
            </a:r>
          </a:p>
          <a:p>
            <a:r>
              <a:rPr lang="en-US" sz="2400" dirty="0"/>
              <a:t>Clarifications?</a:t>
            </a:r>
          </a:p>
          <a:p>
            <a:r>
              <a:rPr lang="en-US" sz="2400" dirty="0"/>
              <a:t>Explanations?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6C4E8-5324-77A7-76DD-1AF9127F2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3658" y="614896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1B1DC-881E-8378-3588-E88D80A7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91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95FFF-A1BE-442D-EE3A-9118D9633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158" y="634704"/>
            <a:ext cx="2247089" cy="709061"/>
          </a:xfrm>
        </p:spPr>
        <p:txBody>
          <a:bodyPr/>
          <a:lstStyle/>
          <a:p>
            <a:r>
              <a:rPr lang="en-US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0F790-ECE5-D75D-32BF-3BFD4C287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0042" y="1836559"/>
            <a:ext cx="7117918" cy="2727682"/>
          </a:xfrm>
        </p:spPr>
        <p:txBody>
          <a:bodyPr>
            <a:normAutofit/>
          </a:bodyPr>
          <a:lstStyle/>
          <a:p>
            <a:r>
              <a:rPr lang="en-US" sz="2400" dirty="0"/>
              <a:t>Published Studies and Key Points</a:t>
            </a:r>
          </a:p>
          <a:p>
            <a:r>
              <a:rPr lang="en-US" sz="2400" dirty="0"/>
              <a:t>Public Exposure References</a:t>
            </a:r>
          </a:p>
          <a:p>
            <a:r>
              <a:rPr lang="en-US" sz="2400" dirty="0"/>
              <a:t>Cal/OSHA Wildfire Smoke Standard </a:t>
            </a:r>
          </a:p>
          <a:p>
            <a:r>
              <a:rPr lang="en-US" sz="2400" dirty="0"/>
              <a:t>Refinery Process Unit fire </a:t>
            </a:r>
          </a:p>
          <a:p>
            <a:r>
              <a:rPr lang="en-US" sz="2400" dirty="0"/>
              <a:t>Other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A1DB1-6D87-7CF4-D5C5-2CC6C4B1A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0690" y="5986953"/>
            <a:ext cx="2070620" cy="36845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68B7A-B89F-12C4-62E2-60A259BA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0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51176-68C5-1BF9-A3AF-511217052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561BB-6015-AB5D-13AE-6DE676AD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512" y="636663"/>
            <a:ext cx="8911687" cy="667362"/>
          </a:xfrm>
        </p:spPr>
        <p:txBody>
          <a:bodyPr/>
          <a:lstStyle/>
          <a:p>
            <a:r>
              <a:rPr lang="en-US" dirty="0"/>
              <a:t>Published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3FCED-A2C4-EF04-325C-A18D2A3DC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9280" y="1455419"/>
            <a:ext cx="9829800" cy="4684403"/>
          </a:xfrm>
        </p:spPr>
        <p:txBody>
          <a:bodyPr>
            <a:normAutofit fontScale="92500" lnSpcReduction="10000"/>
          </a:bodyPr>
          <a:lstStyle/>
          <a:p>
            <a:r>
              <a:rPr lang="en-US" sz="1400" dirty="0"/>
              <a:t>J Geo Research, </a:t>
            </a:r>
            <a:r>
              <a:rPr lang="en-US" sz="1400" i="1" dirty="0"/>
              <a:t>Kuwaiti oil fires: Compositions of source smoke. </a:t>
            </a:r>
            <a:r>
              <a:rPr lang="en-US" sz="1400" dirty="0"/>
              <a:t>1992.</a:t>
            </a:r>
          </a:p>
          <a:p>
            <a:r>
              <a:rPr lang="en-US" sz="1400" dirty="0"/>
              <a:t>Oil Spill Conf, Advantages and disadvantages of burning spilled oil.  1993</a:t>
            </a:r>
          </a:p>
          <a:p>
            <a:r>
              <a:rPr lang="en-US" sz="1400" dirty="0"/>
              <a:t>Atm </a:t>
            </a:r>
            <a:r>
              <a:rPr lang="en-US" sz="1400" dirty="0" err="1"/>
              <a:t>Envir</a:t>
            </a:r>
            <a:r>
              <a:rPr lang="en-US" sz="1400" dirty="0"/>
              <a:t>,  </a:t>
            </a:r>
            <a:r>
              <a:rPr lang="en-US" sz="1400" i="1" dirty="0"/>
              <a:t>Geometric/aerodynamic equivalent diameter rations of ash aggregate aerosols collected in burning Kuwaiti well fields.  </a:t>
            </a:r>
            <a:r>
              <a:rPr lang="en-US" sz="1400" dirty="0"/>
              <a:t>1994</a:t>
            </a:r>
          </a:p>
          <a:p>
            <a:r>
              <a:rPr lang="en-US" sz="1400" dirty="0"/>
              <a:t>AIHA Journal,  </a:t>
            </a:r>
            <a:r>
              <a:rPr lang="en-US" sz="1400" i="1" dirty="0"/>
              <a:t>Air emissions from petroleum hydrocarbon fires during controlled burning. </a:t>
            </a:r>
            <a:r>
              <a:rPr lang="en-US" sz="1400" dirty="0"/>
              <a:t>1997</a:t>
            </a:r>
          </a:p>
          <a:p>
            <a:r>
              <a:rPr lang="en-US" sz="1400" dirty="0"/>
              <a:t>A J of </a:t>
            </a:r>
            <a:r>
              <a:rPr lang="en-US" sz="1400" dirty="0" err="1"/>
              <a:t>Epid</a:t>
            </a:r>
            <a:r>
              <a:rPr lang="en-US" sz="1400" dirty="0"/>
              <a:t>, </a:t>
            </a:r>
            <a:r>
              <a:rPr lang="en-US" sz="1400" i="1" dirty="0"/>
              <a:t>Are gulf war veterans experiencing illness due to exposure to smoke from Kuwaiti oil well fires?  Examination of Department of Defense hospitalization data. </a:t>
            </a:r>
            <a:r>
              <a:rPr lang="en-US" sz="1400" dirty="0"/>
              <a:t>2002</a:t>
            </a:r>
          </a:p>
          <a:p>
            <a:r>
              <a:rPr lang="en-US" sz="1400" dirty="0"/>
              <a:t>Thorax,  </a:t>
            </a:r>
            <a:r>
              <a:rPr lang="en-US" sz="1400" i="1" dirty="0"/>
              <a:t>Respiratory health status of Australian veterans of the 1991 Gulf Wat and the effects of exposure to oil fire smoke and dust storms.  </a:t>
            </a:r>
            <a:r>
              <a:rPr lang="en-US" sz="1400" dirty="0"/>
              <a:t>2003</a:t>
            </a:r>
          </a:p>
          <a:p>
            <a:r>
              <a:rPr lang="en-US" sz="1400" dirty="0"/>
              <a:t>J Geo Research,  </a:t>
            </a:r>
            <a:r>
              <a:rPr lang="en-US" sz="1400" i="1" dirty="0"/>
              <a:t>Emissions of trace gases and particles from savanna fires in southern Africa.  </a:t>
            </a:r>
            <a:r>
              <a:rPr lang="en-US" sz="1400" dirty="0"/>
              <a:t>2003</a:t>
            </a:r>
          </a:p>
          <a:p>
            <a:r>
              <a:rPr lang="en-US" sz="1400" i="1" dirty="0"/>
              <a:t>Observations of the plume generated by the December 2005 oil depot explosions and prolonged fire at Buncefield and associated atmospheric changes.  </a:t>
            </a:r>
            <a:r>
              <a:rPr lang="en-US" sz="1400" dirty="0"/>
              <a:t>2006</a:t>
            </a:r>
          </a:p>
          <a:p>
            <a:r>
              <a:rPr lang="en-US" sz="1400" dirty="0"/>
              <a:t>Atm Environ, </a:t>
            </a:r>
            <a:r>
              <a:rPr lang="en-US" sz="1400" i="1" dirty="0"/>
              <a:t>Modelling pollutants dispersion and plume rise from large hydrocarbon tank fires in neutrally stratified atmosphere</a:t>
            </a:r>
            <a:r>
              <a:rPr lang="en-US" sz="1400" dirty="0"/>
              <a:t>. 2010</a:t>
            </a:r>
          </a:p>
          <a:p>
            <a:r>
              <a:rPr lang="en-US" sz="1400" dirty="0"/>
              <a:t>CTEH, </a:t>
            </a:r>
            <a:r>
              <a:rPr lang="en-US" sz="1400" i="1" dirty="0"/>
              <a:t>Petroleum smoke incident support, the composition and adverse health effects of petroleum fire smoke. </a:t>
            </a:r>
            <a:r>
              <a:rPr lang="en-US" sz="1400" dirty="0"/>
              <a:t>2015</a:t>
            </a:r>
          </a:p>
          <a:p>
            <a:r>
              <a:rPr lang="en-US" sz="1400" dirty="0"/>
              <a:t>NIST, </a:t>
            </a:r>
            <a:r>
              <a:rPr lang="en-US" sz="1400" i="1" dirty="0"/>
              <a:t>Polycyclic aromatic hydrocarbons and select inorganics in smoke from various WUI fire fuels. </a:t>
            </a:r>
            <a:r>
              <a:rPr lang="en-US" sz="1400" dirty="0"/>
              <a:t>2025</a:t>
            </a:r>
          </a:p>
          <a:p>
            <a:r>
              <a:rPr lang="en-US" sz="1400" dirty="0"/>
              <a:t>AIHA, </a:t>
            </a:r>
            <a:r>
              <a:rPr lang="en-US" sz="1400" i="1" dirty="0"/>
              <a:t>Post-fire Assessment and Sampling Plan. </a:t>
            </a:r>
            <a:r>
              <a:rPr lang="en-US" sz="1400" dirty="0"/>
              <a:t>Draft (in peer review) 2025</a:t>
            </a:r>
          </a:p>
          <a:p>
            <a:endParaRPr lang="en-US" sz="1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524A-5E1C-0D26-99D9-9A8CC7137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66268" y="613982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3695C-3BEF-CA76-45DD-07E45C3BE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7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7D5F2-F6A2-6124-F8F8-D7E0E82F3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2373C-09D8-EA30-3F13-66F106E1B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512" y="636663"/>
            <a:ext cx="8911687" cy="667362"/>
          </a:xfrm>
        </p:spPr>
        <p:txBody>
          <a:bodyPr/>
          <a:lstStyle/>
          <a:p>
            <a:r>
              <a:rPr lang="en-US" dirty="0"/>
              <a:t>Study 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9C4CA-5629-D0FF-F4C3-94DE912AB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396" y="1870247"/>
            <a:ext cx="7448764" cy="4073353"/>
          </a:xfrm>
        </p:spPr>
        <p:txBody>
          <a:bodyPr>
            <a:normAutofit/>
          </a:bodyPr>
          <a:lstStyle/>
          <a:p>
            <a:r>
              <a:rPr lang="en-US" dirty="0"/>
              <a:t>Ground-level exposures and thermal rise</a:t>
            </a:r>
          </a:p>
          <a:p>
            <a:r>
              <a:rPr lang="en-US" dirty="0"/>
              <a:t>Gulf War Veterans dose-response</a:t>
            </a:r>
          </a:p>
          <a:p>
            <a:r>
              <a:rPr lang="en-US" dirty="0"/>
              <a:t>Wildfire smoke organics created</a:t>
            </a:r>
          </a:p>
          <a:p>
            <a:r>
              <a:rPr lang="en-US" dirty="0"/>
              <a:t>Petroleum fire combustion</a:t>
            </a:r>
          </a:p>
          <a:p>
            <a:r>
              <a:rPr lang="en-US" dirty="0"/>
              <a:t>Wildfire and petroleum smoke similarity</a:t>
            </a:r>
          </a:p>
          <a:p>
            <a:r>
              <a:rPr lang="en-US" dirty="0"/>
              <a:t>SO2 in petroleum smoke</a:t>
            </a:r>
          </a:p>
          <a:p>
            <a:r>
              <a:rPr lang="en-US" dirty="0"/>
              <a:t>WUI fire chronic toxins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83FEF-D1A7-3458-F0EF-9608F8D3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66268" y="613982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410A1-7CCE-EFDE-81F1-1D452F43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CE6C8-5BC0-B8A4-7DC4-71643297D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18" y="1202885"/>
            <a:ext cx="2527589" cy="1616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E6179E-F29B-C430-FBEA-E25DD58C3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0" y="3884673"/>
            <a:ext cx="2527588" cy="186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EAC97-03F7-A2F9-1104-AAD9A98FF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8E6D8-3C82-98F4-C87B-7A55DE046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22829"/>
            <a:ext cx="4419600" cy="870316"/>
          </a:xfrm>
        </p:spPr>
        <p:txBody>
          <a:bodyPr/>
          <a:lstStyle/>
          <a:p>
            <a:r>
              <a:rPr lang="en-US" dirty="0"/>
              <a:t>Wildfire Smoke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D7DBF25-B1F0-C7B0-DF0E-F1C0A3A6F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341120"/>
            <a:ext cx="3827746" cy="3642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Decreasing percentage (</a:t>
            </a:r>
            <a:r>
              <a:rPr lang="en-US" sz="2000" dirty="0" err="1"/>
              <a:t>wt</a:t>
            </a:r>
            <a:r>
              <a:rPr lang="en-US" sz="2000" dirty="0"/>
              <a:t>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CO2: 90 - 94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CO: 1 - 3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Total Particulate 2 - 3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NOx: &lt;1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Non-methane hydrocarbons: &lt;1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Other compounds &lt;1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F4EF2-CA37-2414-3E88-82CCC9A1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81200" y="623517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F4461-F7DD-2BD8-8E63-5982FE43D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D5CD4E-ACA9-911E-C8BA-7B6327055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82328" y="448329"/>
            <a:ext cx="6857999" cy="5961345"/>
          </a:xfrm>
          <a:prstGeom prst="rect">
            <a:avLst/>
          </a:prstGeom>
        </p:spPr>
      </p:pic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6B2FDFA-DC96-35F3-ADFE-0BE1E12BAE74}"/>
              </a:ext>
            </a:extLst>
          </p:cNvPr>
          <p:cNvSpPr txBox="1">
            <a:spLocks/>
          </p:cNvSpPr>
          <p:nvPr/>
        </p:nvSpPr>
        <p:spPr>
          <a:xfrm>
            <a:off x="1446234" y="5250179"/>
            <a:ext cx="4784421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000" dirty="0">
                <a:solidFill>
                  <a:srgbClr val="FF0000"/>
                </a:solidFill>
              </a:rPr>
              <a:t>WUI Smoke – additional toxins</a:t>
            </a:r>
          </a:p>
        </p:txBody>
      </p:sp>
    </p:spTree>
    <p:extLst>
      <p:ext uri="{BB962C8B-B14F-4D97-AF65-F5344CB8AC3E}">
        <p14:creationId xmlns:p14="http://schemas.microsoft.com/office/powerpoint/2010/main" val="206808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096C4-F0B1-AD8C-667D-44B8EE9EA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571776-CEB4-D1FC-15DC-25EB8B349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474" y="3375695"/>
            <a:ext cx="5232634" cy="3042038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06D7B-CB3C-1FE5-AA87-B755E9939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33077"/>
            <a:ext cx="8031480" cy="794491"/>
          </a:xfrm>
        </p:spPr>
        <p:txBody>
          <a:bodyPr>
            <a:normAutofit/>
          </a:bodyPr>
          <a:lstStyle/>
          <a:p>
            <a:r>
              <a:rPr lang="en-US" dirty="0"/>
              <a:t>Petroleum Smoke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8297-17F2-8032-BD93-9C86BDBF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1579" y="623517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55BB5-E13D-0E3D-2CE5-84CC64D3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25255575-F454-A948-FB66-96E78760684C}"/>
              </a:ext>
            </a:extLst>
          </p:cNvPr>
          <p:cNvSpPr txBox="1">
            <a:spLocks/>
          </p:cNvSpPr>
          <p:nvPr/>
        </p:nvSpPr>
        <p:spPr>
          <a:xfrm>
            <a:off x="2208673" y="1464405"/>
            <a:ext cx="4114800" cy="41293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600" dirty="0"/>
              <a:t>Decreasing percentage (</a:t>
            </a:r>
            <a:r>
              <a:rPr lang="en-US" sz="2600" dirty="0" err="1"/>
              <a:t>wt</a:t>
            </a:r>
            <a:r>
              <a:rPr lang="en-US" sz="2600" dirty="0"/>
              <a:t>):</a:t>
            </a:r>
          </a:p>
          <a:p>
            <a:r>
              <a:rPr lang="en-US" sz="2600" dirty="0"/>
              <a:t>CO2: 82 - 97</a:t>
            </a:r>
          </a:p>
          <a:p>
            <a:r>
              <a:rPr lang="en-US" sz="2600" dirty="0"/>
              <a:t>CO: 1 - 9</a:t>
            </a:r>
          </a:p>
          <a:p>
            <a:r>
              <a:rPr lang="en-US" sz="2600" dirty="0"/>
              <a:t>“smoke” i.e. Particulate: 2 – 5</a:t>
            </a:r>
          </a:p>
          <a:p>
            <a:r>
              <a:rPr lang="en-US" sz="2600" dirty="0"/>
              <a:t>“VOCs”: &lt;1 - 7</a:t>
            </a:r>
          </a:p>
          <a:p>
            <a:pPr lvl="1"/>
            <a:r>
              <a:rPr lang="en-US" sz="2600" dirty="0"/>
              <a:t>Hydrocarbons (C2-C6)</a:t>
            </a:r>
          </a:p>
          <a:p>
            <a:pPr lvl="1"/>
            <a:r>
              <a:rPr lang="en-US" sz="2600" dirty="0"/>
              <a:t>aldehydes/ketones</a:t>
            </a:r>
          </a:p>
          <a:p>
            <a:pPr lvl="1"/>
            <a:r>
              <a:rPr lang="en-US" sz="2600" dirty="0"/>
              <a:t> PAHs</a:t>
            </a:r>
          </a:p>
          <a:p>
            <a:pPr lvl="1"/>
            <a:r>
              <a:rPr lang="en-US" sz="2600" dirty="0"/>
              <a:t>SO2 </a:t>
            </a:r>
          </a:p>
          <a:p>
            <a:pPr lvl="1"/>
            <a:r>
              <a:rPr lang="en-US" sz="2600" dirty="0"/>
              <a:t>NOx</a:t>
            </a:r>
          </a:p>
          <a:p>
            <a:pPr marL="0" indent="0">
              <a:buFont typeface="Wingdings 3" charset="2"/>
              <a:buNone/>
            </a:pP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E875E9-727C-232F-1144-166F66CC6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473" y="1485009"/>
            <a:ext cx="5232635" cy="156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8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B50B6-5BEE-B2ED-AAD6-82E85612E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43026-713C-A2AA-744A-F17529C0C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725" y="627079"/>
            <a:ext cx="8911687" cy="686530"/>
          </a:xfrm>
        </p:spPr>
        <p:txBody>
          <a:bodyPr/>
          <a:lstStyle/>
          <a:p>
            <a:r>
              <a:rPr lang="en-US" dirty="0"/>
              <a:t>Public Exposure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E8A0F-CE8B-AE61-275D-BAAF833FC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428" y="1530671"/>
            <a:ext cx="8911686" cy="4401227"/>
          </a:xfrm>
        </p:spPr>
        <p:txBody>
          <a:bodyPr>
            <a:noAutofit/>
          </a:bodyPr>
          <a:lstStyle/>
          <a:p>
            <a:r>
              <a:rPr lang="en-US" sz="2000" dirty="0"/>
              <a:t>EPA </a:t>
            </a:r>
          </a:p>
          <a:p>
            <a:pPr lvl="1"/>
            <a:r>
              <a:rPr lang="en-US" sz="2000" dirty="0"/>
              <a:t>CO: 9 ppm (8 hr avg.) or 35 ppm (1 hr avg.)</a:t>
            </a:r>
          </a:p>
          <a:p>
            <a:pPr lvl="1"/>
            <a:r>
              <a:rPr lang="en-US" sz="2000" dirty="0"/>
              <a:t>SO2: </a:t>
            </a:r>
            <a:r>
              <a:rPr lang="en-US" sz="2000" b="1" dirty="0"/>
              <a:t>0.075 ppm </a:t>
            </a:r>
            <a:r>
              <a:rPr lang="en-US" sz="2000" dirty="0"/>
              <a:t>(1 hr avg.)</a:t>
            </a:r>
          </a:p>
          <a:p>
            <a:pPr lvl="1"/>
            <a:r>
              <a:rPr lang="en-US" sz="2000" dirty="0"/>
              <a:t>AQI &gt;100: “</a:t>
            </a:r>
            <a:r>
              <a:rPr lang="en-US" sz="2000" i="1" dirty="0"/>
              <a:t>unhealthy for sensitive individuals”</a:t>
            </a:r>
            <a:endParaRPr lang="en-US" sz="2000" dirty="0"/>
          </a:p>
          <a:p>
            <a:pPr lvl="2"/>
            <a:r>
              <a:rPr lang="en-US" sz="1800" dirty="0"/>
              <a:t>Particulate &lt;2.5 µm: </a:t>
            </a:r>
            <a:r>
              <a:rPr lang="en-US" sz="1800" b="1" dirty="0"/>
              <a:t>35 µg/M3 </a:t>
            </a:r>
            <a:r>
              <a:rPr lang="en-US" sz="1800" dirty="0"/>
              <a:t>(24 hr avg.)</a:t>
            </a:r>
          </a:p>
          <a:p>
            <a:pPr lvl="2"/>
            <a:r>
              <a:rPr lang="en-US" sz="1800" dirty="0"/>
              <a:t>Particulate &lt;10 µm: </a:t>
            </a:r>
            <a:r>
              <a:rPr lang="en-US" sz="1800" b="1" dirty="0"/>
              <a:t>150 µg/M3 </a:t>
            </a:r>
            <a:r>
              <a:rPr lang="en-US" sz="1800" dirty="0"/>
              <a:t>(24 hr avg.)</a:t>
            </a:r>
          </a:p>
          <a:p>
            <a:r>
              <a:rPr lang="en-US" sz="2000" dirty="0"/>
              <a:t>OEHHA</a:t>
            </a:r>
          </a:p>
          <a:p>
            <a:pPr lvl="1"/>
            <a:r>
              <a:rPr lang="en-US" sz="2000" dirty="0"/>
              <a:t>CO: </a:t>
            </a:r>
            <a:r>
              <a:rPr lang="en-US" sz="2000" b="1" dirty="0"/>
              <a:t>20 ppm </a:t>
            </a:r>
            <a:r>
              <a:rPr lang="en-US" sz="2000" dirty="0"/>
              <a:t>(1 hr avg.)</a:t>
            </a:r>
          </a:p>
          <a:p>
            <a:pPr lvl="1"/>
            <a:r>
              <a:rPr lang="en-US" sz="2000" dirty="0"/>
              <a:t>SO2: 0.25 ppm (1 hr avg.)</a:t>
            </a:r>
          </a:p>
          <a:p>
            <a:pPr lvl="1"/>
            <a:r>
              <a:rPr lang="en-US" sz="2000" dirty="0"/>
              <a:t>H2S: </a:t>
            </a:r>
            <a:r>
              <a:rPr lang="en-US" sz="2000" b="1" dirty="0"/>
              <a:t>0.03</a:t>
            </a:r>
            <a:r>
              <a:rPr lang="en-US" sz="2000" dirty="0"/>
              <a:t> ppm (1 hr avg.)</a:t>
            </a:r>
          </a:p>
          <a:p>
            <a:endParaRPr lang="en-US" sz="2400" dirty="0"/>
          </a:p>
          <a:p>
            <a:pPr lvl="1"/>
            <a:endParaRPr lang="en-US" sz="2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37E72-E805-0BB7-AB99-D053A5B6D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3658" y="614896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22D61-333A-EFF8-6D9D-F09E8EF63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36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F7B5A-3A72-6469-7E6C-50C5834FD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6CAB2-0268-DEDE-C887-C4B173A1E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445" y="634699"/>
            <a:ext cx="8911687" cy="671290"/>
          </a:xfrm>
        </p:spPr>
        <p:txBody>
          <a:bodyPr/>
          <a:lstStyle/>
          <a:p>
            <a:r>
              <a:rPr lang="en-US" dirty="0"/>
              <a:t>Cal/OSHA Wildfire Smoke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17D63-B4BF-F9DA-14FA-87FB6D72E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160" y="1449038"/>
            <a:ext cx="5638800" cy="1903763"/>
          </a:xfrm>
        </p:spPr>
        <p:txBody>
          <a:bodyPr>
            <a:normAutofit/>
          </a:bodyPr>
          <a:lstStyle/>
          <a:p>
            <a:r>
              <a:rPr lang="en-US" sz="2000" dirty="0"/>
              <a:t>Based upon PM2.5 (respirable fraction)</a:t>
            </a:r>
          </a:p>
          <a:p>
            <a:r>
              <a:rPr lang="en-US" sz="2000" dirty="0"/>
              <a:t>Training on hazards of smoke inhalation</a:t>
            </a:r>
          </a:p>
          <a:p>
            <a:r>
              <a:rPr lang="en-US" sz="2000" dirty="0"/>
              <a:t>Identification of harmful exposures</a:t>
            </a:r>
          </a:p>
          <a:p>
            <a:pPr lvl="1"/>
            <a:r>
              <a:rPr lang="en-US" sz="2000" dirty="0"/>
              <a:t>start of shift and periodically re-check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7BF2B-E252-24FD-2291-3CC8A2991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0C293-8EF9-8AEE-C21A-30F150183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0445" y="6012957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A0213F-8695-6EBA-F828-3075841A6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75" y="1479410"/>
            <a:ext cx="4220919" cy="143545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123549-1FA0-927C-073C-BD6CE2AAB24B}"/>
              </a:ext>
            </a:extLst>
          </p:cNvPr>
          <p:cNvSpPr txBox="1">
            <a:spLocks/>
          </p:cNvSpPr>
          <p:nvPr/>
        </p:nvSpPr>
        <p:spPr>
          <a:xfrm>
            <a:off x="7431275" y="2914865"/>
            <a:ext cx="4504634" cy="327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PM2.5 concentration and AQI for PM2.5 – not 1:1 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B876735-1C45-E29E-D46F-EA3241BE07A9}"/>
              </a:ext>
            </a:extLst>
          </p:cNvPr>
          <p:cNvSpPr txBox="1">
            <a:spLocks/>
          </p:cNvSpPr>
          <p:nvPr/>
        </p:nvSpPr>
        <p:spPr>
          <a:xfrm>
            <a:off x="1661160" y="3134114"/>
            <a:ext cx="9991033" cy="324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Control of harmful exposures</a:t>
            </a:r>
          </a:p>
          <a:p>
            <a:pPr lvl="1"/>
            <a:r>
              <a:rPr lang="en-US" sz="2000" dirty="0"/>
              <a:t>shelter with PM2.5 AQI of 151 (if feasible), or</a:t>
            </a:r>
          </a:p>
          <a:p>
            <a:pPr lvl="1"/>
            <a:r>
              <a:rPr lang="en-US" sz="2000" dirty="0"/>
              <a:t>admin controls, or</a:t>
            </a:r>
          </a:p>
          <a:p>
            <a:pPr lvl="1"/>
            <a:r>
              <a:rPr lang="en-US" sz="2000" dirty="0"/>
              <a:t>Masks / Respirators:</a:t>
            </a:r>
          </a:p>
          <a:p>
            <a:pPr lvl="2"/>
            <a:r>
              <a:rPr lang="en-US" sz="2000" dirty="0"/>
              <a:t>PM2.5 AQI 151 to 500 – </a:t>
            </a:r>
            <a:r>
              <a:rPr lang="en-US" sz="2000" dirty="0" err="1"/>
              <a:t>N95</a:t>
            </a:r>
            <a:r>
              <a:rPr lang="en-US" sz="2000" dirty="0"/>
              <a:t> masks (e.g. COVID use)</a:t>
            </a:r>
          </a:p>
          <a:p>
            <a:pPr lvl="2"/>
            <a:r>
              <a:rPr lang="en-US" sz="2000" dirty="0"/>
              <a:t>PM2.5 AQI &gt;500 – respirator that results in AQI &lt;151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3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25396-10C7-B91E-58B0-40DF39CE4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8A8F2-2589-88D7-1EFF-15EE06D31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991" y="651000"/>
            <a:ext cx="2846729" cy="2001664"/>
          </a:xfrm>
        </p:spPr>
        <p:txBody>
          <a:bodyPr>
            <a:normAutofit fontScale="90000"/>
          </a:bodyPr>
          <a:lstStyle/>
          <a:p>
            <a:r>
              <a:rPr lang="en-US" dirty="0"/>
              <a:t>Wildfire Smoke Program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1AE7-614B-C90C-A612-C6C074B3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868783"/>
            <a:ext cx="3742025" cy="2338218"/>
          </a:xfrm>
        </p:spPr>
        <p:txBody>
          <a:bodyPr>
            <a:normAutofit/>
          </a:bodyPr>
          <a:lstStyle/>
          <a:p>
            <a:r>
              <a:rPr lang="en-US" sz="2000" i="1" dirty="0"/>
              <a:t>AirNow</a:t>
            </a:r>
            <a:r>
              <a:rPr lang="en-US" sz="2000" dirty="0"/>
              <a:t> checks</a:t>
            </a:r>
          </a:p>
          <a:p>
            <a:r>
              <a:rPr lang="en-US" sz="2000" dirty="0"/>
              <a:t>e-mail AQI with controls</a:t>
            </a:r>
          </a:p>
          <a:p>
            <a:r>
              <a:rPr lang="en-US" sz="2000" dirty="0"/>
              <a:t>N-95 respirator stock</a:t>
            </a:r>
          </a:p>
          <a:p>
            <a:r>
              <a:rPr lang="en-US" sz="2000" dirty="0"/>
              <a:t>HVAC MERV 13</a:t>
            </a:r>
          </a:p>
          <a:p>
            <a:r>
              <a:rPr lang="en-US" sz="2000" dirty="0"/>
              <a:t>DRI PM 2.5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9C181-EE3F-0CD9-4E95-6DB30C9B8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0992" y="6364307"/>
            <a:ext cx="219867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CAER Safety Summit, April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E5148-5DC2-CF8D-9631-C79A21C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chemeClr val="accent5"/>
                </a:solidFill>
              </a:rPr>
              <a:t>❖ </a:t>
            </a:r>
            <a:fld id="{24B9BCE6-5EB6-F948-AB23-4044499CF27B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4B240A-2773-B1BF-167D-788D46722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794" y="4111997"/>
            <a:ext cx="2333091" cy="23382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D26CD-95DA-517A-AA50-902E65844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132" y="694164"/>
            <a:ext cx="6413053" cy="324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069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1080</TotalTime>
  <Words>816</Words>
  <Application>Microsoft Office PowerPoint</Application>
  <PresentationFormat>Widescreen</PresentationFormat>
  <Paragraphs>147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Century Gothic</vt:lpstr>
      <vt:lpstr>Wingdings</vt:lpstr>
      <vt:lpstr>Wingdings 3</vt:lpstr>
      <vt:lpstr>Wisp</vt:lpstr>
      <vt:lpstr>Wildland and Process Unit Fires </vt:lpstr>
      <vt:lpstr>Topics</vt:lpstr>
      <vt:lpstr>Published Studies</vt:lpstr>
      <vt:lpstr>Study Key Points</vt:lpstr>
      <vt:lpstr>Wildfire Smoke</vt:lpstr>
      <vt:lpstr>Petroleum Smoke</vt:lpstr>
      <vt:lpstr>Public Exposure References</vt:lpstr>
      <vt:lpstr>Cal/OSHA Wildfire Smoke Standard</vt:lpstr>
      <vt:lpstr>Wildfire Smoke Program Example</vt:lpstr>
      <vt:lpstr>Process Fire Sampling &amp; Testing</vt:lpstr>
      <vt:lpstr>Incident Observations</vt:lpstr>
      <vt:lpstr>Other Information</vt:lpstr>
      <vt:lpstr>New NIOSH Guidance to Reduce Firefighter Exposure</vt:lpstr>
      <vt:lpstr>Questions?</vt:lpstr>
    </vt:vector>
  </TitlesOfParts>
  <Company>Martinez Refining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Owens, Patrick</dc:creator>
  <cp:lastModifiedBy>Lori McDonald</cp:lastModifiedBy>
  <cp:revision>15</cp:revision>
  <cp:lastPrinted>2026-04-14T19:48:49Z</cp:lastPrinted>
  <dcterms:created xsi:type="dcterms:W3CDTF">2026-03-26T16:19:17Z</dcterms:created>
  <dcterms:modified xsi:type="dcterms:W3CDTF">2026-07-18T06:32:53Z</dcterms:modified>
</cp:coreProperties>
</file>