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heme/theme2.xml" ContentType="application/vnd.openxmlformats-officedocument.theme+xml"/>
  <Override PartName="/ppt/tags/tag15.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p:sldMasterIdLst>
    <p:sldMasterId id="2147483648" r:id="rId1"/>
  </p:sldMasterIdLst>
  <p:notesMasterIdLst>
    <p:notesMasterId r:id="rId17"/>
  </p:notesMasterIdLst>
  <p:sldIdLst>
    <p:sldId id="256" r:id="rId2"/>
    <p:sldId id="2147471014" r:id="rId3"/>
    <p:sldId id="264" r:id="rId4"/>
    <p:sldId id="270" r:id="rId5"/>
    <p:sldId id="260" r:id="rId6"/>
    <p:sldId id="259" r:id="rId7"/>
    <p:sldId id="2147471013" r:id="rId8"/>
    <p:sldId id="261" r:id="rId9"/>
    <p:sldId id="266" r:id="rId10"/>
    <p:sldId id="267" r:id="rId11"/>
    <p:sldId id="268" r:id="rId12"/>
    <p:sldId id="2147471012" r:id="rId13"/>
    <p:sldId id="2147471011" r:id="rId14"/>
    <p:sldId id="271" r:id="rId15"/>
    <p:sldId id="263" r:id="rId16"/>
  </p:sldIdLst>
  <p:sldSz cx="12192000" cy="6858000"/>
  <p:notesSz cx="7023100" cy="93091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815C8745-1405-4A83-9419-D93D1CA1E5BA}" type="datetimeFigureOut">
              <a:rPr lang="en-US" smtClean="0"/>
              <a:t>7/17/2026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6725"/>
          </a:xfrm>
          <a:prstGeom prst="rect">
            <a:avLst/>
          </a:prstGeom>
        </p:spPr>
        <p:txBody>
          <a:bodyPr vert="horz" lIns="91440" tIns="45720" rIns="91440" bIns="45720" rtlCol="0" anchor="b"/>
          <a:lstStyle>
            <a:lvl1pPr algn="r">
              <a:defRPr sz="1200"/>
            </a:lvl1pPr>
          </a:lstStyle>
          <a:p>
            <a:fld id="{A55F3669-2CFA-4969-8483-C6968F6CED80}" type="slidenum">
              <a:rPr lang="en-US" smtClean="0"/>
              <a:t>‹#›</a:t>
            </a:fld>
            <a:endParaRPr lang="en-US"/>
          </a:p>
        </p:txBody>
      </p:sp>
    </p:spTree>
    <p:extLst>
      <p:ext uri="{BB962C8B-B14F-4D97-AF65-F5344CB8AC3E}">
        <p14:creationId xmlns:p14="http://schemas.microsoft.com/office/powerpoint/2010/main" val="3882137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5F3669-2CFA-4969-8483-C6968F6CED80}" type="slidenum">
              <a:rPr lang="en-US" smtClean="0"/>
              <a:t>0</a:t>
            </a:fld>
            <a:endParaRPr lang="en-US"/>
          </a:p>
        </p:txBody>
      </p:sp>
    </p:spTree>
    <p:extLst>
      <p:ext uri="{BB962C8B-B14F-4D97-AF65-F5344CB8AC3E}">
        <p14:creationId xmlns:p14="http://schemas.microsoft.com/office/powerpoint/2010/main" val="39171707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4.xml"/><Relationship Id="rId4" Type="http://schemas.microsoft.com/office/2007/relationships/hdphoto" Target="../media/hdphoto2.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3.png"/><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2" name="Picture 11" descr="A picture containing nature&#10;&#10;Description automatically generated">
            <a:extLst>
              <a:ext uri="{FF2B5EF4-FFF2-40B4-BE49-F238E27FC236}">
                <a16:creationId xmlns:a16="http://schemas.microsoft.com/office/drawing/2014/main" id="{F6AEC3AF-A0C5-4B0A-91B9-5CF0CA6DA33B}"/>
              </a:ext>
            </a:extLst>
          </p:cNvPr>
          <p:cNvPicPr>
            <a:picLocks noChangeAspect="1"/>
          </p:cNvPicPr>
          <p:nvPr/>
        </p:nvPicPr>
        <p:blipFill rotWithShape="1">
          <a:blip r:embed="rId3">
            <a:extLst>
              <a:ext uri="{28A0092B-C50C-407E-A947-70E740481C1C}">
                <a14:useLocalDpi xmlns:a14="http://schemas.microsoft.com/office/drawing/2010/main" val="0"/>
              </a:ext>
            </a:extLst>
          </a:blip>
          <a:srcRect b="15073"/>
          <a:stretch/>
        </p:blipFill>
        <p:spPr>
          <a:xfrm flipH="1">
            <a:off x="-1" y="-1"/>
            <a:ext cx="12192000" cy="6858001"/>
          </a:xfrm>
          <a:prstGeom prst="rect">
            <a:avLst/>
          </a:prstGeom>
          <a:noFill/>
        </p:spPr>
      </p:pic>
      <p:sp>
        <p:nvSpPr>
          <p:cNvPr id="2" name="Title 1">
            <a:extLst>
              <a:ext uri="{FF2B5EF4-FFF2-40B4-BE49-F238E27FC236}">
                <a16:creationId xmlns:a16="http://schemas.microsoft.com/office/drawing/2014/main" id="{E8BFEBC1-CCE6-4307-BBDA-C688141E77BC}"/>
              </a:ext>
            </a:extLst>
          </p:cNvPr>
          <p:cNvSpPr>
            <a:spLocks noGrp="1"/>
          </p:cNvSpPr>
          <p:nvPr>
            <p:ph type="ctrTitle" hasCustomPrompt="1"/>
          </p:nvPr>
        </p:nvSpPr>
        <p:spPr>
          <a:xfrm>
            <a:off x="753979" y="2800686"/>
            <a:ext cx="6561221" cy="1425085"/>
          </a:xfrm>
        </p:spPr>
        <p:txBody>
          <a:bodyPr anchor="b">
            <a:normAutofit/>
          </a:bodyPr>
          <a:lstStyle>
            <a:lvl1pPr algn="l">
              <a:defRPr sz="4000">
                <a:solidFill>
                  <a:schemeClr val="bg1"/>
                </a:solidFill>
              </a:defRPr>
            </a:lvl1pPr>
          </a:lstStyle>
          <a:p>
            <a:r>
              <a:rPr lang="en-US" dirty="0"/>
              <a:t>PRESENTATION TITLE</a:t>
            </a:r>
          </a:p>
        </p:txBody>
      </p:sp>
      <p:sp>
        <p:nvSpPr>
          <p:cNvPr id="3" name="Subtitle 2">
            <a:extLst>
              <a:ext uri="{FF2B5EF4-FFF2-40B4-BE49-F238E27FC236}">
                <a16:creationId xmlns:a16="http://schemas.microsoft.com/office/drawing/2014/main" id="{20C44F5C-EE1A-4663-873E-4596001F37DB}"/>
              </a:ext>
            </a:extLst>
          </p:cNvPr>
          <p:cNvSpPr>
            <a:spLocks noGrp="1"/>
          </p:cNvSpPr>
          <p:nvPr>
            <p:ph type="subTitle" idx="1" hasCustomPrompt="1"/>
          </p:nvPr>
        </p:nvSpPr>
        <p:spPr>
          <a:xfrm>
            <a:off x="863600" y="4287258"/>
            <a:ext cx="3162300" cy="457200"/>
          </a:xfrm>
          <a:gradFill flip="none" rotWithShape="1">
            <a:gsLst>
              <a:gs pos="77000">
                <a:srgbClr val="418B79">
                  <a:alpha val="60000"/>
                </a:srgbClr>
              </a:gs>
              <a:gs pos="0">
                <a:srgbClr val="4EAB4B"/>
              </a:gs>
              <a:gs pos="100000">
                <a:srgbClr val="346BA7"/>
              </a:gs>
            </a:gsLst>
            <a:lin ang="0" scaled="1"/>
            <a:tileRect/>
          </a:gradFill>
          <a:effectLst>
            <a:softEdge rad="12700"/>
          </a:effectLst>
        </p:spPr>
        <p:txBody>
          <a:bodyPr anchor="ctr">
            <a:normAutofit/>
          </a:bodyPr>
          <a:lstStyle>
            <a:lvl1pPr marL="0" indent="0" algn="l">
              <a:buFont typeface="Arial" panose="020B0604020202020204" pitchFamily="34" charset="0"/>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Subtitle/Date</a:t>
            </a:r>
          </a:p>
        </p:txBody>
      </p:sp>
      <p:pic>
        <p:nvPicPr>
          <p:cNvPr id="8" name="Picture 7" descr="A close up of a logo&#10;&#10;Description automatically generated">
            <a:extLst>
              <a:ext uri="{FF2B5EF4-FFF2-40B4-BE49-F238E27FC236}">
                <a16:creationId xmlns:a16="http://schemas.microsoft.com/office/drawing/2014/main" id="{4E2EED34-1546-4F81-8218-40947DCAB1FF}"/>
              </a:ext>
            </a:extLst>
          </p:cNvPr>
          <p:cNvPicPr>
            <a:picLocks noChangeAspect="1"/>
          </p:cNvPicPr>
          <p:nvPr/>
        </p:nvPicPr>
        <p:blipFill rotWithShape="1">
          <a:blip r:embed="rId4">
            <a:extLst>
              <a:ext uri="{28A0092B-C50C-407E-A947-70E740481C1C}">
                <a14:useLocalDpi xmlns:a14="http://schemas.microsoft.com/office/drawing/2010/main" val="0"/>
              </a:ext>
            </a:extLst>
          </a:blip>
          <a:srcRect l="22106" t="38085" r="21968" b="38728"/>
          <a:stretch/>
        </p:blipFill>
        <p:spPr>
          <a:xfrm>
            <a:off x="753979" y="1210491"/>
            <a:ext cx="3835438" cy="1590195"/>
          </a:xfrm>
          <a:prstGeom prst="rect">
            <a:avLst/>
          </a:prstGeom>
        </p:spPr>
      </p:pic>
      <p:pic>
        <p:nvPicPr>
          <p:cNvPr id="10" name="Picture 9" descr="A close up of a logo&#10;&#10;Description automatically generated">
            <a:extLst>
              <a:ext uri="{FF2B5EF4-FFF2-40B4-BE49-F238E27FC236}">
                <a16:creationId xmlns:a16="http://schemas.microsoft.com/office/drawing/2014/main" id="{2A30B12F-1812-4A1E-B709-F70CCDB84583}"/>
              </a:ext>
            </a:extLst>
          </p:cNvPr>
          <p:cNvPicPr>
            <a:picLocks noChangeAspect="1"/>
          </p:cNvPicPr>
          <p:nvPr/>
        </p:nvPicPr>
        <p:blipFill rotWithShape="1">
          <a:blip r:embed="rId5">
            <a:extLst>
              <a:ext uri="{28A0092B-C50C-407E-A947-70E740481C1C}">
                <a14:useLocalDpi xmlns:a14="http://schemas.microsoft.com/office/drawing/2010/main" val="0"/>
              </a:ext>
            </a:extLst>
          </a:blip>
          <a:srcRect l="29357" t="17358" r="28077" b="19890"/>
          <a:stretch/>
        </p:blipFill>
        <p:spPr>
          <a:xfrm>
            <a:off x="7315200" y="-2"/>
            <a:ext cx="4651899" cy="6858002"/>
          </a:xfrm>
          <a:prstGeom prst="rect">
            <a:avLst/>
          </a:prstGeom>
        </p:spPr>
      </p:pic>
    </p:spTree>
    <p:custDataLst>
      <p:tags r:id="rId1"/>
    </p:custDataLst>
    <p:extLst>
      <p:ext uri="{BB962C8B-B14F-4D97-AF65-F5344CB8AC3E}">
        <p14:creationId xmlns:p14="http://schemas.microsoft.com/office/powerpoint/2010/main" val="1119189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C2EA1-32B6-4472-AA64-BCCF1462D6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52BD8B3-78BF-4753-B615-5DE05E317D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A3596A-ABE7-4565-BDD4-B56A52F1FA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Rectangle 11">
            <a:extLst>
              <a:ext uri="{FF2B5EF4-FFF2-40B4-BE49-F238E27FC236}">
                <a16:creationId xmlns:a16="http://schemas.microsoft.com/office/drawing/2014/main" id="{CFFBF936-F363-4649-9FCD-AECB5D61A7B8}"/>
              </a:ext>
            </a:extLst>
          </p:cNvPr>
          <p:cNvSpPr/>
          <p:nvPr/>
        </p:nvSpPr>
        <p:spPr>
          <a:xfrm>
            <a:off x="0" y="6308951"/>
            <a:ext cx="12192000" cy="546100"/>
          </a:xfrm>
          <a:prstGeom prst="rect">
            <a:avLst/>
          </a:prstGeom>
          <a:gradFill flip="none" rotWithShape="1">
            <a:gsLst>
              <a:gs pos="62000">
                <a:srgbClr val="346BA7"/>
              </a:gs>
              <a:gs pos="0">
                <a:srgbClr val="346BA7"/>
              </a:gs>
              <a:gs pos="100000">
                <a:srgbClr val="4EAB4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pic>
        <p:nvPicPr>
          <p:cNvPr id="13" name="Picture 12" descr="A close up of a logo&#10;&#10;Description automatically generated">
            <a:extLst>
              <a:ext uri="{FF2B5EF4-FFF2-40B4-BE49-F238E27FC236}">
                <a16:creationId xmlns:a16="http://schemas.microsoft.com/office/drawing/2014/main" id="{C57D9DA8-8F29-4578-B4BB-4B2E5D5B01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97" y="6210752"/>
            <a:ext cx="742498" cy="742498"/>
          </a:xfrm>
          <a:prstGeom prst="rect">
            <a:avLst/>
          </a:prstGeom>
        </p:spPr>
      </p:pic>
      <p:sp>
        <p:nvSpPr>
          <p:cNvPr id="15" name="TextBox 14">
            <a:extLst>
              <a:ext uri="{FF2B5EF4-FFF2-40B4-BE49-F238E27FC236}">
                <a16:creationId xmlns:a16="http://schemas.microsoft.com/office/drawing/2014/main" id="{6C46E4E2-1D6D-465C-BE55-5C2314DE92A3}"/>
              </a:ext>
            </a:extLst>
          </p:cNvPr>
          <p:cNvSpPr txBox="1"/>
          <p:nvPr/>
        </p:nvSpPr>
        <p:spPr>
          <a:xfrm>
            <a:off x="4252912" y="6443502"/>
            <a:ext cx="3686175" cy="276999"/>
          </a:xfrm>
          <a:prstGeom prst="rect">
            <a:avLst/>
          </a:prstGeom>
          <a:noFill/>
        </p:spPr>
        <p:txBody>
          <a:bodyPr wrap="square" rtlCol="0">
            <a:spAutoFit/>
          </a:bodyPr>
          <a:lstStyle/>
          <a:p>
            <a:pPr algn="ctr"/>
            <a:r>
              <a:rPr lang="en-US" sz="1200" dirty="0">
                <a:solidFill>
                  <a:schemeClr val="bg1">
                    <a:lumMod val="75000"/>
                  </a:schemeClr>
                </a:solidFill>
                <a:latin typeface="Calibri" panose="020F0502020204030204" pitchFamily="34" charset="0"/>
                <a:cs typeface="Calibri" panose="020F0502020204030204" pitchFamily="34" charset="0"/>
              </a:rPr>
              <a:t>CONFIDENTIAL</a:t>
            </a:r>
          </a:p>
        </p:txBody>
      </p:sp>
    </p:spTree>
    <p:custDataLst>
      <p:tags r:id="rId1"/>
    </p:custDataLst>
    <p:extLst>
      <p:ext uri="{BB962C8B-B14F-4D97-AF65-F5344CB8AC3E}">
        <p14:creationId xmlns:p14="http://schemas.microsoft.com/office/powerpoint/2010/main" val="2666356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EC2D-8BFD-49E3-9B98-18A4EFC308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B859629-E715-47A2-BF2F-A12AC51E5F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3425D4-6BA9-4164-8141-87ACE9E7B2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Rectangle 11">
            <a:extLst>
              <a:ext uri="{FF2B5EF4-FFF2-40B4-BE49-F238E27FC236}">
                <a16:creationId xmlns:a16="http://schemas.microsoft.com/office/drawing/2014/main" id="{889A6107-3556-4DA4-97D3-B503B4A9B24A}"/>
              </a:ext>
            </a:extLst>
          </p:cNvPr>
          <p:cNvSpPr/>
          <p:nvPr/>
        </p:nvSpPr>
        <p:spPr>
          <a:xfrm>
            <a:off x="0" y="6308951"/>
            <a:ext cx="12192000" cy="546100"/>
          </a:xfrm>
          <a:prstGeom prst="rect">
            <a:avLst/>
          </a:prstGeom>
          <a:gradFill flip="none" rotWithShape="1">
            <a:gsLst>
              <a:gs pos="62000">
                <a:srgbClr val="346BA7"/>
              </a:gs>
              <a:gs pos="0">
                <a:srgbClr val="346BA7"/>
              </a:gs>
              <a:gs pos="100000">
                <a:srgbClr val="4EAB4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pic>
        <p:nvPicPr>
          <p:cNvPr id="13" name="Picture 12" descr="A close up of a logo&#10;&#10;Description automatically generated">
            <a:extLst>
              <a:ext uri="{FF2B5EF4-FFF2-40B4-BE49-F238E27FC236}">
                <a16:creationId xmlns:a16="http://schemas.microsoft.com/office/drawing/2014/main" id="{6FDC7207-CED4-468A-9F2F-3A2677364F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97" y="6210752"/>
            <a:ext cx="742498" cy="742498"/>
          </a:xfrm>
          <a:prstGeom prst="rect">
            <a:avLst/>
          </a:prstGeom>
        </p:spPr>
      </p:pic>
      <p:sp>
        <p:nvSpPr>
          <p:cNvPr id="15" name="TextBox 14">
            <a:extLst>
              <a:ext uri="{FF2B5EF4-FFF2-40B4-BE49-F238E27FC236}">
                <a16:creationId xmlns:a16="http://schemas.microsoft.com/office/drawing/2014/main" id="{2FD49D51-43ED-4578-81E8-38C34AAC8BCB}"/>
              </a:ext>
            </a:extLst>
          </p:cNvPr>
          <p:cNvSpPr txBox="1"/>
          <p:nvPr/>
        </p:nvSpPr>
        <p:spPr>
          <a:xfrm>
            <a:off x="4252912" y="6443502"/>
            <a:ext cx="3686175" cy="276999"/>
          </a:xfrm>
          <a:prstGeom prst="rect">
            <a:avLst/>
          </a:prstGeom>
          <a:noFill/>
        </p:spPr>
        <p:txBody>
          <a:bodyPr wrap="square" rtlCol="0">
            <a:spAutoFit/>
          </a:bodyPr>
          <a:lstStyle/>
          <a:p>
            <a:pPr algn="ctr"/>
            <a:r>
              <a:rPr lang="en-US" sz="1200" dirty="0">
                <a:solidFill>
                  <a:schemeClr val="bg1">
                    <a:lumMod val="75000"/>
                  </a:schemeClr>
                </a:solidFill>
                <a:latin typeface="Calibri" panose="020F0502020204030204" pitchFamily="34" charset="0"/>
                <a:cs typeface="Calibri" panose="020F0502020204030204" pitchFamily="34" charset="0"/>
              </a:rPr>
              <a:t>CONFIDENTIAL</a:t>
            </a:r>
          </a:p>
        </p:txBody>
      </p:sp>
    </p:spTree>
    <p:custDataLst>
      <p:tags r:id="rId1"/>
    </p:custDataLst>
    <p:extLst>
      <p:ext uri="{BB962C8B-B14F-4D97-AF65-F5344CB8AC3E}">
        <p14:creationId xmlns:p14="http://schemas.microsoft.com/office/powerpoint/2010/main" val="6280401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01E9D10-34AA-48D6-BC0A-66FB2EB064E6}"/>
              </a:ext>
            </a:extLst>
          </p:cNvPr>
          <p:cNvPicPr>
            <a:picLocks noChangeAspect="1"/>
          </p:cNvPicPr>
          <p:nvPr/>
        </p:nvPicPr>
        <p:blipFill>
          <a:blip r:embed="rId3">
            <a:alphaModFix amt="23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0" y="80"/>
            <a:ext cx="12192000" cy="6857839"/>
          </a:xfrm>
          <a:prstGeom prst="rect">
            <a:avLst/>
          </a:prstGeom>
        </p:spPr>
      </p:pic>
      <p:sp>
        <p:nvSpPr>
          <p:cNvPr id="8" name="Rectangle 7">
            <a:extLst>
              <a:ext uri="{FF2B5EF4-FFF2-40B4-BE49-F238E27FC236}">
                <a16:creationId xmlns:a16="http://schemas.microsoft.com/office/drawing/2014/main" id="{397066A8-3B28-48D6-9D35-3AA859537AD8}"/>
              </a:ext>
            </a:extLst>
          </p:cNvPr>
          <p:cNvSpPr/>
          <p:nvPr/>
        </p:nvSpPr>
        <p:spPr>
          <a:xfrm>
            <a:off x="3829050" y="1924049"/>
            <a:ext cx="4533900" cy="3009900"/>
          </a:xfrm>
          <a:prstGeom prst="rect">
            <a:avLst/>
          </a:prstGeom>
          <a:gradFill flip="none" rotWithShape="1">
            <a:gsLst>
              <a:gs pos="0">
                <a:srgbClr val="346BA7">
                  <a:alpha val="57000"/>
                </a:srgbClr>
              </a:gs>
              <a:gs pos="100000">
                <a:srgbClr val="4EAB4B"/>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1BA162E0-8E0C-44AF-AFC6-4E278518B55D}"/>
              </a:ext>
            </a:extLst>
          </p:cNvPr>
          <p:cNvSpPr>
            <a:spLocks noGrp="1"/>
          </p:cNvSpPr>
          <p:nvPr>
            <p:ph type="body" sz="half" idx="2"/>
          </p:nvPr>
        </p:nvSpPr>
        <p:spPr>
          <a:xfrm>
            <a:off x="3829050" y="1924050"/>
            <a:ext cx="4533900" cy="3009900"/>
          </a:xfrm>
        </p:spPr>
        <p:txBody>
          <a:bodyPr anchor="ctr">
            <a:normAutofit/>
          </a:bodyPr>
          <a:lstStyle>
            <a:lvl1pPr marL="0" indent="0" algn="ctr">
              <a:buNone/>
              <a:defRPr sz="3600">
                <a:solidFill>
                  <a:schemeClr val="bg1"/>
                </a:solidFill>
                <a:latin typeface="Calibri" panose="020F0502020204030204" pitchFamily="34" charset="0"/>
                <a:cs typeface="Calibri" panose="020F050202020403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ustDataLst>
      <p:tags r:id="rId1"/>
    </p:custDataLst>
    <p:extLst>
      <p:ext uri="{BB962C8B-B14F-4D97-AF65-F5344CB8AC3E}">
        <p14:creationId xmlns:p14="http://schemas.microsoft.com/office/powerpoint/2010/main" val="1838110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Header A">
    <p:spTree>
      <p:nvGrpSpPr>
        <p:cNvPr id="1" name=""/>
        <p:cNvGrpSpPr/>
        <p:nvPr/>
      </p:nvGrpSpPr>
      <p:grpSpPr>
        <a:xfrm>
          <a:off x="0" y="0"/>
          <a:ext cx="0" cy="0"/>
          <a:chOff x="0" y="0"/>
          <a:chExt cx="0" cy="0"/>
        </a:xfrm>
      </p:grpSpPr>
      <p:pic>
        <p:nvPicPr>
          <p:cNvPr id="17" name="Picture 16" descr="A picture containing nature&#10;&#10;Description automatically generated">
            <a:extLst>
              <a:ext uri="{FF2B5EF4-FFF2-40B4-BE49-F238E27FC236}">
                <a16:creationId xmlns:a16="http://schemas.microsoft.com/office/drawing/2014/main" id="{FB126CEC-EB7D-4E76-BF3E-C47312F1719F}"/>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4700"/>
                    </a14:imgEffect>
                    <a14:imgEffect>
                      <a14:brightnessContrast bright="-35000"/>
                    </a14:imgEffect>
                  </a14:imgLayer>
                </a14:imgProps>
              </a:ext>
              <a:ext uri="{28A0092B-C50C-407E-A947-70E740481C1C}">
                <a14:useLocalDpi xmlns:a14="http://schemas.microsoft.com/office/drawing/2010/main" val="0"/>
              </a:ext>
            </a:extLst>
          </a:blip>
          <a:srcRect b="15073"/>
          <a:stretch/>
        </p:blipFill>
        <p:spPr>
          <a:xfrm flipH="1">
            <a:off x="-1" y="-1"/>
            <a:ext cx="12192000" cy="6858001"/>
          </a:xfrm>
          <a:prstGeom prst="rect">
            <a:avLst/>
          </a:prstGeom>
        </p:spPr>
      </p:pic>
      <p:sp>
        <p:nvSpPr>
          <p:cNvPr id="5" name="Rectangle 4">
            <a:extLst>
              <a:ext uri="{FF2B5EF4-FFF2-40B4-BE49-F238E27FC236}">
                <a16:creationId xmlns:a16="http://schemas.microsoft.com/office/drawing/2014/main" id="{A4AACE2F-03C2-4980-9638-A457746C4156}"/>
              </a:ext>
            </a:extLst>
          </p:cNvPr>
          <p:cNvSpPr/>
          <p:nvPr/>
        </p:nvSpPr>
        <p:spPr>
          <a:xfrm>
            <a:off x="3997325" y="2425700"/>
            <a:ext cx="4397374" cy="2006600"/>
          </a:xfrm>
          <a:prstGeom prst="rect">
            <a:avLst/>
          </a:prstGeom>
          <a:noFill/>
          <a:ln w="57150">
            <a:solidFill>
              <a:srgbClr val="4EA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latin typeface="+mj-lt"/>
            </a:endParaRPr>
          </a:p>
        </p:txBody>
      </p:sp>
      <p:pic>
        <p:nvPicPr>
          <p:cNvPr id="9" name="Picture 8" descr="A close up of a logo&#10;&#10;Description automatically generated">
            <a:extLst>
              <a:ext uri="{FF2B5EF4-FFF2-40B4-BE49-F238E27FC236}">
                <a16:creationId xmlns:a16="http://schemas.microsoft.com/office/drawing/2014/main" id="{FC1F8993-58A5-459E-A21E-11DF7DB750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677352"/>
            <a:ext cx="1180648" cy="1180648"/>
          </a:xfrm>
          <a:prstGeom prst="rect">
            <a:avLst/>
          </a:prstGeom>
        </p:spPr>
      </p:pic>
      <p:sp>
        <p:nvSpPr>
          <p:cNvPr id="7" name="Text Placeholder 6">
            <a:extLst>
              <a:ext uri="{FF2B5EF4-FFF2-40B4-BE49-F238E27FC236}">
                <a16:creationId xmlns:a16="http://schemas.microsoft.com/office/drawing/2014/main" id="{5DB70814-9A2D-419F-AB11-ADD3E740557E}"/>
              </a:ext>
            </a:extLst>
          </p:cNvPr>
          <p:cNvSpPr>
            <a:spLocks noGrp="1"/>
          </p:cNvSpPr>
          <p:nvPr>
            <p:ph type="body" sz="quarter" idx="10" hasCustomPrompt="1"/>
          </p:nvPr>
        </p:nvSpPr>
        <p:spPr>
          <a:xfrm>
            <a:off x="3997325" y="2438400"/>
            <a:ext cx="4397374" cy="990600"/>
          </a:xfrm>
        </p:spPr>
        <p:txBody>
          <a:bodyPr anchor="b">
            <a:noAutofit/>
          </a:bodyPr>
          <a:lstStyle>
            <a:lvl1pPr marL="0" indent="0" algn="ctr">
              <a:buNone/>
              <a:defRPr sz="3600">
                <a:solidFill>
                  <a:schemeClr val="bg1"/>
                </a:solidFill>
              </a:defRPr>
            </a:lvl1pPr>
            <a:lvl2pPr marL="457200" indent="0" algn="ctr">
              <a:buNone/>
              <a:defRPr/>
            </a:lvl2pPr>
            <a:lvl3pPr marL="914400" indent="0">
              <a:buNone/>
              <a:defRPr/>
            </a:lvl3pPr>
            <a:lvl4pPr marL="1371600" indent="0">
              <a:buNone/>
              <a:defRPr/>
            </a:lvl4pPr>
            <a:lvl5pPr marL="1828800" indent="0">
              <a:buNone/>
              <a:defRPr/>
            </a:lvl5pPr>
          </a:lstStyle>
          <a:p>
            <a:pPr lvl="0"/>
            <a:r>
              <a:rPr lang="en-US" dirty="0"/>
              <a:t>SECTION HEADER</a:t>
            </a:r>
          </a:p>
        </p:txBody>
      </p:sp>
      <p:sp>
        <p:nvSpPr>
          <p:cNvPr id="16" name="Text Placeholder 6">
            <a:extLst>
              <a:ext uri="{FF2B5EF4-FFF2-40B4-BE49-F238E27FC236}">
                <a16:creationId xmlns:a16="http://schemas.microsoft.com/office/drawing/2014/main" id="{2AAD8836-715A-4C3F-BB4B-FA7BF48100CD}"/>
              </a:ext>
            </a:extLst>
          </p:cNvPr>
          <p:cNvSpPr>
            <a:spLocks noGrp="1"/>
          </p:cNvSpPr>
          <p:nvPr>
            <p:ph type="body" sz="quarter" idx="11" hasCustomPrompt="1"/>
          </p:nvPr>
        </p:nvSpPr>
        <p:spPr>
          <a:xfrm>
            <a:off x="3997325" y="3454400"/>
            <a:ext cx="4397374" cy="990600"/>
          </a:xfrm>
        </p:spPr>
        <p:txBody>
          <a:bodyPr>
            <a:normAutofit/>
          </a:bodyPr>
          <a:lstStyle>
            <a:lvl1pPr marL="0" indent="0" algn="ctr">
              <a:buNone/>
              <a:defRPr sz="3600">
                <a:solidFill>
                  <a:srgbClr val="4EAB4B"/>
                </a:solidFill>
                <a:latin typeface="Calibri" panose="020F0502020204030204" pitchFamily="34" charset="0"/>
                <a:cs typeface="Calibri" panose="020F0502020204030204" pitchFamily="34" charset="0"/>
              </a:defRPr>
            </a:lvl1pPr>
            <a:lvl2pPr marL="457200" indent="0" algn="ctr">
              <a:buNone/>
              <a:defRPr/>
            </a:lvl2pPr>
            <a:lvl3pPr marL="914400" indent="0">
              <a:buNone/>
              <a:defRPr/>
            </a:lvl3pPr>
            <a:lvl4pPr marL="1371600" indent="0">
              <a:buNone/>
              <a:defRPr/>
            </a:lvl4pPr>
            <a:lvl5pPr marL="1828800" indent="0">
              <a:buNone/>
              <a:defRPr/>
            </a:lvl5pPr>
          </a:lstStyle>
          <a:p>
            <a:pPr lvl="0"/>
            <a:r>
              <a:rPr lang="en-US" dirty="0"/>
              <a:t>SLIDE</a:t>
            </a:r>
          </a:p>
        </p:txBody>
      </p:sp>
    </p:spTree>
    <p:custDataLst>
      <p:tags r:id="rId1"/>
    </p:custDataLst>
    <p:extLst>
      <p:ext uri="{BB962C8B-B14F-4D97-AF65-F5344CB8AC3E}">
        <p14:creationId xmlns:p14="http://schemas.microsoft.com/office/powerpoint/2010/main" val="684870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702AF-82E7-4852-8F37-667F9AF1A7CE}"/>
              </a:ext>
            </a:extLst>
          </p:cNvPr>
          <p:cNvSpPr>
            <a:spLocks noGrp="1"/>
          </p:cNvSpPr>
          <p:nvPr>
            <p:ph type="title" hasCustomPrompt="1"/>
          </p:nvPr>
        </p:nvSpPr>
        <p:spPr>
          <a:xfrm>
            <a:off x="831850" y="1709738"/>
            <a:ext cx="10515600" cy="2852737"/>
          </a:xfrm>
        </p:spPr>
        <p:txBody>
          <a:bodyPr anchor="b"/>
          <a:lstStyle>
            <a:lvl1pPr>
              <a:defRPr sz="6000"/>
            </a:lvl1pPr>
          </a:lstStyle>
          <a:p>
            <a:r>
              <a:rPr lang="en-US" dirty="0"/>
              <a:t>Click to edit Section title</a:t>
            </a:r>
          </a:p>
        </p:txBody>
      </p:sp>
      <p:sp>
        <p:nvSpPr>
          <p:cNvPr id="3" name="Text Placeholder 2">
            <a:extLst>
              <a:ext uri="{FF2B5EF4-FFF2-40B4-BE49-F238E27FC236}">
                <a16:creationId xmlns:a16="http://schemas.microsoft.com/office/drawing/2014/main" id="{04C9B2AF-01BE-41FD-AC82-C7FCEAB9DE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1" name="Rectangle 10">
            <a:extLst>
              <a:ext uri="{FF2B5EF4-FFF2-40B4-BE49-F238E27FC236}">
                <a16:creationId xmlns:a16="http://schemas.microsoft.com/office/drawing/2014/main" id="{3A49E13D-0600-4ADD-B242-780D7D218B8B}"/>
              </a:ext>
            </a:extLst>
          </p:cNvPr>
          <p:cNvSpPr/>
          <p:nvPr/>
        </p:nvSpPr>
        <p:spPr>
          <a:xfrm>
            <a:off x="0" y="6308951"/>
            <a:ext cx="12192000" cy="546100"/>
          </a:xfrm>
          <a:prstGeom prst="rect">
            <a:avLst/>
          </a:prstGeom>
          <a:gradFill flip="none" rotWithShape="1">
            <a:gsLst>
              <a:gs pos="62000">
                <a:srgbClr val="346BA7"/>
              </a:gs>
              <a:gs pos="0">
                <a:srgbClr val="346BA7"/>
              </a:gs>
              <a:gs pos="100000">
                <a:srgbClr val="4EAB4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pic>
        <p:nvPicPr>
          <p:cNvPr id="12" name="Picture 11" descr="A close up of a logo&#10;&#10;Description automatically generated">
            <a:extLst>
              <a:ext uri="{FF2B5EF4-FFF2-40B4-BE49-F238E27FC236}">
                <a16:creationId xmlns:a16="http://schemas.microsoft.com/office/drawing/2014/main" id="{890D1E6E-E3F1-4125-99A5-B1497B83B4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97" y="6210752"/>
            <a:ext cx="742498" cy="742498"/>
          </a:xfrm>
          <a:prstGeom prst="rect">
            <a:avLst/>
          </a:prstGeom>
        </p:spPr>
      </p:pic>
      <p:sp>
        <p:nvSpPr>
          <p:cNvPr id="14" name="TextBox 13">
            <a:extLst>
              <a:ext uri="{FF2B5EF4-FFF2-40B4-BE49-F238E27FC236}">
                <a16:creationId xmlns:a16="http://schemas.microsoft.com/office/drawing/2014/main" id="{03560A46-FFE9-4B4B-880C-66EE89638DE2}"/>
              </a:ext>
            </a:extLst>
          </p:cNvPr>
          <p:cNvSpPr txBox="1"/>
          <p:nvPr/>
        </p:nvSpPr>
        <p:spPr>
          <a:xfrm>
            <a:off x="4252912" y="6443502"/>
            <a:ext cx="3686175" cy="276999"/>
          </a:xfrm>
          <a:prstGeom prst="rect">
            <a:avLst/>
          </a:prstGeom>
          <a:noFill/>
        </p:spPr>
        <p:txBody>
          <a:bodyPr wrap="square" rtlCol="0">
            <a:spAutoFit/>
          </a:bodyPr>
          <a:lstStyle/>
          <a:p>
            <a:pPr algn="ctr"/>
            <a:r>
              <a:rPr lang="en-US" sz="1200" dirty="0">
                <a:solidFill>
                  <a:schemeClr val="bg1">
                    <a:lumMod val="75000"/>
                  </a:schemeClr>
                </a:solidFill>
                <a:latin typeface="Calibri" panose="020F0502020204030204" pitchFamily="34" charset="0"/>
                <a:cs typeface="Calibri" panose="020F0502020204030204" pitchFamily="34" charset="0"/>
              </a:rPr>
              <a:t>CONFIDENTIAL</a:t>
            </a:r>
          </a:p>
        </p:txBody>
      </p:sp>
    </p:spTree>
    <p:custDataLst>
      <p:tags r:id="rId1"/>
    </p:custDataLst>
    <p:extLst>
      <p:ext uri="{BB962C8B-B14F-4D97-AF65-F5344CB8AC3E}">
        <p14:creationId xmlns:p14="http://schemas.microsoft.com/office/powerpoint/2010/main" val="4256569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genda/TOC">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DBB9D7-820F-4590-B11A-0735D97139BF}"/>
              </a:ext>
            </a:extLst>
          </p:cNvPr>
          <p:cNvSpPr>
            <a:spLocks noGrp="1"/>
          </p:cNvSpPr>
          <p:nvPr>
            <p:ph idx="1"/>
          </p:nvPr>
        </p:nvSpPr>
        <p:spPr>
          <a:xfrm>
            <a:off x="838200" y="1825625"/>
            <a:ext cx="10515600" cy="4351338"/>
          </a:xfrm>
        </p:spPr>
        <p:txBody>
          <a:bodyPr/>
          <a:lstStyle>
            <a:lvl1pPr marL="514350" indent="-514350">
              <a:buFont typeface="+mj-lt"/>
              <a:buAutoNum type="arabicPeriod"/>
              <a:defRPr/>
            </a:lvl1pPr>
          </a:lstStyle>
          <a:p>
            <a:pPr lvl="0"/>
            <a:r>
              <a:rPr lang="en-US"/>
              <a:t>Click to edit Master text styles</a:t>
            </a:r>
          </a:p>
        </p:txBody>
      </p:sp>
      <p:sp>
        <p:nvSpPr>
          <p:cNvPr id="4" name="Rectangle 3">
            <a:extLst>
              <a:ext uri="{FF2B5EF4-FFF2-40B4-BE49-F238E27FC236}">
                <a16:creationId xmlns:a16="http://schemas.microsoft.com/office/drawing/2014/main" id="{0EE1D58A-E627-47A2-A6D4-0DA3EE6F1DFB}"/>
              </a:ext>
            </a:extLst>
          </p:cNvPr>
          <p:cNvSpPr/>
          <p:nvPr/>
        </p:nvSpPr>
        <p:spPr>
          <a:xfrm>
            <a:off x="0" y="0"/>
            <a:ext cx="548640" cy="6855051"/>
          </a:xfrm>
          <a:prstGeom prst="rect">
            <a:avLst/>
          </a:prstGeom>
          <a:gradFill flip="none" rotWithShape="1">
            <a:gsLst>
              <a:gs pos="34000">
                <a:srgbClr val="346BA7"/>
              </a:gs>
              <a:gs pos="0">
                <a:srgbClr val="3AAB4B"/>
              </a:gs>
              <a:gs pos="100000">
                <a:srgbClr val="346BA7"/>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pic>
        <p:nvPicPr>
          <p:cNvPr id="5" name="Picture 4" descr="A close up of a logo&#10;&#10;Description automatically generated">
            <a:extLst>
              <a:ext uri="{FF2B5EF4-FFF2-40B4-BE49-F238E27FC236}">
                <a16:creationId xmlns:a16="http://schemas.microsoft.com/office/drawing/2014/main" id="{77A9D2B8-DF5A-400C-BBF5-11379239AA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97" y="6210752"/>
            <a:ext cx="742498" cy="742498"/>
          </a:xfrm>
          <a:prstGeom prst="rect">
            <a:avLst/>
          </a:prstGeom>
        </p:spPr>
      </p:pic>
      <p:sp>
        <p:nvSpPr>
          <p:cNvPr id="6" name="TextBox 5">
            <a:extLst>
              <a:ext uri="{FF2B5EF4-FFF2-40B4-BE49-F238E27FC236}">
                <a16:creationId xmlns:a16="http://schemas.microsoft.com/office/drawing/2014/main" id="{1FE12CE8-102D-45FC-8414-CBE8FDC85F64}"/>
              </a:ext>
            </a:extLst>
          </p:cNvPr>
          <p:cNvSpPr txBox="1"/>
          <p:nvPr/>
        </p:nvSpPr>
        <p:spPr>
          <a:xfrm>
            <a:off x="4252912" y="6443502"/>
            <a:ext cx="3686175" cy="276999"/>
          </a:xfrm>
          <a:prstGeom prst="rect">
            <a:avLst/>
          </a:prstGeom>
          <a:noFill/>
        </p:spPr>
        <p:txBody>
          <a:bodyPr wrap="square" rtlCol="0">
            <a:spAutoFit/>
          </a:bodyPr>
          <a:lstStyle/>
          <a:p>
            <a:pPr algn="ctr"/>
            <a:r>
              <a:rPr lang="en-US" sz="1200" dirty="0">
                <a:solidFill>
                  <a:schemeClr val="bg1">
                    <a:lumMod val="75000"/>
                  </a:schemeClr>
                </a:solidFill>
                <a:latin typeface="Calibri" panose="020F0502020204030204" pitchFamily="34" charset="0"/>
                <a:cs typeface="Calibri" panose="020F0502020204030204" pitchFamily="34" charset="0"/>
              </a:rPr>
              <a:t>CONFIDENTIAL</a:t>
            </a:r>
          </a:p>
        </p:txBody>
      </p:sp>
      <p:sp>
        <p:nvSpPr>
          <p:cNvPr id="7" name="Title 1">
            <a:extLst>
              <a:ext uri="{FF2B5EF4-FFF2-40B4-BE49-F238E27FC236}">
                <a16:creationId xmlns:a16="http://schemas.microsoft.com/office/drawing/2014/main" id="{6E3D6743-C74E-44D1-9EAF-C874F8BE045D}"/>
              </a:ext>
            </a:extLst>
          </p:cNvPr>
          <p:cNvSpPr>
            <a:spLocks noGrp="1"/>
          </p:cNvSpPr>
          <p:nvPr>
            <p:ph type="title" hasCustomPrompt="1"/>
          </p:nvPr>
        </p:nvSpPr>
        <p:spPr>
          <a:xfrm>
            <a:off x="838200" y="365125"/>
            <a:ext cx="10515600" cy="1325563"/>
          </a:xfrm>
        </p:spPr>
        <p:txBody>
          <a:bodyPr/>
          <a:lstStyle>
            <a:lvl1pPr>
              <a:defRPr/>
            </a:lvl1pPr>
          </a:lstStyle>
          <a:p>
            <a:r>
              <a:rPr lang="en-US" dirty="0"/>
              <a:t>Click to edit Agenda title</a:t>
            </a:r>
          </a:p>
        </p:txBody>
      </p:sp>
    </p:spTree>
    <p:custDataLst>
      <p:tags r:id="rId1"/>
    </p:custDataLst>
    <p:extLst>
      <p:ext uri="{BB962C8B-B14F-4D97-AF65-F5344CB8AC3E}">
        <p14:creationId xmlns:p14="http://schemas.microsoft.com/office/powerpoint/2010/main" val="293610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8BE20-E46E-4E5A-8B87-5839E2ACF3F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6C7DB93-2031-4F0C-A9C5-85B2A0F0D632}"/>
              </a:ext>
            </a:extLst>
          </p:cNvPr>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47F046D-CD36-40E9-B2A8-EC94662380BD}"/>
              </a:ext>
            </a:extLst>
          </p:cNvPr>
          <p:cNvSpPr/>
          <p:nvPr/>
        </p:nvSpPr>
        <p:spPr>
          <a:xfrm>
            <a:off x="0" y="6308951"/>
            <a:ext cx="12192000" cy="546100"/>
          </a:xfrm>
          <a:prstGeom prst="rect">
            <a:avLst/>
          </a:prstGeom>
          <a:gradFill flip="none" rotWithShape="1">
            <a:gsLst>
              <a:gs pos="62000">
                <a:srgbClr val="346BA7"/>
              </a:gs>
              <a:gs pos="0">
                <a:srgbClr val="346BA7"/>
              </a:gs>
              <a:gs pos="100000">
                <a:srgbClr val="4EAB4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pic>
        <p:nvPicPr>
          <p:cNvPr id="8" name="Picture 7" descr="A close up of a logo&#10;&#10;Description automatically generated">
            <a:extLst>
              <a:ext uri="{FF2B5EF4-FFF2-40B4-BE49-F238E27FC236}">
                <a16:creationId xmlns:a16="http://schemas.microsoft.com/office/drawing/2014/main" id="{96745445-2563-4B55-B622-957C3969A6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97" y="6210752"/>
            <a:ext cx="742498" cy="742498"/>
          </a:xfrm>
          <a:prstGeom prst="rect">
            <a:avLst/>
          </a:prstGeom>
        </p:spPr>
      </p:pic>
      <p:sp>
        <p:nvSpPr>
          <p:cNvPr id="10" name="TextBox 9">
            <a:extLst>
              <a:ext uri="{FF2B5EF4-FFF2-40B4-BE49-F238E27FC236}">
                <a16:creationId xmlns:a16="http://schemas.microsoft.com/office/drawing/2014/main" id="{0A420889-5BD2-4FF7-9601-1DBF82ECFB39}"/>
              </a:ext>
            </a:extLst>
          </p:cNvPr>
          <p:cNvSpPr txBox="1"/>
          <p:nvPr/>
        </p:nvSpPr>
        <p:spPr>
          <a:xfrm>
            <a:off x="4252912" y="6443502"/>
            <a:ext cx="3686175" cy="276999"/>
          </a:xfrm>
          <a:prstGeom prst="rect">
            <a:avLst/>
          </a:prstGeom>
          <a:noFill/>
        </p:spPr>
        <p:txBody>
          <a:bodyPr wrap="square" rtlCol="0">
            <a:spAutoFit/>
          </a:bodyPr>
          <a:lstStyle/>
          <a:p>
            <a:pPr algn="ctr"/>
            <a:r>
              <a:rPr lang="en-US" sz="1200" dirty="0">
                <a:solidFill>
                  <a:schemeClr val="bg1">
                    <a:lumMod val="75000"/>
                  </a:schemeClr>
                </a:solidFill>
                <a:latin typeface="Calibri" panose="020F0502020204030204" pitchFamily="34" charset="0"/>
                <a:cs typeface="Calibri" panose="020F0502020204030204" pitchFamily="34" charset="0"/>
              </a:rPr>
              <a:t>CONFIDENTIAL</a:t>
            </a:r>
          </a:p>
        </p:txBody>
      </p:sp>
    </p:spTree>
    <p:custDataLst>
      <p:tags r:id="rId1"/>
    </p:custDataLst>
    <p:extLst>
      <p:ext uri="{BB962C8B-B14F-4D97-AF65-F5344CB8AC3E}">
        <p14:creationId xmlns:p14="http://schemas.microsoft.com/office/powerpoint/2010/main" val="966024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65C9D-E9D2-459C-A227-32119F00A1D9}"/>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0F72D17-0035-44C4-8CF7-B44C071E2D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0F2279-DF2A-4358-A5F5-6330A41EE5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868FDD2-FE7A-4AB6-9871-C301733059E9}"/>
              </a:ext>
            </a:extLst>
          </p:cNvPr>
          <p:cNvSpPr/>
          <p:nvPr/>
        </p:nvSpPr>
        <p:spPr>
          <a:xfrm>
            <a:off x="0" y="6308951"/>
            <a:ext cx="12192000" cy="546100"/>
          </a:xfrm>
          <a:prstGeom prst="rect">
            <a:avLst/>
          </a:prstGeom>
          <a:gradFill flip="none" rotWithShape="1">
            <a:gsLst>
              <a:gs pos="62000">
                <a:srgbClr val="346BA7"/>
              </a:gs>
              <a:gs pos="0">
                <a:srgbClr val="346BA7"/>
              </a:gs>
              <a:gs pos="100000">
                <a:srgbClr val="4EAB4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pic>
        <p:nvPicPr>
          <p:cNvPr id="13" name="Picture 12" descr="A close up of a logo&#10;&#10;Description automatically generated">
            <a:extLst>
              <a:ext uri="{FF2B5EF4-FFF2-40B4-BE49-F238E27FC236}">
                <a16:creationId xmlns:a16="http://schemas.microsoft.com/office/drawing/2014/main" id="{17C7BE43-C40D-47BC-A755-34D9CEF8D8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97" y="6210752"/>
            <a:ext cx="742498" cy="742498"/>
          </a:xfrm>
          <a:prstGeom prst="rect">
            <a:avLst/>
          </a:prstGeom>
        </p:spPr>
      </p:pic>
      <p:sp>
        <p:nvSpPr>
          <p:cNvPr id="15" name="TextBox 14">
            <a:extLst>
              <a:ext uri="{FF2B5EF4-FFF2-40B4-BE49-F238E27FC236}">
                <a16:creationId xmlns:a16="http://schemas.microsoft.com/office/drawing/2014/main" id="{6D8C05C1-C197-4AB6-91F3-B5C116651807}"/>
              </a:ext>
            </a:extLst>
          </p:cNvPr>
          <p:cNvSpPr txBox="1"/>
          <p:nvPr/>
        </p:nvSpPr>
        <p:spPr>
          <a:xfrm>
            <a:off x="4252912" y="6443502"/>
            <a:ext cx="3686175" cy="276999"/>
          </a:xfrm>
          <a:prstGeom prst="rect">
            <a:avLst/>
          </a:prstGeom>
          <a:noFill/>
        </p:spPr>
        <p:txBody>
          <a:bodyPr wrap="square" rtlCol="0">
            <a:spAutoFit/>
          </a:bodyPr>
          <a:lstStyle/>
          <a:p>
            <a:pPr algn="ctr"/>
            <a:r>
              <a:rPr lang="en-US" sz="1200" dirty="0">
                <a:solidFill>
                  <a:schemeClr val="bg1">
                    <a:lumMod val="75000"/>
                  </a:schemeClr>
                </a:solidFill>
                <a:latin typeface="Calibri" panose="020F0502020204030204" pitchFamily="34" charset="0"/>
                <a:cs typeface="Calibri" panose="020F0502020204030204" pitchFamily="34" charset="0"/>
              </a:rPr>
              <a:t>CONFIDENTIAL</a:t>
            </a:r>
          </a:p>
        </p:txBody>
      </p:sp>
    </p:spTree>
    <p:custDataLst>
      <p:tags r:id="rId1"/>
    </p:custDataLst>
    <p:extLst>
      <p:ext uri="{BB962C8B-B14F-4D97-AF65-F5344CB8AC3E}">
        <p14:creationId xmlns:p14="http://schemas.microsoft.com/office/powerpoint/2010/main" val="3426233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2B5E7-F7D4-4DB0-99D2-85E8343E26D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E72FBF-FB8C-41F7-9142-37695B1777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8E2790-5FAA-4240-B72D-421D90751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29AF60-777E-4B85-9708-390D1E6F31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7A1424-2AEC-42F5-B7CE-255C670077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D381A5F9-88EE-462B-832E-650FEF34DCFC}"/>
              </a:ext>
            </a:extLst>
          </p:cNvPr>
          <p:cNvSpPr/>
          <p:nvPr/>
        </p:nvSpPr>
        <p:spPr>
          <a:xfrm>
            <a:off x="0" y="6308951"/>
            <a:ext cx="12192000" cy="546100"/>
          </a:xfrm>
          <a:prstGeom prst="rect">
            <a:avLst/>
          </a:prstGeom>
          <a:gradFill flip="none" rotWithShape="1">
            <a:gsLst>
              <a:gs pos="62000">
                <a:srgbClr val="346BA7"/>
              </a:gs>
              <a:gs pos="0">
                <a:srgbClr val="346BA7"/>
              </a:gs>
              <a:gs pos="100000">
                <a:srgbClr val="4EAB4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pic>
        <p:nvPicPr>
          <p:cNvPr id="15" name="Picture 14" descr="A close up of a logo&#10;&#10;Description automatically generated">
            <a:extLst>
              <a:ext uri="{FF2B5EF4-FFF2-40B4-BE49-F238E27FC236}">
                <a16:creationId xmlns:a16="http://schemas.microsoft.com/office/drawing/2014/main" id="{923E8A36-3BA3-4843-8C1D-246C93EDF0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97" y="6210752"/>
            <a:ext cx="742498" cy="742498"/>
          </a:xfrm>
          <a:prstGeom prst="rect">
            <a:avLst/>
          </a:prstGeom>
        </p:spPr>
      </p:pic>
      <p:sp>
        <p:nvSpPr>
          <p:cNvPr id="17" name="TextBox 16">
            <a:extLst>
              <a:ext uri="{FF2B5EF4-FFF2-40B4-BE49-F238E27FC236}">
                <a16:creationId xmlns:a16="http://schemas.microsoft.com/office/drawing/2014/main" id="{23A0B494-E98B-4C1C-9475-32B6DB4CF1E0}"/>
              </a:ext>
            </a:extLst>
          </p:cNvPr>
          <p:cNvSpPr txBox="1"/>
          <p:nvPr/>
        </p:nvSpPr>
        <p:spPr>
          <a:xfrm>
            <a:off x="4252912" y="6443502"/>
            <a:ext cx="3686175" cy="276999"/>
          </a:xfrm>
          <a:prstGeom prst="rect">
            <a:avLst/>
          </a:prstGeom>
          <a:noFill/>
        </p:spPr>
        <p:txBody>
          <a:bodyPr wrap="square" rtlCol="0">
            <a:spAutoFit/>
          </a:bodyPr>
          <a:lstStyle/>
          <a:p>
            <a:pPr algn="ctr"/>
            <a:r>
              <a:rPr lang="en-US" sz="1200" dirty="0">
                <a:solidFill>
                  <a:schemeClr val="bg1">
                    <a:lumMod val="75000"/>
                  </a:schemeClr>
                </a:solidFill>
                <a:latin typeface="Calibri" panose="020F0502020204030204" pitchFamily="34" charset="0"/>
                <a:cs typeface="Calibri" panose="020F0502020204030204" pitchFamily="34" charset="0"/>
              </a:rPr>
              <a:t>CONFIDENTIAL</a:t>
            </a:r>
          </a:p>
        </p:txBody>
      </p:sp>
    </p:spTree>
    <p:custDataLst>
      <p:tags r:id="rId1"/>
    </p:custDataLst>
    <p:extLst>
      <p:ext uri="{BB962C8B-B14F-4D97-AF65-F5344CB8AC3E}">
        <p14:creationId xmlns:p14="http://schemas.microsoft.com/office/powerpoint/2010/main" val="3718422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FA3D4-BBE2-4B2A-9313-4F476C2DF609}"/>
              </a:ext>
            </a:extLst>
          </p:cNvPr>
          <p:cNvSpPr>
            <a:spLocks noGrp="1"/>
          </p:cNvSpPr>
          <p:nvPr>
            <p:ph type="title"/>
          </p:nvPr>
        </p:nvSpPr>
        <p:spPr/>
        <p:txBody>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654075C7-5D08-4CCA-9DC1-02446E43BA54}"/>
              </a:ext>
            </a:extLst>
          </p:cNvPr>
          <p:cNvSpPr/>
          <p:nvPr/>
        </p:nvSpPr>
        <p:spPr>
          <a:xfrm>
            <a:off x="0" y="6308951"/>
            <a:ext cx="12192000" cy="546100"/>
          </a:xfrm>
          <a:prstGeom prst="rect">
            <a:avLst/>
          </a:prstGeom>
          <a:gradFill flip="none" rotWithShape="1">
            <a:gsLst>
              <a:gs pos="62000">
                <a:srgbClr val="346BA7"/>
              </a:gs>
              <a:gs pos="0">
                <a:srgbClr val="346BA7"/>
              </a:gs>
              <a:gs pos="100000">
                <a:srgbClr val="4EAB4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pic>
        <p:nvPicPr>
          <p:cNvPr id="11" name="Picture 10" descr="A close up of a logo&#10;&#10;Description automatically generated">
            <a:extLst>
              <a:ext uri="{FF2B5EF4-FFF2-40B4-BE49-F238E27FC236}">
                <a16:creationId xmlns:a16="http://schemas.microsoft.com/office/drawing/2014/main" id="{769CBED1-2B41-44B8-B83D-5B06FAA706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97" y="6210752"/>
            <a:ext cx="742498" cy="742498"/>
          </a:xfrm>
          <a:prstGeom prst="rect">
            <a:avLst/>
          </a:prstGeom>
        </p:spPr>
      </p:pic>
      <p:sp>
        <p:nvSpPr>
          <p:cNvPr id="13" name="TextBox 12">
            <a:extLst>
              <a:ext uri="{FF2B5EF4-FFF2-40B4-BE49-F238E27FC236}">
                <a16:creationId xmlns:a16="http://schemas.microsoft.com/office/drawing/2014/main" id="{ADE53D64-8C72-4B2D-BD92-5E31ECFCFB5E}"/>
              </a:ext>
            </a:extLst>
          </p:cNvPr>
          <p:cNvSpPr txBox="1"/>
          <p:nvPr/>
        </p:nvSpPr>
        <p:spPr>
          <a:xfrm>
            <a:off x="4252912" y="6443502"/>
            <a:ext cx="3686175" cy="276999"/>
          </a:xfrm>
          <a:prstGeom prst="rect">
            <a:avLst/>
          </a:prstGeom>
          <a:noFill/>
        </p:spPr>
        <p:txBody>
          <a:bodyPr wrap="square" rtlCol="0">
            <a:spAutoFit/>
          </a:bodyPr>
          <a:lstStyle/>
          <a:p>
            <a:pPr algn="ctr"/>
            <a:r>
              <a:rPr lang="en-US" sz="1200" dirty="0">
                <a:solidFill>
                  <a:schemeClr val="bg1">
                    <a:lumMod val="75000"/>
                  </a:schemeClr>
                </a:solidFill>
                <a:latin typeface="Calibri" panose="020F0502020204030204" pitchFamily="34" charset="0"/>
                <a:cs typeface="Calibri" panose="020F0502020204030204" pitchFamily="34" charset="0"/>
              </a:rPr>
              <a:t>CONFIDENTIAL</a:t>
            </a:r>
          </a:p>
        </p:txBody>
      </p:sp>
    </p:spTree>
    <p:custDataLst>
      <p:tags r:id="rId1"/>
    </p:custDataLst>
    <p:extLst>
      <p:ext uri="{BB962C8B-B14F-4D97-AF65-F5344CB8AC3E}">
        <p14:creationId xmlns:p14="http://schemas.microsoft.com/office/powerpoint/2010/main" val="1817581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6B925A6-6839-4799-8FE6-DA179D7AC480}"/>
              </a:ext>
            </a:extLst>
          </p:cNvPr>
          <p:cNvSpPr/>
          <p:nvPr/>
        </p:nvSpPr>
        <p:spPr>
          <a:xfrm>
            <a:off x="0" y="6308951"/>
            <a:ext cx="12192000" cy="546100"/>
          </a:xfrm>
          <a:prstGeom prst="rect">
            <a:avLst/>
          </a:prstGeom>
          <a:gradFill flip="none" rotWithShape="1">
            <a:gsLst>
              <a:gs pos="62000">
                <a:srgbClr val="346BA7"/>
              </a:gs>
              <a:gs pos="0">
                <a:srgbClr val="346BA7"/>
              </a:gs>
              <a:gs pos="100000">
                <a:srgbClr val="4EAB4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pic>
        <p:nvPicPr>
          <p:cNvPr id="10" name="Picture 9" descr="A close up of a logo&#10;&#10;Description automatically generated">
            <a:extLst>
              <a:ext uri="{FF2B5EF4-FFF2-40B4-BE49-F238E27FC236}">
                <a16:creationId xmlns:a16="http://schemas.microsoft.com/office/drawing/2014/main" id="{13CF7E70-DAA8-4C9E-8548-AC81558CF6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97" y="6210752"/>
            <a:ext cx="742498" cy="742498"/>
          </a:xfrm>
          <a:prstGeom prst="rect">
            <a:avLst/>
          </a:prstGeom>
        </p:spPr>
      </p:pic>
      <p:sp>
        <p:nvSpPr>
          <p:cNvPr id="12" name="TextBox 11">
            <a:extLst>
              <a:ext uri="{FF2B5EF4-FFF2-40B4-BE49-F238E27FC236}">
                <a16:creationId xmlns:a16="http://schemas.microsoft.com/office/drawing/2014/main" id="{6F0EAC98-F8F3-42C3-BAFA-729FC5562F95}"/>
              </a:ext>
            </a:extLst>
          </p:cNvPr>
          <p:cNvSpPr txBox="1"/>
          <p:nvPr/>
        </p:nvSpPr>
        <p:spPr>
          <a:xfrm>
            <a:off x="4252912" y="6443502"/>
            <a:ext cx="3686175" cy="276999"/>
          </a:xfrm>
          <a:prstGeom prst="rect">
            <a:avLst/>
          </a:prstGeom>
          <a:noFill/>
        </p:spPr>
        <p:txBody>
          <a:bodyPr wrap="square" rtlCol="0">
            <a:spAutoFit/>
          </a:bodyPr>
          <a:lstStyle/>
          <a:p>
            <a:pPr algn="ctr"/>
            <a:r>
              <a:rPr lang="en-US" sz="1200" dirty="0">
                <a:solidFill>
                  <a:schemeClr val="bg1">
                    <a:lumMod val="75000"/>
                  </a:schemeClr>
                </a:solidFill>
                <a:latin typeface="Calibri" panose="020F0502020204030204" pitchFamily="34" charset="0"/>
                <a:cs typeface="Calibri" panose="020F0502020204030204" pitchFamily="34" charset="0"/>
              </a:rPr>
              <a:t>CONFIDENTIAL</a:t>
            </a:r>
          </a:p>
        </p:txBody>
      </p:sp>
    </p:spTree>
    <p:custDataLst>
      <p:tags r:id="rId1"/>
    </p:custDataLst>
    <p:extLst>
      <p:ext uri="{BB962C8B-B14F-4D97-AF65-F5344CB8AC3E}">
        <p14:creationId xmlns:p14="http://schemas.microsoft.com/office/powerpoint/2010/main" val="2709852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316053-2911-410B-AEEC-3B1DAA468B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C13CAAA-E854-449F-9B3C-657D6B445F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ustDataLst>
      <p:tags r:id="rId14"/>
    </p:custDataLst>
    <p:extLst>
      <p:ext uri="{BB962C8B-B14F-4D97-AF65-F5344CB8AC3E}">
        <p14:creationId xmlns:p14="http://schemas.microsoft.com/office/powerpoint/2010/main" val="2400533876"/>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1" r:id="rId3"/>
    <p:sldLayoutId id="2147483660" r:id="rId4"/>
    <p:sldLayoutId id="2147483650" r:id="rId5"/>
    <p:sldLayoutId id="2147483652" r:id="rId6"/>
    <p:sldLayoutId id="2147483653" r:id="rId7"/>
    <p:sldLayoutId id="2147483654" r:id="rId8"/>
    <p:sldLayoutId id="2147483655" r:id="rId9"/>
    <p:sldLayoutId id="2147483656" r:id="rId10"/>
    <p:sldLayoutId id="2147483657" r:id="rId11"/>
    <p:sldLayoutId id="2147483661"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5.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0DFD3-5A52-74AE-BC5F-28F3ED54EAC0}"/>
              </a:ext>
            </a:extLst>
          </p:cNvPr>
          <p:cNvSpPr>
            <a:spLocks noGrp="1"/>
          </p:cNvSpPr>
          <p:nvPr>
            <p:ph type="ctrTitle"/>
          </p:nvPr>
        </p:nvSpPr>
        <p:spPr>
          <a:xfrm>
            <a:off x="-314425" y="2999862"/>
            <a:ext cx="6561221" cy="929342"/>
          </a:xfrm>
        </p:spPr>
        <p:txBody>
          <a:bodyPr>
            <a:normAutofit/>
          </a:bodyPr>
          <a:lstStyle/>
          <a:p>
            <a:pPr algn="ctr"/>
            <a:r>
              <a:rPr lang="en-US" sz="4800" dirty="0"/>
              <a:t>Making Life Safer</a:t>
            </a:r>
          </a:p>
        </p:txBody>
      </p:sp>
      <p:sp>
        <p:nvSpPr>
          <p:cNvPr id="3" name="Subtitle 2">
            <a:extLst>
              <a:ext uri="{FF2B5EF4-FFF2-40B4-BE49-F238E27FC236}">
                <a16:creationId xmlns:a16="http://schemas.microsoft.com/office/drawing/2014/main" id="{3E21710C-C026-6B78-3C91-0D240CECA893}"/>
              </a:ext>
            </a:extLst>
          </p:cNvPr>
          <p:cNvSpPr>
            <a:spLocks noGrp="1"/>
          </p:cNvSpPr>
          <p:nvPr>
            <p:ph type="subTitle" idx="1"/>
          </p:nvPr>
        </p:nvSpPr>
        <p:spPr>
          <a:xfrm>
            <a:off x="863599" y="3929204"/>
            <a:ext cx="4853807" cy="815254"/>
          </a:xfrm>
        </p:spPr>
        <p:txBody>
          <a:bodyPr>
            <a:normAutofit/>
          </a:bodyPr>
          <a:lstStyle/>
          <a:p>
            <a:r>
              <a:rPr lang="en-US" sz="2400" b="1" dirty="0"/>
              <a:t>Eliminating Transportation Risk &amp; Protecting Communities</a:t>
            </a:r>
          </a:p>
        </p:txBody>
      </p:sp>
    </p:spTree>
    <p:custDataLst>
      <p:tags r:id="rId1"/>
    </p:custDataLst>
    <p:extLst>
      <p:ext uri="{BB962C8B-B14F-4D97-AF65-F5344CB8AC3E}">
        <p14:creationId xmlns:p14="http://schemas.microsoft.com/office/powerpoint/2010/main" val="1092654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555C9D-4D25-9E99-E678-E29F9052A7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1312" y="0"/>
            <a:ext cx="6429375" cy="6858000"/>
          </a:xfrm>
          <a:prstGeom prst="rect">
            <a:avLst/>
          </a:prstGeom>
        </p:spPr>
      </p:pic>
    </p:spTree>
    <p:extLst>
      <p:ext uri="{BB962C8B-B14F-4D97-AF65-F5344CB8AC3E}">
        <p14:creationId xmlns:p14="http://schemas.microsoft.com/office/powerpoint/2010/main" val="556017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76560-12FE-7EF2-D2A3-C7D2BEB044C9}"/>
              </a:ext>
            </a:extLst>
          </p:cNvPr>
          <p:cNvSpPr>
            <a:spLocks noGrp="1"/>
          </p:cNvSpPr>
          <p:nvPr>
            <p:ph type="title"/>
          </p:nvPr>
        </p:nvSpPr>
        <p:spPr/>
        <p:txBody>
          <a:bodyPr/>
          <a:lstStyle/>
          <a:p>
            <a:pPr algn="ctr"/>
            <a:r>
              <a:rPr lang="en-US" dirty="0"/>
              <a:t>Living our Motto: Making Life Safer</a:t>
            </a:r>
          </a:p>
        </p:txBody>
      </p:sp>
      <p:sp>
        <p:nvSpPr>
          <p:cNvPr id="3" name="Content Placeholder 2">
            <a:extLst>
              <a:ext uri="{FF2B5EF4-FFF2-40B4-BE49-F238E27FC236}">
                <a16:creationId xmlns:a16="http://schemas.microsoft.com/office/drawing/2014/main" id="{E8DD1A14-EA57-459C-7C5F-236F058C1A78}"/>
              </a:ext>
            </a:extLst>
          </p:cNvPr>
          <p:cNvSpPr>
            <a:spLocks noGrp="1"/>
          </p:cNvSpPr>
          <p:nvPr>
            <p:ph idx="1"/>
          </p:nvPr>
        </p:nvSpPr>
        <p:spPr>
          <a:xfrm>
            <a:off x="838200" y="2374899"/>
            <a:ext cx="10515600" cy="3802063"/>
          </a:xfrm>
        </p:spPr>
        <p:txBody>
          <a:bodyPr/>
          <a:lstStyle/>
          <a:p>
            <a:r>
              <a:rPr lang="en-US" dirty="0"/>
              <a:t>Producing chemicals essential for safe drinking water and wastewater treatment</a:t>
            </a:r>
          </a:p>
          <a:p>
            <a:endParaRPr lang="en-US" dirty="0"/>
          </a:p>
          <a:p>
            <a:r>
              <a:rPr lang="en-US" dirty="0"/>
              <a:t>Eliminating the need to transport bulk liquid chlorine</a:t>
            </a:r>
          </a:p>
          <a:p>
            <a:endParaRPr lang="en-US" dirty="0"/>
          </a:p>
          <a:p>
            <a:r>
              <a:rPr lang="en-US" dirty="0"/>
              <a:t>Managing remaining risk through world-class process safety programs</a:t>
            </a:r>
          </a:p>
        </p:txBody>
      </p:sp>
    </p:spTree>
    <p:extLst>
      <p:ext uri="{BB962C8B-B14F-4D97-AF65-F5344CB8AC3E}">
        <p14:creationId xmlns:p14="http://schemas.microsoft.com/office/powerpoint/2010/main" val="3828091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7202E52-CAEC-33A0-8230-964BB5A552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9CE31E-DA27-E424-140F-86C9CBA0ECD0}"/>
              </a:ext>
            </a:extLst>
          </p:cNvPr>
          <p:cNvSpPr>
            <a:spLocks noGrp="1"/>
          </p:cNvSpPr>
          <p:nvPr>
            <p:ph type="title"/>
          </p:nvPr>
        </p:nvSpPr>
        <p:spPr/>
        <p:txBody>
          <a:bodyPr/>
          <a:lstStyle/>
          <a:p>
            <a:r>
              <a:rPr lang="en-US" dirty="0"/>
              <a:t>Our Safety Vision</a:t>
            </a:r>
          </a:p>
        </p:txBody>
      </p:sp>
      <p:sp>
        <p:nvSpPr>
          <p:cNvPr id="3" name="Content Placeholder 2">
            <a:extLst>
              <a:ext uri="{FF2B5EF4-FFF2-40B4-BE49-F238E27FC236}">
                <a16:creationId xmlns:a16="http://schemas.microsoft.com/office/drawing/2014/main" id="{B2A0571E-A7DB-F6E4-35A8-4923DF9E6611}"/>
              </a:ext>
            </a:extLst>
          </p:cNvPr>
          <p:cNvSpPr>
            <a:spLocks noGrp="1"/>
          </p:cNvSpPr>
          <p:nvPr>
            <p:ph idx="1"/>
          </p:nvPr>
        </p:nvSpPr>
        <p:spPr>
          <a:xfrm>
            <a:off x="838200" y="1825625"/>
            <a:ext cx="9801447" cy="4259080"/>
          </a:xfrm>
        </p:spPr>
        <p:txBody>
          <a:bodyPr>
            <a:normAutofit fontScale="85000" lnSpcReduction="20000"/>
          </a:bodyPr>
          <a:lstStyle/>
          <a:p>
            <a:pPr marL="0" indent="0" algn="ctr">
              <a:lnSpc>
                <a:spcPct val="150000"/>
              </a:lnSpc>
              <a:buNone/>
            </a:pPr>
            <a:r>
              <a:rPr lang="en-US" dirty="0"/>
              <a:t>Safety is our number one core value. We are uncompromising in our commitment to the health and safety of our employees, contractors, customers, and community. </a:t>
            </a:r>
            <a:endParaRPr lang="en-US" dirty="0">
              <a:solidFill>
                <a:prstClr val="black"/>
              </a:solidFill>
            </a:endParaRPr>
          </a:p>
          <a:p>
            <a:pPr marL="0" indent="0" algn="ctr">
              <a:lnSpc>
                <a:spcPct val="150000"/>
              </a:lnSpc>
              <a:buNone/>
            </a:pPr>
            <a:endParaRPr lang="en-US" dirty="0">
              <a:solidFill>
                <a:prstClr val="black"/>
              </a:solidFill>
            </a:endParaRPr>
          </a:p>
          <a:p>
            <a:pPr marL="0" indent="0" algn="ctr">
              <a:lnSpc>
                <a:spcPct val="150000"/>
              </a:lnSpc>
              <a:buNone/>
            </a:pPr>
            <a:r>
              <a:rPr lang="en-US" dirty="0"/>
              <a:t>Through this deep commitment, rooted in our ownership, driven by our management, and displayed in all levels of our organization, we have developed an incredible safety culture and management programs far exceeding regulatory requirements and even industry best practices.</a:t>
            </a:r>
          </a:p>
          <a:p>
            <a:pPr marL="0" indent="0" algn="ctr">
              <a:buNone/>
            </a:pPr>
            <a:endParaRPr lang="en-US" dirty="0"/>
          </a:p>
        </p:txBody>
      </p:sp>
      <p:sp>
        <p:nvSpPr>
          <p:cNvPr id="4" name="Slide Number Placeholder 3">
            <a:extLst>
              <a:ext uri="{FF2B5EF4-FFF2-40B4-BE49-F238E27FC236}">
                <a16:creationId xmlns:a16="http://schemas.microsoft.com/office/drawing/2014/main" id="{CC9EA288-9FD8-C2C4-AC5D-0504BDA92E79}"/>
              </a:ext>
            </a:extLst>
          </p:cNvPr>
          <p:cNvSpPr>
            <a:spLocks noGrp="1"/>
          </p:cNvSpPr>
          <p:nvPr>
            <p:ph type="sldNum" sz="quarter" idx="12"/>
          </p:nvPr>
        </p:nvSpPr>
        <p:spPr>
          <a:xfrm>
            <a:off x="10867118" y="6399439"/>
            <a:ext cx="1196746" cy="365125"/>
          </a:xfrm>
          <a:prstGeom prst="rect">
            <a:avLst/>
          </a:prstGeom>
        </p:spPr>
        <p:txBody>
          <a:bodyPr/>
          <a:lstStyle>
            <a:defPPr>
              <a:defRPr lang="en-US"/>
            </a:defPPr>
            <a:lvl1pPr marL="0" algn="r" defTabSz="914400" rtl="0" eaLnBrk="1" latinLnBrk="0" hangingPunct="1">
              <a:defRPr sz="18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624C0C3-1A0C-499B-AE3A-29D40E9220B8}" type="slidenum">
              <a:rPr lang="en-US" smtClean="0"/>
              <a:pPr/>
              <a:t>11</a:t>
            </a:fld>
            <a:endParaRPr lang="en-US" dirty="0"/>
          </a:p>
        </p:txBody>
      </p:sp>
    </p:spTree>
    <p:extLst>
      <p:ext uri="{BB962C8B-B14F-4D97-AF65-F5344CB8AC3E}">
        <p14:creationId xmlns:p14="http://schemas.microsoft.com/office/powerpoint/2010/main" val="1276490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056CE16-325C-A587-BC16-7F0B1801EB1A}"/>
              </a:ext>
            </a:extLst>
          </p:cNvPr>
          <p:cNvGrpSpPr/>
          <p:nvPr/>
        </p:nvGrpSpPr>
        <p:grpSpPr>
          <a:xfrm>
            <a:off x="8915400" y="3474801"/>
            <a:ext cx="2971800" cy="2621280"/>
            <a:chOff x="8801100" y="3032760"/>
            <a:chExt cx="2971800" cy="2621280"/>
          </a:xfrm>
        </p:grpSpPr>
        <p:pic>
          <p:nvPicPr>
            <p:cNvPr id="1032" name="Picture 8" descr="A gold laurel wreath on a white background. Golden laurels wreath. - PICRYL  - Public Domain Media Search Engine Public Domain Search">
              <a:extLst>
                <a:ext uri="{FF2B5EF4-FFF2-40B4-BE49-F238E27FC236}">
                  <a16:creationId xmlns:a16="http://schemas.microsoft.com/office/drawing/2014/main" id="{08A3AB98-6E82-8E82-0AFE-931ADCC60E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443" t="13673" r="10945" b="16123"/>
            <a:stretch/>
          </p:blipFill>
          <p:spPr bwMode="auto">
            <a:xfrm>
              <a:off x="8801100" y="3032760"/>
              <a:ext cx="2971800" cy="262128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hlroine Institute logo">
              <a:extLst>
                <a:ext uri="{FF2B5EF4-FFF2-40B4-BE49-F238E27FC236}">
                  <a16:creationId xmlns:a16="http://schemas.microsoft.com/office/drawing/2014/main" id="{CFEC9060-73AC-E251-1AAE-0CB4B17BC3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4760" y="3787671"/>
              <a:ext cx="1645430" cy="88285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CBDE921-1DCD-9640-63B6-6A576E70DB26}"/>
                </a:ext>
              </a:extLst>
            </p:cNvPr>
            <p:cNvSpPr txBox="1"/>
            <p:nvPr/>
          </p:nvSpPr>
          <p:spPr>
            <a:xfrm>
              <a:off x="9360865" y="3432707"/>
              <a:ext cx="1833221" cy="1714707"/>
            </a:xfrm>
            <a:prstGeom prst="rect">
              <a:avLst/>
            </a:prstGeom>
            <a:noFill/>
          </p:spPr>
          <p:txBody>
            <a:bodyPr wrap="square">
              <a:prstTxWarp prst="textButton">
                <a:avLst>
                  <a:gd name="adj" fmla="val 12343862"/>
                </a:avLst>
              </a:prstTxWarp>
              <a:spAutoFit/>
            </a:bodyPr>
            <a:lstStyle/>
            <a:p>
              <a:pPr algn="ctr"/>
              <a:r>
                <a:rPr lang="en-US" b="1" dirty="0">
                  <a:solidFill>
                    <a:prstClr val="black"/>
                  </a:solidFill>
                  <a:latin typeface="Times New Roman" panose="02020603050405020304" pitchFamily="18" charset="0"/>
                  <a:cs typeface="Times New Roman" panose="02020603050405020304" pitchFamily="18" charset="0"/>
                </a:rPr>
                <a:t>PLATINUM PROCESS</a:t>
              </a:r>
            </a:p>
            <a:p>
              <a:endParaRPr lang="en-US" dirty="0">
                <a:solidFill>
                  <a:prstClr val="black"/>
                </a:solidFill>
                <a:latin typeface="Times New Roman" panose="02020603050405020304" pitchFamily="18" charset="0"/>
                <a:cs typeface="Times New Roman" panose="02020603050405020304" pitchFamily="18" charset="0"/>
              </a:endParaRPr>
            </a:p>
            <a:p>
              <a:r>
                <a:rPr lang="en-US" b="1" dirty="0">
                  <a:solidFill>
                    <a:prstClr val="black"/>
                  </a:solidFill>
                  <a:latin typeface="Times New Roman" panose="02020603050405020304" pitchFamily="18" charset="0"/>
                  <a:cs typeface="Times New Roman" panose="02020603050405020304" pitchFamily="18" charset="0"/>
                </a:rPr>
                <a:t>SAFETY AWARD WINNER</a:t>
              </a:r>
              <a:endParaRPr lang="en-US" b="1" dirty="0">
                <a:latin typeface="Times New Roman" panose="02020603050405020304" pitchFamily="18" charset="0"/>
                <a:cs typeface="Times New Roman" panose="02020603050405020304" pitchFamily="18" charset="0"/>
              </a:endParaRPr>
            </a:p>
          </p:txBody>
        </p:sp>
      </p:grpSp>
      <p:sp>
        <p:nvSpPr>
          <p:cNvPr id="2" name="Title 1">
            <a:extLst>
              <a:ext uri="{FF2B5EF4-FFF2-40B4-BE49-F238E27FC236}">
                <a16:creationId xmlns:a16="http://schemas.microsoft.com/office/drawing/2014/main" id="{BA6DC7AF-823A-473E-BA71-26C941B9D981}"/>
              </a:ext>
            </a:extLst>
          </p:cNvPr>
          <p:cNvSpPr>
            <a:spLocks noGrp="1"/>
          </p:cNvSpPr>
          <p:nvPr>
            <p:ph type="title"/>
          </p:nvPr>
        </p:nvSpPr>
        <p:spPr>
          <a:xfrm>
            <a:off x="1097280" y="286604"/>
            <a:ext cx="10058400" cy="1446946"/>
          </a:xfrm>
        </p:spPr>
        <p:txBody>
          <a:bodyPr>
            <a:normAutofit/>
          </a:bodyPr>
          <a:lstStyle/>
          <a:p>
            <a:r>
              <a:rPr lang="en-US" dirty="0"/>
              <a:t>Process Safety &amp; Risk Management</a:t>
            </a:r>
            <a:br>
              <a:rPr lang="en-US" dirty="0"/>
            </a:br>
            <a:r>
              <a:rPr lang="en-US" sz="4000" dirty="0">
                <a:solidFill>
                  <a:schemeClr val="tx1">
                    <a:lumMod val="50000"/>
                    <a:lumOff val="50000"/>
                  </a:schemeClr>
                </a:solidFill>
              </a:rPr>
              <a:t>K2’s World Class Programs</a:t>
            </a:r>
            <a:endParaRPr lang="en-US" dirty="0">
              <a:solidFill>
                <a:schemeClr val="tx1">
                  <a:lumMod val="50000"/>
                  <a:lumOff val="50000"/>
                </a:schemeClr>
              </a:solidFill>
            </a:endParaRPr>
          </a:p>
        </p:txBody>
      </p:sp>
      <p:sp>
        <p:nvSpPr>
          <p:cNvPr id="4" name="Rectangle 3">
            <a:extLst>
              <a:ext uri="{FF2B5EF4-FFF2-40B4-BE49-F238E27FC236}">
                <a16:creationId xmlns:a16="http://schemas.microsoft.com/office/drawing/2014/main" id="{A5F665B0-459E-45CC-AFDF-592AF6D66176}"/>
              </a:ext>
            </a:extLst>
          </p:cNvPr>
          <p:cNvSpPr/>
          <p:nvPr/>
        </p:nvSpPr>
        <p:spPr>
          <a:xfrm>
            <a:off x="1097280" y="2006601"/>
            <a:ext cx="10858500" cy="3477875"/>
          </a:xfrm>
          <a:prstGeom prst="rect">
            <a:avLst/>
          </a:prstGeom>
        </p:spPr>
        <p:txBody>
          <a:bodyPr wrap="square">
            <a:spAutoFit/>
          </a:bodyPr>
          <a:lstStyle/>
          <a:p>
            <a:r>
              <a:rPr lang="en-US" sz="2200" dirty="0">
                <a:solidFill>
                  <a:prstClr val="black"/>
                </a:solidFill>
              </a:rPr>
              <a:t>K2’s philosophy is that in this industry of high hazard chemical manufacturing, </a:t>
            </a:r>
            <a:r>
              <a:rPr lang="en-US" sz="2200" b="1" dirty="0">
                <a:solidFill>
                  <a:prstClr val="black"/>
                </a:solidFill>
              </a:rPr>
              <a:t>World Class Process Safety &amp; Risk Management </a:t>
            </a:r>
            <a:r>
              <a:rPr lang="en-US" sz="2200" dirty="0">
                <a:solidFill>
                  <a:prstClr val="black"/>
                </a:solidFill>
              </a:rPr>
              <a:t>programs are absolutely essential to meet the expectations of safety and reliability set by our leadership.</a:t>
            </a:r>
          </a:p>
          <a:p>
            <a:endParaRPr lang="en-US" sz="2200" dirty="0">
              <a:solidFill>
                <a:prstClr val="black"/>
              </a:solidFill>
            </a:endParaRPr>
          </a:p>
          <a:p>
            <a:r>
              <a:rPr lang="en-US" sz="2200" dirty="0">
                <a:solidFill>
                  <a:prstClr val="black"/>
                </a:solidFill>
              </a:rPr>
              <a:t>As such, we consider regulatory requirements to be merely                                        the bare minimum and set our expectations far higher.</a:t>
            </a:r>
          </a:p>
          <a:p>
            <a:endParaRPr lang="en-US" sz="2200" dirty="0">
              <a:solidFill>
                <a:prstClr val="black"/>
              </a:solidFill>
            </a:endParaRPr>
          </a:p>
          <a:p>
            <a:r>
              <a:rPr lang="en-US" sz="2200" dirty="0">
                <a:solidFill>
                  <a:prstClr val="black"/>
                </a:solidFill>
              </a:rPr>
              <a:t>To achieve this, K2 layers additional systems, company                                         specific expectations and redundant layers of protection                                              on top of the required elements of each program.</a:t>
            </a:r>
          </a:p>
        </p:txBody>
      </p:sp>
    </p:spTree>
    <p:extLst>
      <p:ext uri="{BB962C8B-B14F-4D97-AF65-F5344CB8AC3E}">
        <p14:creationId xmlns:p14="http://schemas.microsoft.com/office/powerpoint/2010/main" val="1525818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9387BC-045F-0ABF-5056-898DD95558B3}"/>
              </a:ext>
            </a:extLst>
          </p:cNvPr>
          <p:cNvSpPr>
            <a:spLocks noGrp="1"/>
          </p:cNvSpPr>
          <p:nvPr>
            <p:ph type="body" sz="quarter" idx="10"/>
          </p:nvPr>
        </p:nvSpPr>
        <p:spPr/>
        <p:txBody>
          <a:bodyPr/>
          <a:lstStyle/>
          <a:p>
            <a:r>
              <a:rPr lang="en-US" b="1" dirty="0"/>
              <a:t>WE’RE</a:t>
            </a:r>
          </a:p>
        </p:txBody>
      </p:sp>
      <p:sp>
        <p:nvSpPr>
          <p:cNvPr id="3" name="Text Placeholder 2">
            <a:extLst>
              <a:ext uri="{FF2B5EF4-FFF2-40B4-BE49-F238E27FC236}">
                <a16:creationId xmlns:a16="http://schemas.microsoft.com/office/drawing/2014/main" id="{591B3F93-A0FD-CEA3-6A32-343284B42173}"/>
              </a:ext>
            </a:extLst>
          </p:cNvPr>
          <p:cNvSpPr>
            <a:spLocks noGrp="1"/>
          </p:cNvSpPr>
          <p:nvPr>
            <p:ph type="body" sz="quarter" idx="11"/>
          </p:nvPr>
        </p:nvSpPr>
        <p:spPr/>
        <p:txBody>
          <a:bodyPr/>
          <a:lstStyle/>
          <a:p>
            <a:r>
              <a:rPr lang="en-US" b="1" dirty="0"/>
              <a:t>HIRING</a:t>
            </a:r>
          </a:p>
        </p:txBody>
      </p:sp>
    </p:spTree>
    <p:extLst>
      <p:ext uri="{BB962C8B-B14F-4D97-AF65-F5344CB8AC3E}">
        <p14:creationId xmlns:p14="http://schemas.microsoft.com/office/powerpoint/2010/main" val="972047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16F6400-ACD3-1437-3EDF-C19CD3C9DA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DA8F26-AE92-0535-809E-85D75754E307}"/>
              </a:ext>
            </a:extLst>
          </p:cNvPr>
          <p:cNvSpPr>
            <a:spLocks noGrp="1"/>
          </p:cNvSpPr>
          <p:nvPr>
            <p:ph type="title"/>
          </p:nvPr>
        </p:nvSpPr>
        <p:spPr>
          <a:xfrm>
            <a:off x="838200" y="365126"/>
            <a:ext cx="10515600" cy="703184"/>
          </a:xfrm>
        </p:spPr>
        <p:txBody>
          <a:bodyPr/>
          <a:lstStyle/>
          <a:p>
            <a:r>
              <a:rPr lang="en-US" dirty="0"/>
              <a:t>K2 Facility Overview</a:t>
            </a:r>
          </a:p>
        </p:txBody>
      </p:sp>
      <p:sp>
        <p:nvSpPr>
          <p:cNvPr id="3" name="Content Placeholder 2">
            <a:extLst>
              <a:ext uri="{FF2B5EF4-FFF2-40B4-BE49-F238E27FC236}">
                <a16:creationId xmlns:a16="http://schemas.microsoft.com/office/drawing/2014/main" id="{E8285913-12AF-FBF8-A357-16BD1FBA783D}"/>
              </a:ext>
            </a:extLst>
          </p:cNvPr>
          <p:cNvSpPr>
            <a:spLocks noGrp="1"/>
          </p:cNvSpPr>
          <p:nvPr>
            <p:ph idx="1"/>
          </p:nvPr>
        </p:nvSpPr>
        <p:spPr>
          <a:xfrm>
            <a:off x="838200" y="1068310"/>
            <a:ext cx="10515600" cy="5108653"/>
          </a:xfrm>
        </p:spPr>
        <p:txBody>
          <a:bodyPr>
            <a:normAutofit fontScale="85000" lnSpcReduction="20000"/>
          </a:bodyPr>
          <a:lstStyle/>
          <a:p>
            <a:pPr marL="0" indent="0">
              <a:buNone/>
            </a:pPr>
            <a:r>
              <a:rPr lang="en-US" sz="3000" b="1" dirty="0"/>
              <a:t>Who we Are:</a:t>
            </a:r>
          </a:p>
          <a:p>
            <a:r>
              <a:rPr lang="en-US" sz="2400" dirty="0"/>
              <a:t>K2 facility built to support critical chemical production needs</a:t>
            </a:r>
          </a:p>
          <a:p>
            <a:r>
              <a:rPr lang="en-US" sz="2400" dirty="0"/>
              <a:t>K2 produces chemicals used for drinking water and wastewater treatment</a:t>
            </a:r>
          </a:p>
          <a:p>
            <a:r>
              <a:rPr lang="en-US" sz="2400" dirty="0"/>
              <a:t>Designed with a focus on safety, reliability, and community impact</a:t>
            </a:r>
          </a:p>
          <a:p>
            <a:pPr marL="0" indent="0">
              <a:buNone/>
            </a:pPr>
            <a:r>
              <a:rPr lang="en-US" sz="3000" b="1" dirty="0"/>
              <a:t>Our Beginning</a:t>
            </a:r>
          </a:p>
          <a:p>
            <a:r>
              <a:rPr lang="en-US" sz="2400" dirty="0"/>
              <a:t>Established to supply chlorine directly to Dow operations</a:t>
            </a:r>
          </a:p>
          <a:p>
            <a:r>
              <a:rPr lang="en-US" sz="2400" dirty="0"/>
              <a:t>Built to eliminate the need for long-distance chlorine transportation</a:t>
            </a:r>
          </a:p>
          <a:p>
            <a:pPr marL="0" indent="0">
              <a:buNone/>
            </a:pPr>
            <a:r>
              <a:rPr lang="en-US" sz="3000" b="1" dirty="0"/>
              <a:t>Where We Started</a:t>
            </a:r>
          </a:p>
          <a:p>
            <a:r>
              <a:rPr lang="en-US" sz="2400" dirty="0"/>
              <a:t>Startup year: 2010</a:t>
            </a:r>
          </a:p>
          <a:p>
            <a:r>
              <a:rPr lang="en-US" sz="2400" dirty="0"/>
              <a:t>Initial workforce: 17 employees, 12.5 acres</a:t>
            </a:r>
          </a:p>
          <a:p>
            <a:pPr marL="0" indent="0">
              <a:buNone/>
            </a:pPr>
            <a:r>
              <a:rPr lang="en-US" sz="3000" b="1" dirty="0"/>
              <a:t>Where We Are Today</a:t>
            </a:r>
          </a:p>
          <a:p>
            <a:r>
              <a:rPr lang="en-US" sz="2400" dirty="0"/>
              <a:t>Current workforce: 109 employees, 75 acres</a:t>
            </a:r>
          </a:p>
          <a:p>
            <a:r>
              <a:rPr lang="en-US" sz="2400" dirty="0"/>
              <a:t>Fully operational facility supporting essential                                                                   chemical production</a:t>
            </a:r>
          </a:p>
        </p:txBody>
      </p:sp>
      <p:sp>
        <p:nvSpPr>
          <p:cNvPr id="4" name="Slide Number Placeholder 3">
            <a:extLst>
              <a:ext uri="{FF2B5EF4-FFF2-40B4-BE49-F238E27FC236}">
                <a16:creationId xmlns:a16="http://schemas.microsoft.com/office/drawing/2014/main" id="{13E54A45-47A0-B0B3-537D-4549EC745BB9}"/>
              </a:ext>
            </a:extLst>
          </p:cNvPr>
          <p:cNvSpPr>
            <a:spLocks noGrp="1"/>
          </p:cNvSpPr>
          <p:nvPr>
            <p:ph type="sldNum" sz="quarter" idx="4294967295"/>
          </p:nvPr>
        </p:nvSpPr>
        <p:spPr>
          <a:xfrm>
            <a:off x="10867118" y="6399439"/>
            <a:ext cx="1196746" cy="365125"/>
          </a:xfrm>
          <a:prstGeom prst="rect">
            <a:avLst/>
          </a:prstGeom>
        </p:spPr>
        <p:txBody>
          <a:bodyPr/>
          <a:lstStyle/>
          <a:p>
            <a:fld id="{6624C0C3-1A0C-499B-AE3A-29D40E9220B8}" type="slidenum">
              <a:rPr lang="en-US" smtClean="0"/>
              <a:pPr/>
              <a:t>14</a:t>
            </a:fld>
            <a:endParaRPr lang="en-US" dirty="0"/>
          </a:p>
        </p:txBody>
      </p:sp>
      <p:pic>
        <p:nvPicPr>
          <p:cNvPr id="6" name="Picture 5">
            <a:extLst>
              <a:ext uri="{FF2B5EF4-FFF2-40B4-BE49-F238E27FC236}">
                <a16:creationId xmlns:a16="http://schemas.microsoft.com/office/drawing/2014/main" id="{ABEB618F-5E2E-4FDC-3DCA-B2054600EB81}"/>
              </a:ext>
            </a:extLst>
          </p:cNvPr>
          <p:cNvPicPr>
            <a:picLocks noChangeAspect="1"/>
          </p:cNvPicPr>
          <p:nvPr/>
        </p:nvPicPr>
        <p:blipFill>
          <a:blip r:embed="rId2"/>
          <a:stretch>
            <a:fillRect/>
          </a:stretch>
        </p:blipFill>
        <p:spPr>
          <a:xfrm>
            <a:off x="7450529" y="3622636"/>
            <a:ext cx="4613335" cy="2384923"/>
          </a:xfrm>
          <a:prstGeom prst="rect">
            <a:avLst/>
          </a:prstGeom>
        </p:spPr>
      </p:pic>
      <p:pic>
        <p:nvPicPr>
          <p:cNvPr id="8" name="Picture 7">
            <a:extLst>
              <a:ext uri="{FF2B5EF4-FFF2-40B4-BE49-F238E27FC236}">
                <a16:creationId xmlns:a16="http://schemas.microsoft.com/office/drawing/2014/main" id="{8DE7C2F2-D6F0-901A-5E77-2DB97F06AF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1301" y="3762876"/>
            <a:ext cx="247649" cy="329409"/>
          </a:xfrm>
          <a:prstGeom prst="rect">
            <a:avLst/>
          </a:prstGeom>
        </p:spPr>
      </p:pic>
    </p:spTree>
    <p:extLst>
      <p:ext uri="{BB962C8B-B14F-4D97-AF65-F5344CB8AC3E}">
        <p14:creationId xmlns:p14="http://schemas.microsoft.com/office/powerpoint/2010/main" val="372006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312420-F1D5-3DD9-11A1-682A1B8EF2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32644" y="3762876"/>
            <a:ext cx="247649" cy="329409"/>
          </a:xfrm>
          <a:prstGeom prst="rect">
            <a:avLst/>
          </a:prstGeom>
        </p:spPr>
      </p:pic>
      <p:sp>
        <p:nvSpPr>
          <p:cNvPr id="31" name="Slide Number Placeholder 3">
            <a:extLst>
              <a:ext uri="{FF2B5EF4-FFF2-40B4-BE49-F238E27FC236}">
                <a16:creationId xmlns:a16="http://schemas.microsoft.com/office/drawing/2014/main" id="{6E262838-85B7-B2B7-350E-DBCEA5F61599}"/>
              </a:ext>
            </a:extLst>
          </p:cNvPr>
          <p:cNvSpPr txBox="1">
            <a:spLocks/>
          </p:cNvSpPr>
          <p:nvPr/>
        </p:nvSpPr>
        <p:spPr>
          <a:xfrm>
            <a:off x="10765519" y="6399439"/>
            <a:ext cx="119674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624C0C3-1A0C-499B-AE3A-29D40E9220B8}" type="slidenum">
              <a:rPr lang="en-US" smtClean="0"/>
              <a:pPr/>
              <a:t>1</a:t>
            </a:fld>
            <a:endParaRPr lang="en-US" dirty="0"/>
          </a:p>
        </p:txBody>
      </p:sp>
      <p:pic>
        <p:nvPicPr>
          <p:cNvPr id="32" name="Picture 31" descr="A blue and black logo&#10;&#10;AI-generated content may be incorrect.">
            <a:extLst>
              <a:ext uri="{FF2B5EF4-FFF2-40B4-BE49-F238E27FC236}">
                <a16:creationId xmlns:a16="http://schemas.microsoft.com/office/drawing/2014/main" id="{78A216AD-A595-2C86-C9C5-9295F8C8346F}"/>
              </a:ext>
            </a:extLst>
          </p:cNvPr>
          <p:cNvPicPr>
            <a:picLocks noChangeAspect="1"/>
          </p:cNvPicPr>
          <p:nvPr/>
        </p:nvPicPr>
        <p:blipFill>
          <a:blip r:embed="rId3">
            <a:extLst>
              <a:ext uri="{28A0092B-C50C-407E-A947-70E740481C1C}">
                <a14:useLocalDpi xmlns:a14="http://schemas.microsoft.com/office/drawing/2010/main" val="0"/>
              </a:ext>
            </a:extLst>
          </a:blip>
          <a:srcRect l="27894" t="22646" r="28878" b="22717"/>
          <a:stretch>
            <a:fillRect/>
          </a:stretch>
        </p:blipFill>
        <p:spPr>
          <a:xfrm>
            <a:off x="5005373" y="1902579"/>
            <a:ext cx="1810657" cy="2288530"/>
          </a:xfrm>
          <a:prstGeom prst="rect">
            <a:avLst/>
          </a:prstGeom>
        </p:spPr>
      </p:pic>
      <p:grpSp>
        <p:nvGrpSpPr>
          <p:cNvPr id="33" name="Group 32">
            <a:extLst>
              <a:ext uri="{FF2B5EF4-FFF2-40B4-BE49-F238E27FC236}">
                <a16:creationId xmlns:a16="http://schemas.microsoft.com/office/drawing/2014/main" id="{DC4E774C-F497-7D49-DFFF-D7ADA9EDBE19}"/>
              </a:ext>
            </a:extLst>
          </p:cNvPr>
          <p:cNvGrpSpPr/>
          <p:nvPr/>
        </p:nvGrpSpPr>
        <p:grpSpPr>
          <a:xfrm>
            <a:off x="8585982" y="1542138"/>
            <a:ext cx="2894038" cy="997036"/>
            <a:chOff x="7781218" y="1057940"/>
            <a:chExt cx="2894038" cy="997036"/>
          </a:xfrm>
        </p:grpSpPr>
        <p:pic>
          <p:nvPicPr>
            <p:cNvPr id="34" name="Picture 22" descr="180+ Rail Tank Car Stock Illustrations, Royalty-Free Vector Graphics &amp; Clip  Art - iStock | Railroad, Train car">
              <a:extLst>
                <a:ext uri="{FF2B5EF4-FFF2-40B4-BE49-F238E27FC236}">
                  <a16:creationId xmlns:a16="http://schemas.microsoft.com/office/drawing/2014/main" id="{22F27467-99F8-B452-1C7C-290925E7D3A2}"/>
                </a:ext>
              </a:extLst>
            </p:cNvPr>
            <p:cNvPicPr>
              <a:picLocks noChangeAspect="1" noChangeArrowheads="1"/>
            </p:cNvPicPr>
            <p:nvPr/>
          </p:nvPicPr>
          <p:blipFill rotWithShape="1">
            <a:blip r:embed="rId4">
              <a:duotone>
                <a:schemeClr val="accent6">
                  <a:shade val="45000"/>
                  <a:satMod val="135000"/>
                </a:schemeClr>
                <a:prstClr val="white"/>
              </a:duotone>
              <a:extLst>
                <a:ext uri="{28A0092B-C50C-407E-A947-70E740481C1C}">
                  <a14:useLocalDpi xmlns:a14="http://schemas.microsoft.com/office/drawing/2010/main" val="0"/>
                </a:ext>
              </a:extLst>
            </a:blip>
            <a:srcRect l="8175" t="28945" r="9706" b="28618"/>
            <a:stretch>
              <a:fillRect/>
            </a:stretch>
          </p:blipFill>
          <p:spPr bwMode="auto">
            <a:xfrm>
              <a:off x="7781218" y="1057940"/>
              <a:ext cx="2894038" cy="997036"/>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F01EF537-47ED-727E-50E0-BF22A4FDCCB3}"/>
                </a:ext>
              </a:extLst>
            </p:cNvPr>
            <p:cNvSpPr txBox="1"/>
            <p:nvPr/>
          </p:nvSpPr>
          <p:spPr>
            <a:xfrm>
              <a:off x="8293400" y="1227527"/>
              <a:ext cx="1869679" cy="584775"/>
            </a:xfrm>
            <a:prstGeom prst="rect">
              <a:avLst/>
            </a:prstGeom>
            <a:noFill/>
          </p:spPr>
          <p:txBody>
            <a:bodyPr wrap="none" rtlCol="0">
              <a:spAutoFit/>
            </a:bodyPr>
            <a:lstStyle/>
            <a:p>
              <a:pPr algn="ctr"/>
              <a:r>
                <a:rPr lang="en-US" sz="1600" dirty="0">
                  <a:solidFill>
                    <a:schemeClr val="bg1"/>
                  </a:solidFill>
                  <a:latin typeface="+mj-lt"/>
                </a:rPr>
                <a:t>HYDROCHLORIC</a:t>
              </a:r>
            </a:p>
            <a:p>
              <a:pPr algn="ctr"/>
              <a:r>
                <a:rPr lang="en-US" sz="1600" dirty="0">
                  <a:solidFill>
                    <a:schemeClr val="bg1"/>
                  </a:solidFill>
                  <a:latin typeface="+mj-lt"/>
                </a:rPr>
                <a:t>ACID</a:t>
              </a:r>
            </a:p>
          </p:txBody>
        </p:sp>
      </p:grpSp>
      <p:grpSp>
        <p:nvGrpSpPr>
          <p:cNvPr id="36" name="Group 35">
            <a:extLst>
              <a:ext uri="{FF2B5EF4-FFF2-40B4-BE49-F238E27FC236}">
                <a16:creationId xmlns:a16="http://schemas.microsoft.com/office/drawing/2014/main" id="{36A14B60-9DA5-9730-A6CB-35D3BC8B25E9}"/>
              </a:ext>
            </a:extLst>
          </p:cNvPr>
          <p:cNvGrpSpPr/>
          <p:nvPr/>
        </p:nvGrpSpPr>
        <p:grpSpPr>
          <a:xfrm>
            <a:off x="8585982" y="660937"/>
            <a:ext cx="2894038" cy="997036"/>
            <a:chOff x="7781218" y="4974625"/>
            <a:chExt cx="2894038" cy="997036"/>
          </a:xfrm>
        </p:grpSpPr>
        <p:pic>
          <p:nvPicPr>
            <p:cNvPr id="37" name="Picture 22" descr="180+ Rail Tank Car Stock Illustrations, Royalty-Free Vector Graphics &amp; Clip  Art - iStock | Railroad, Train car">
              <a:extLst>
                <a:ext uri="{FF2B5EF4-FFF2-40B4-BE49-F238E27FC236}">
                  <a16:creationId xmlns:a16="http://schemas.microsoft.com/office/drawing/2014/main" id="{F49D53AC-16CA-578F-2745-C556D6FAEB52}"/>
                </a:ext>
              </a:extLst>
            </p:cNvPr>
            <p:cNvPicPr>
              <a:picLocks noChangeAspect="1" noChangeArrowheads="1"/>
            </p:cNvPicPr>
            <p:nvPr/>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l="8175" t="28945" r="9706" b="28618"/>
            <a:stretch>
              <a:fillRect/>
            </a:stretch>
          </p:blipFill>
          <p:spPr bwMode="auto">
            <a:xfrm>
              <a:off x="7781218" y="4974625"/>
              <a:ext cx="2894038" cy="997036"/>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A55AE14D-6B34-7A9A-0D27-1A7E6DF304B4}"/>
                </a:ext>
              </a:extLst>
            </p:cNvPr>
            <p:cNvSpPr txBox="1"/>
            <p:nvPr/>
          </p:nvSpPr>
          <p:spPr>
            <a:xfrm>
              <a:off x="8509803" y="5144212"/>
              <a:ext cx="1436867" cy="584775"/>
            </a:xfrm>
            <a:prstGeom prst="rect">
              <a:avLst/>
            </a:prstGeom>
            <a:noFill/>
          </p:spPr>
          <p:txBody>
            <a:bodyPr wrap="none" rtlCol="0">
              <a:spAutoFit/>
            </a:bodyPr>
            <a:lstStyle/>
            <a:p>
              <a:pPr algn="ctr"/>
              <a:r>
                <a:rPr lang="en-US" sz="1600" dirty="0">
                  <a:solidFill>
                    <a:schemeClr val="bg1"/>
                  </a:solidFill>
                  <a:latin typeface="+mj-lt"/>
                </a:rPr>
                <a:t>SODIUM</a:t>
              </a:r>
            </a:p>
            <a:p>
              <a:pPr algn="ctr"/>
              <a:r>
                <a:rPr lang="en-US" sz="1600" dirty="0">
                  <a:solidFill>
                    <a:schemeClr val="bg1"/>
                  </a:solidFill>
                  <a:latin typeface="+mj-lt"/>
                </a:rPr>
                <a:t>HYDROXIDE</a:t>
              </a:r>
            </a:p>
          </p:txBody>
        </p:sp>
      </p:grpSp>
      <p:grpSp>
        <p:nvGrpSpPr>
          <p:cNvPr id="39" name="Group 38">
            <a:extLst>
              <a:ext uri="{FF2B5EF4-FFF2-40B4-BE49-F238E27FC236}">
                <a16:creationId xmlns:a16="http://schemas.microsoft.com/office/drawing/2014/main" id="{4947699E-9E77-2172-35AA-CE21B1A09C16}"/>
              </a:ext>
            </a:extLst>
          </p:cNvPr>
          <p:cNvGrpSpPr/>
          <p:nvPr/>
        </p:nvGrpSpPr>
        <p:grpSpPr>
          <a:xfrm>
            <a:off x="8757559" y="4997535"/>
            <a:ext cx="2550885" cy="1016582"/>
            <a:chOff x="4034155" y="4619172"/>
            <a:chExt cx="2550885" cy="1016582"/>
          </a:xfrm>
        </p:grpSpPr>
        <p:pic>
          <p:nvPicPr>
            <p:cNvPr id="40" name="Picture 24" descr="Tanker Truck black silhouette vector, Fuel tank truck vector clipart  isolated on a white background 41008796 Vector Art at Vecteezy">
              <a:extLst>
                <a:ext uri="{FF2B5EF4-FFF2-40B4-BE49-F238E27FC236}">
                  <a16:creationId xmlns:a16="http://schemas.microsoft.com/office/drawing/2014/main" id="{F5D30BE3-C22B-CB47-247F-1B805ECC2F54}"/>
                </a:ext>
              </a:extLst>
            </p:cNvPr>
            <p:cNvPicPr>
              <a:picLocks noChangeAspect="1" noChangeArrowheads="1"/>
            </p:cNvPicPr>
            <p:nvPr/>
          </p:nvPicPr>
          <p:blipFill rotWithShape="1">
            <a:blip r:embed="rId5">
              <a:duotone>
                <a:schemeClr val="accent6">
                  <a:shade val="45000"/>
                  <a:satMod val="135000"/>
                </a:schemeClr>
                <a:prstClr val="white"/>
              </a:duotone>
              <a:extLst>
                <a:ext uri="{28A0092B-C50C-407E-A947-70E740481C1C}">
                  <a14:useLocalDpi xmlns:a14="http://schemas.microsoft.com/office/drawing/2010/main" val="0"/>
                </a:ext>
              </a:extLst>
            </a:blip>
            <a:srcRect l="3692" t="22258" r="3847" b="20705"/>
            <a:stretch>
              <a:fillRect/>
            </a:stretch>
          </p:blipFill>
          <p:spPr bwMode="auto">
            <a:xfrm>
              <a:off x="4034155" y="4619172"/>
              <a:ext cx="2550885" cy="1016582"/>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8C8F20AA-0D08-936C-7083-4AF0B8A5CCEC}"/>
                </a:ext>
              </a:extLst>
            </p:cNvPr>
            <p:cNvSpPr txBox="1"/>
            <p:nvPr/>
          </p:nvSpPr>
          <p:spPr>
            <a:xfrm>
              <a:off x="4140402" y="4829808"/>
              <a:ext cx="1448024" cy="461665"/>
            </a:xfrm>
            <a:prstGeom prst="rect">
              <a:avLst/>
            </a:prstGeom>
            <a:noFill/>
          </p:spPr>
          <p:txBody>
            <a:bodyPr wrap="none" rtlCol="0">
              <a:spAutoFit/>
            </a:bodyPr>
            <a:lstStyle/>
            <a:p>
              <a:pPr algn="ctr"/>
              <a:r>
                <a:rPr lang="en-US" sz="1200" dirty="0">
                  <a:solidFill>
                    <a:schemeClr val="bg1"/>
                  </a:solidFill>
                  <a:latin typeface="+mj-lt"/>
                </a:rPr>
                <a:t>HYDROCHLORIC</a:t>
              </a:r>
            </a:p>
            <a:p>
              <a:pPr algn="ctr"/>
              <a:r>
                <a:rPr lang="en-US" sz="1200" dirty="0">
                  <a:solidFill>
                    <a:schemeClr val="bg1"/>
                  </a:solidFill>
                  <a:latin typeface="+mj-lt"/>
                </a:rPr>
                <a:t>ACID</a:t>
              </a:r>
            </a:p>
          </p:txBody>
        </p:sp>
      </p:grpSp>
      <p:grpSp>
        <p:nvGrpSpPr>
          <p:cNvPr id="42" name="Group 41">
            <a:extLst>
              <a:ext uri="{FF2B5EF4-FFF2-40B4-BE49-F238E27FC236}">
                <a16:creationId xmlns:a16="http://schemas.microsoft.com/office/drawing/2014/main" id="{BF024AA4-BFED-7133-9BA7-2274A3CB7895}"/>
              </a:ext>
            </a:extLst>
          </p:cNvPr>
          <p:cNvGrpSpPr/>
          <p:nvPr/>
        </p:nvGrpSpPr>
        <p:grpSpPr>
          <a:xfrm>
            <a:off x="8757559" y="4104043"/>
            <a:ext cx="2550885" cy="1016582"/>
            <a:chOff x="4358696" y="671966"/>
            <a:chExt cx="2550885" cy="1016582"/>
          </a:xfrm>
        </p:grpSpPr>
        <p:pic>
          <p:nvPicPr>
            <p:cNvPr id="43" name="Picture 24" descr="Tanker Truck black silhouette vector, Fuel tank truck vector clipart  isolated on a white background 41008796 Vector Art at Vecteezy">
              <a:extLst>
                <a:ext uri="{FF2B5EF4-FFF2-40B4-BE49-F238E27FC236}">
                  <a16:creationId xmlns:a16="http://schemas.microsoft.com/office/drawing/2014/main" id="{A2A4E074-5AA4-7F09-DB88-5FDFE7829E26}"/>
                </a:ext>
              </a:extLst>
            </p:cNvPr>
            <p:cNvPicPr>
              <a:picLocks noChangeAspect="1" noChangeArrowheads="1"/>
            </p:cNvPicPr>
            <p:nvPr/>
          </p:nvPicPr>
          <p:blipFill rotWithShape="1">
            <a:blip r:embed="rId5">
              <a:duotone>
                <a:schemeClr val="accent2">
                  <a:shade val="45000"/>
                  <a:satMod val="135000"/>
                </a:schemeClr>
                <a:prstClr val="white"/>
              </a:duotone>
              <a:extLst>
                <a:ext uri="{28A0092B-C50C-407E-A947-70E740481C1C}">
                  <a14:useLocalDpi xmlns:a14="http://schemas.microsoft.com/office/drawing/2010/main" val="0"/>
                </a:ext>
              </a:extLst>
            </a:blip>
            <a:srcRect l="3692" t="22258" r="3847" b="20705"/>
            <a:stretch>
              <a:fillRect/>
            </a:stretch>
          </p:blipFill>
          <p:spPr bwMode="auto">
            <a:xfrm>
              <a:off x="4358696" y="671966"/>
              <a:ext cx="2550885" cy="1016582"/>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C605DF24-157F-30EA-B0D2-E24D1CE8F02D}"/>
                </a:ext>
              </a:extLst>
            </p:cNvPr>
            <p:cNvSpPr txBox="1"/>
            <p:nvPr/>
          </p:nvSpPr>
          <p:spPr>
            <a:xfrm>
              <a:off x="4645460" y="871401"/>
              <a:ext cx="1121012" cy="461665"/>
            </a:xfrm>
            <a:prstGeom prst="rect">
              <a:avLst/>
            </a:prstGeom>
            <a:noFill/>
          </p:spPr>
          <p:txBody>
            <a:bodyPr wrap="none" rtlCol="0">
              <a:spAutoFit/>
            </a:bodyPr>
            <a:lstStyle/>
            <a:p>
              <a:pPr algn="ctr"/>
              <a:r>
                <a:rPr lang="en-US" sz="1200" dirty="0">
                  <a:solidFill>
                    <a:schemeClr val="bg1"/>
                  </a:solidFill>
                  <a:latin typeface="+mj-lt"/>
                </a:rPr>
                <a:t>SODIUM</a:t>
              </a:r>
            </a:p>
            <a:p>
              <a:pPr algn="ctr"/>
              <a:r>
                <a:rPr lang="en-US" sz="1200" dirty="0">
                  <a:solidFill>
                    <a:schemeClr val="bg1"/>
                  </a:solidFill>
                  <a:latin typeface="+mj-lt"/>
                </a:rPr>
                <a:t>HYDROXIDE</a:t>
              </a:r>
            </a:p>
          </p:txBody>
        </p:sp>
      </p:grpSp>
      <p:grpSp>
        <p:nvGrpSpPr>
          <p:cNvPr id="45" name="Group 44">
            <a:extLst>
              <a:ext uri="{FF2B5EF4-FFF2-40B4-BE49-F238E27FC236}">
                <a16:creationId xmlns:a16="http://schemas.microsoft.com/office/drawing/2014/main" id="{7DC72B7E-4B8D-CB99-95FB-09231458E653}"/>
              </a:ext>
            </a:extLst>
          </p:cNvPr>
          <p:cNvGrpSpPr/>
          <p:nvPr/>
        </p:nvGrpSpPr>
        <p:grpSpPr>
          <a:xfrm>
            <a:off x="8757559" y="3203296"/>
            <a:ext cx="2550885" cy="1016582"/>
            <a:chOff x="3624944" y="2437980"/>
            <a:chExt cx="2550885" cy="1016582"/>
          </a:xfrm>
        </p:grpSpPr>
        <p:pic>
          <p:nvPicPr>
            <p:cNvPr id="46" name="Picture 24" descr="Tanker Truck black silhouette vector, Fuel tank truck vector clipart  isolated on a white background 41008796 Vector Art at Vecteezy">
              <a:extLst>
                <a:ext uri="{FF2B5EF4-FFF2-40B4-BE49-F238E27FC236}">
                  <a16:creationId xmlns:a16="http://schemas.microsoft.com/office/drawing/2014/main" id="{A7FB448E-38A1-B6A3-A2AE-1571038A631D}"/>
                </a:ext>
              </a:extLst>
            </p:cNvPr>
            <p:cNvPicPr>
              <a:picLocks noChangeAspect="1" noChangeArrowheads="1"/>
            </p:cNvPicPr>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l="3692" t="22258" r="3847" b="20705"/>
            <a:stretch>
              <a:fillRect/>
            </a:stretch>
          </p:blipFill>
          <p:spPr bwMode="auto">
            <a:xfrm>
              <a:off x="3624944" y="2437980"/>
              <a:ext cx="2550885" cy="1016582"/>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21ECF73C-95A7-CECA-ACF2-B4E32D043D3A}"/>
                </a:ext>
              </a:extLst>
            </p:cNvPr>
            <p:cNvSpPr txBox="1"/>
            <p:nvPr/>
          </p:nvSpPr>
          <p:spPr>
            <a:xfrm>
              <a:off x="3943026" y="2681319"/>
              <a:ext cx="998479" cy="338554"/>
            </a:xfrm>
            <a:prstGeom prst="rect">
              <a:avLst/>
            </a:prstGeom>
            <a:noFill/>
          </p:spPr>
          <p:txBody>
            <a:bodyPr wrap="none" rtlCol="0">
              <a:spAutoFit/>
            </a:bodyPr>
            <a:lstStyle/>
            <a:p>
              <a:pPr algn="ctr"/>
              <a:r>
                <a:rPr lang="en-US" sz="1600" dirty="0">
                  <a:solidFill>
                    <a:schemeClr val="bg1"/>
                  </a:solidFill>
                  <a:latin typeface="+mj-lt"/>
                </a:rPr>
                <a:t>BLEACH</a:t>
              </a:r>
            </a:p>
          </p:txBody>
        </p:sp>
      </p:grpSp>
      <p:sp>
        <p:nvSpPr>
          <p:cNvPr id="48" name="Arrow: Right 47">
            <a:extLst>
              <a:ext uri="{FF2B5EF4-FFF2-40B4-BE49-F238E27FC236}">
                <a16:creationId xmlns:a16="http://schemas.microsoft.com/office/drawing/2014/main" id="{DCCFB40B-AE80-36FE-A4CC-326DB25850A9}"/>
              </a:ext>
            </a:extLst>
          </p:cNvPr>
          <p:cNvSpPr/>
          <p:nvPr/>
        </p:nvSpPr>
        <p:spPr>
          <a:xfrm>
            <a:off x="3838496" y="3193143"/>
            <a:ext cx="553646" cy="29754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Arrow: Right 48">
            <a:extLst>
              <a:ext uri="{FF2B5EF4-FFF2-40B4-BE49-F238E27FC236}">
                <a16:creationId xmlns:a16="http://schemas.microsoft.com/office/drawing/2014/main" id="{EAEACAC6-F87E-76D4-BF23-03876C14ADB4}"/>
              </a:ext>
            </a:extLst>
          </p:cNvPr>
          <p:cNvSpPr/>
          <p:nvPr/>
        </p:nvSpPr>
        <p:spPr>
          <a:xfrm>
            <a:off x="7130783" y="3131457"/>
            <a:ext cx="553646" cy="29754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Picture 2" descr="2,500+ Oil Tanker Ship Stock Illustrations, Royalty-Free Vector Graphics &amp; Clip  Art - iStock | Crude oil tanker ship, Oil tanker ship vector, Oil tanker  ship icon">
            <a:extLst>
              <a:ext uri="{FF2B5EF4-FFF2-40B4-BE49-F238E27FC236}">
                <a16:creationId xmlns:a16="http://schemas.microsoft.com/office/drawing/2014/main" id="{16467278-4729-9B6E-A8C2-657A6D47ECB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0366" t="30859" r="10595" b="25385"/>
          <a:stretch>
            <a:fillRect/>
          </a:stretch>
        </p:blipFill>
        <p:spPr bwMode="auto">
          <a:xfrm>
            <a:off x="777840" y="282461"/>
            <a:ext cx="2309522" cy="977717"/>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6" descr="52 Cogeneration Power Plant Stock Vectors and Vector Art | Shutterstock">
            <a:extLst>
              <a:ext uri="{FF2B5EF4-FFF2-40B4-BE49-F238E27FC236}">
                <a16:creationId xmlns:a16="http://schemas.microsoft.com/office/drawing/2014/main" id="{F4524549-F570-7547-38C6-C3B4EE72B67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3101" t="14231" r="11972" b="14597"/>
          <a:stretch>
            <a:fillRect/>
          </a:stretch>
        </p:blipFill>
        <p:spPr bwMode="auto">
          <a:xfrm>
            <a:off x="992946" y="4088512"/>
            <a:ext cx="1879311" cy="1785123"/>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0" descr="A black and white drawing of a splash of water splashing out of a black and  white picture | Premium AI-generated vector">
            <a:extLst>
              <a:ext uri="{FF2B5EF4-FFF2-40B4-BE49-F238E27FC236}">
                <a16:creationId xmlns:a16="http://schemas.microsoft.com/office/drawing/2014/main" id="{AEE3811A-D7BA-E631-4B6B-B85F80A9C6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7326" y="1818304"/>
            <a:ext cx="1490551" cy="1712082"/>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a:extLst>
              <a:ext uri="{FF2B5EF4-FFF2-40B4-BE49-F238E27FC236}">
                <a16:creationId xmlns:a16="http://schemas.microsoft.com/office/drawing/2014/main" id="{54FDFA19-286E-54B6-B9C4-25A9679A7DB9}"/>
              </a:ext>
            </a:extLst>
          </p:cNvPr>
          <p:cNvSpPr txBox="1"/>
          <p:nvPr/>
        </p:nvSpPr>
        <p:spPr>
          <a:xfrm>
            <a:off x="1568848" y="1238463"/>
            <a:ext cx="727507" cy="369332"/>
          </a:xfrm>
          <a:prstGeom prst="rect">
            <a:avLst/>
          </a:prstGeom>
          <a:noFill/>
        </p:spPr>
        <p:txBody>
          <a:bodyPr wrap="none" rtlCol="0">
            <a:spAutoFit/>
          </a:bodyPr>
          <a:lstStyle/>
          <a:p>
            <a:r>
              <a:rPr lang="en-US" dirty="0">
                <a:latin typeface="+mj-lt"/>
              </a:rPr>
              <a:t>SALT</a:t>
            </a:r>
          </a:p>
        </p:txBody>
      </p:sp>
      <p:sp>
        <p:nvSpPr>
          <p:cNvPr id="54" name="TextBox 53">
            <a:extLst>
              <a:ext uri="{FF2B5EF4-FFF2-40B4-BE49-F238E27FC236}">
                <a16:creationId xmlns:a16="http://schemas.microsoft.com/office/drawing/2014/main" id="{71721224-90F6-7969-A83C-5F6889030292}"/>
              </a:ext>
            </a:extLst>
          </p:cNvPr>
          <p:cNvSpPr txBox="1"/>
          <p:nvPr/>
        </p:nvSpPr>
        <p:spPr>
          <a:xfrm>
            <a:off x="1432593" y="3552213"/>
            <a:ext cx="1000017" cy="369332"/>
          </a:xfrm>
          <a:prstGeom prst="rect">
            <a:avLst/>
          </a:prstGeom>
          <a:noFill/>
        </p:spPr>
        <p:txBody>
          <a:bodyPr wrap="none" rtlCol="0">
            <a:spAutoFit/>
          </a:bodyPr>
          <a:lstStyle/>
          <a:p>
            <a:r>
              <a:rPr lang="en-US" dirty="0">
                <a:latin typeface="+mj-lt"/>
              </a:rPr>
              <a:t>WATER</a:t>
            </a:r>
          </a:p>
        </p:txBody>
      </p:sp>
      <p:sp>
        <p:nvSpPr>
          <p:cNvPr id="55" name="TextBox 54">
            <a:extLst>
              <a:ext uri="{FF2B5EF4-FFF2-40B4-BE49-F238E27FC236}">
                <a16:creationId xmlns:a16="http://schemas.microsoft.com/office/drawing/2014/main" id="{5FD49366-BE4E-0404-150D-7C4AF1262895}"/>
              </a:ext>
            </a:extLst>
          </p:cNvPr>
          <p:cNvSpPr txBox="1"/>
          <p:nvPr/>
        </p:nvSpPr>
        <p:spPr>
          <a:xfrm>
            <a:off x="1120199" y="5793864"/>
            <a:ext cx="1624804" cy="369332"/>
          </a:xfrm>
          <a:prstGeom prst="rect">
            <a:avLst/>
          </a:prstGeom>
          <a:noFill/>
        </p:spPr>
        <p:txBody>
          <a:bodyPr wrap="none" rtlCol="0">
            <a:spAutoFit/>
          </a:bodyPr>
          <a:lstStyle/>
          <a:p>
            <a:r>
              <a:rPr lang="en-US" dirty="0">
                <a:latin typeface="+mj-lt"/>
              </a:rPr>
              <a:t>ELECTRICITY</a:t>
            </a:r>
          </a:p>
        </p:txBody>
      </p:sp>
    </p:spTree>
    <p:extLst>
      <p:ext uri="{BB962C8B-B14F-4D97-AF65-F5344CB8AC3E}">
        <p14:creationId xmlns:p14="http://schemas.microsoft.com/office/powerpoint/2010/main" val="1804852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00CD7-4CB9-F761-9C0B-46FA34A949B4}"/>
              </a:ext>
            </a:extLst>
          </p:cNvPr>
          <p:cNvSpPr>
            <a:spLocks noGrp="1"/>
          </p:cNvSpPr>
          <p:nvPr>
            <p:ph type="title"/>
          </p:nvPr>
        </p:nvSpPr>
        <p:spPr>
          <a:xfrm>
            <a:off x="838200" y="365126"/>
            <a:ext cx="10515600" cy="775612"/>
          </a:xfrm>
        </p:spPr>
        <p:txBody>
          <a:bodyPr/>
          <a:lstStyle/>
          <a:p>
            <a:r>
              <a:rPr lang="en-US" dirty="0"/>
              <a:t>Why K2 Was Built</a:t>
            </a:r>
          </a:p>
        </p:txBody>
      </p:sp>
      <p:sp>
        <p:nvSpPr>
          <p:cNvPr id="3" name="Content Placeholder 2">
            <a:extLst>
              <a:ext uri="{FF2B5EF4-FFF2-40B4-BE49-F238E27FC236}">
                <a16:creationId xmlns:a16="http://schemas.microsoft.com/office/drawing/2014/main" id="{E410716C-EA71-900B-4630-D485859919B2}"/>
              </a:ext>
            </a:extLst>
          </p:cNvPr>
          <p:cNvSpPr>
            <a:spLocks noGrp="1"/>
          </p:cNvSpPr>
          <p:nvPr>
            <p:ph idx="1"/>
          </p:nvPr>
        </p:nvSpPr>
        <p:spPr>
          <a:xfrm>
            <a:off x="838200" y="1511929"/>
            <a:ext cx="10515600" cy="4665034"/>
          </a:xfrm>
        </p:spPr>
        <p:txBody>
          <a:bodyPr>
            <a:normAutofit lnSpcReduction="10000"/>
          </a:bodyPr>
          <a:lstStyle/>
          <a:p>
            <a:pPr marL="0" indent="0">
              <a:buNone/>
            </a:pPr>
            <a:r>
              <a:rPr lang="en-US" sz="3100" b="1" dirty="0"/>
              <a:t>Support Dow Chlorine Raw Material Need</a:t>
            </a:r>
          </a:p>
          <a:p>
            <a:r>
              <a:rPr lang="en-US" sz="2400" dirty="0"/>
              <a:t>Built to supply chlorine to Dow/Corteva (Pittsburg, CA) for their manufacturing process</a:t>
            </a:r>
          </a:p>
          <a:p>
            <a:r>
              <a:rPr lang="en-US" sz="2400" dirty="0"/>
              <a:t>Eliminated the need to transport liquid chlorine by rail from the Gulf Coast</a:t>
            </a:r>
          </a:p>
          <a:p>
            <a:r>
              <a:rPr lang="en-US" sz="2400" dirty="0"/>
              <a:t>Replaced ~1000+ chlorine railcar shipments annually </a:t>
            </a:r>
            <a:r>
              <a:rPr lang="en-US" sz="2400" b="1" dirty="0"/>
              <a:t>eliminating the need for chlorine transportation</a:t>
            </a:r>
            <a:endParaRPr lang="en-US" sz="2400" dirty="0"/>
          </a:p>
          <a:p>
            <a:pPr marL="0" indent="0">
              <a:buNone/>
            </a:pPr>
            <a:endParaRPr lang="en-US" sz="2400" dirty="0"/>
          </a:p>
          <a:p>
            <a:pPr marL="0" indent="0">
              <a:buNone/>
            </a:pPr>
            <a:r>
              <a:rPr lang="en-US" sz="3100" b="1" dirty="0"/>
              <a:t>Supply Bleach for Clean Water Purposes</a:t>
            </a:r>
            <a:endParaRPr lang="en-US" sz="3100" dirty="0"/>
          </a:p>
          <a:p>
            <a:r>
              <a:rPr lang="en-US" sz="2400" dirty="0"/>
              <a:t>Globally, water is purified with chlorine or bleach</a:t>
            </a:r>
          </a:p>
          <a:p>
            <a:r>
              <a:rPr lang="en-US" sz="2400" dirty="0"/>
              <a:t>Traditionally, bleach is made by first producing chlorine and caustic, then shipping those to another facility that turns it into bleach. We perform this all onsite </a:t>
            </a:r>
            <a:r>
              <a:rPr lang="en-US" sz="2400" b="1" dirty="0"/>
              <a:t>eliminating the need for chlorine transportation</a:t>
            </a:r>
          </a:p>
          <a:p>
            <a:pPr marL="0" indent="0">
              <a:buNone/>
            </a:pPr>
            <a:endParaRPr lang="en-US" dirty="0"/>
          </a:p>
        </p:txBody>
      </p:sp>
    </p:spTree>
    <p:extLst>
      <p:ext uri="{BB962C8B-B14F-4D97-AF65-F5344CB8AC3E}">
        <p14:creationId xmlns:p14="http://schemas.microsoft.com/office/powerpoint/2010/main" val="1609969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1EE0D-701E-A89E-EDA8-610627950E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24892-C1EE-94CA-9C99-02CD09BAE0C3}"/>
              </a:ext>
            </a:extLst>
          </p:cNvPr>
          <p:cNvSpPr>
            <a:spLocks noGrp="1"/>
          </p:cNvSpPr>
          <p:nvPr>
            <p:ph type="title"/>
          </p:nvPr>
        </p:nvSpPr>
        <p:spPr>
          <a:xfrm>
            <a:off x="838200" y="365126"/>
            <a:ext cx="10515600" cy="739398"/>
          </a:xfrm>
        </p:spPr>
        <p:txBody>
          <a:bodyPr/>
          <a:lstStyle/>
          <a:p>
            <a:r>
              <a:rPr lang="en-US" dirty="0"/>
              <a:t>Why Bleach Is Safer to Transport</a:t>
            </a:r>
          </a:p>
        </p:txBody>
      </p:sp>
      <p:graphicFrame>
        <p:nvGraphicFramePr>
          <p:cNvPr id="9" name="Content Placeholder 8">
            <a:extLst>
              <a:ext uri="{FF2B5EF4-FFF2-40B4-BE49-F238E27FC236}">
                <a16:creationId xmlns:a16="http://schemas.microsoft.com/office/drawing/2014/main" id="{8FAEAB6C-4F05-2464-4F5D-6E1314438080}"/>
              </a:ext>
            </a:extLst>
          </p:cNvPr>
          <p:cNvGraphicFramePr>
            <a:graphicFrameLocks noGrp="1"/>
          </p:cNvGraphicFramePr>
          <p:nvPr>
            <p:ph idx="1"/>
            <p:extLst>
              <p:ext uri="{D42A27DB-BD31-4B8C-83A1-F6EECF244321}">
                <p14:modId xmlns:p14="http://schemas.microsoft.com/office/powerpoint/2010/main" val="3943110705"/>
              </p:ext>
            </p:extLst>
          </p:nvPr>
        </p:nvGraphicFramePr>
        <p:xfrm>
          <a:off x="838200" y="1240678"/>
          <a:ext cx="10515597" cy="283972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3564437973"/>
                    </a:ext>
                  </a:extLst>
                </a:gridCol>
                <a:gridCol w="3505199">
                  <a:extLst>
                    <a:ext uri="{9D8B030D-6E8A-4147-A177-3AD203B41FA5}">
                      <a16:colId xmlns:a16="http://schemas.microsoft.com/office/drawing/2014/main" val="3555307513"/>
                    </a:ext>
                  </a:extLst>
                </a:gridCol>
                <a:gridCol w="3505199">
                  <a:extLst>
                    <a:ext uri="{9D8B030D-6E8A-4147-A177-3AD203B41FA5}">
                      <a16:colId xmlns:a16="http://schemas.microsoft.com/office/drawing/2014/main" val="2711678689"/>
                    </a:ext>
                  </a:extLst>
                </a:gridCol>
              </a:tblGrid>
              <a:tr h="370840">
                <a:tc>
                  <a:txBody>
                    <a:bodyPr/>
                    <a:lstStyle/>
                    <a:p>
                      <a:pPr algn="ctr"/>
                      <a:endParaRPr lang="en-US"/>
                    </a:p>
                  </a:txBody>
                  <a:tcPr/>
                </a:tc>
                <a:tc>
                  <a:txBody>
                    <a:bodyPr/>
                    <a:lstStyle/>
                    <a:p>
                      <a:pPr algn="ctr"/>
                      <a:r>
                        <a:rPr lang="en-US" dirty="0"/>
                        <a:t>Chlorine</a:t>
                      </a:r>
                    </a:p>
                  </a:txBody>
                  <a:tcPr/>
                </a:tc>
                <a:tc>
                  <a:txBody>
                    <a:bodyPr/>
                    <a:lstStyle/>
                    <a:p>
                      <a:pPr algn="ctr"/>
                      <a:r>
                        <a:rPr lang="en-US" dirty="0"/>
                        <a:t>Bleach</a:t>
                      </a:r>
                    </a:p>
                  </a:txBody>
                  <a:tcPr/>
                </a:tc>
                <a:extLst>
                  <a:ext uri="{0D108BD9-81ED-4DB2-BD59-A6C34878D82A}">
                    <a16:rowId xmlns:a16="http://schemas.microsoft.com/office/drawing/2014/main" val="1951712892"/>
                  </a:ext>
                </a:extLst>
              </a:tr>
              <a:tr h="370840">
                <a:tc>
                  <a:txBody>
                    <a:bodyPr/>
                    <a:lstStyle/>
                    <a:p>
                      <a:r>
                        <a:rPr lang="en-US" b="1" dirty="0"/>
                        <a:t>Transportation Method</a:t>
                      </a:r>
                    </a:p>
                  </a:txBody>
                  <a:tcPr/>
                </a:tc>
                <a:tc>
                  <a:txBody>
                    <a:bodyPr/>
                    <a:lstStyle/>
                    <a:p>
                      <a:r>
                        <a:rPr lang="en-US" b="0" dirty="0"/>
                        <a:t>Pressurized, liquefied gas requiring specialized railcars and strict controls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Liquid solution (non-pressurized) in easier and safer to handle trailers or railcars</a:t>
                      </a:r>
                    </a:p>
                    <a:p>
                      <a:endParaRPr lang="en-US" b="0" dirty="0"/>
                    </a:p>
                  </a:txBody>
                  <a:tcPr/>
                </a:tc>
                <a:extLst>
                  <a:ext uri="{0D108BD9-81ED-4DB2-BD59-A6C34878D82A}">
                    <a16:rowId xmlns:a16="http://schemas.microsoft.com/office/drawing/2014/main" val="2626773401"/>
                  </a:ext>
                </a:extLst>
              </a:tr>
              <a:tr h="370840">
                <a:tc>
                  <a:txBody>
                    <a:bodyPr/>
                    <a:lstStyle/>
                    <a:p>
                      <a:r>
                        <a:rPr lang="en-US" b="1" dirty="0"/>
                        <a:t>Health Hazard</a:t>
                      </a:r>
                    </a:p>
                  </a:txBody>
                  <a:tcPr/>
                </a:tc>
                <a:tc>
                  <a:txBody>
                    <a:bodyPr/>
                    <a:lstStyle/>
                    <a:p>
                      <a:r>
                        <a:rPr lang="en-US" dirty="0"/>
                        <a:t>Potentially Fatal Toxic Vapor Cloud</a:t>
                      </a:r>
                    </a:p>
                  </a:txBody>
                  <a:tcPr/>
                </a:tc>
                <a:tc>
                  <a:txBody>
                    <a:bodyPr/>
                    <a:lstStyle/>
                    <a:p>
                      <a:r>
                        <a:rPr lang="en-US" dirty="0"/>
                        <a:t>Corrosive on contact</a:t>
                      </a:r>
                    </a:p>
                  </a:txBody>
                  <a:tcPr/>
                </a:tc>
                <a:extLst>
                  <a:ext uri="{0D108BD9-81ED-4DB2-BD59-A6C34878D82A}">
                    <a16:rowId xmlns:a16="http://schemas.microsoft.com/office/drawing/2014/main" val="2896386374"/>
                  </a:ext>
                </a:extLst>
              </a:tr>
              <a:tr h="370840">
                <a:tc>
                  <a:txBody>
                    <a:bodyPr/>
                    <a:lstStyle/>
                    <a:p>
                      <a:r>
                        <a:rPr lang="en-US" b="1" dirty="0"/>
                        <a:t>Potential Consequences of a transportation release</a:t>
                      </a:r>
                    </a:p>
                  </a:txBody>
                  <a:tcPr/>
                </a:tc>
                <a:tc>
                  <a:txBody>
                    <a:bodyPr/>
                    <a:lstStyle/>
                    <a:p>
                      <a:r>
                        <a:rPr lang="en-US" dirty="0"/>
                        <a:t>2X IDLH* level up to </a:t>
                      </a:r>
                      <a:r>
                        <a:rPr lang="en-US" b="1" dirty="0"/>
                        <a:t>4.5miles away</a:t>
                      </a:r>
                    </a:p>
                  </a:txBody>
                  <a:tcPr/>
                </a:tc>
                <a:tc>
                  <a:txBody>
                    <a:bodyPr/>
                    <a:lstStyle/>
                    <a:p>
                      <a:r>
                        <a:rPr lang="en-US" dirty="0"/>
                        <a:t>Extremely localized corrosive hazards only.</a:t>
                      </a:r>
                    </a:p>
                  </a:txBody>
                  <a:tcPr/>
                </a:tc>
                <a:extLst>
                  <a:ext uri="{0D108BD9-81ED-4DB2-BD59-A6C34878D82A}">
                    <a16:rowId xmlns:a16="http://schemas.microsoft.com/office/drawing/2014/main" val="500071668"/>
                  </a:ext>
                </a:extLst>
              </a:tr>
            </a:tbl>
          </a:graphicData>
        </a:graphic>
      </p:graphicFrame>
      <p:sp>
        <p:nvSpPr>
          <p:cNvPr id="10" name="Content Placeholder 2">
            <a:extLst>
              <a:ext uri="{FF2B5EF4-FFF2-40B4-BE49-F238E27FC236}">
                <a16:creationId xmlns:a16="http://schemas.microsoft.com/office/drawing/2014/main" id="{0E7EC989-E2A8-7C92-2A84-92C7A18940B0}"/>
              </a:ext>
            </a:extLst>
          </p:cNvPr>
          <p:cNvSpPr txBox="1">
            <a:spLocks/>
          </p:cNvSpPr>
          <p:nvPr/>
        </p:nvSpPr>
        <p:spPr>
          <a:xfrm>
            <a:off x="838200" y="4363533"/>
            <a:ext cx="10443882" cy="18848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t>Safety Advantage</a:t>
            </a:r>
            <a:endParaRPr lang="en-US" sz="2000" dirty="0"/>
          </a:p>
          <a:p>
            <a:r>
              <a:rPr lang="en-US" sz="2000" dirty="0"/>
              <a:t>Reduced potential for </a:t>
            </a:r>
            <a:r>
              <a:rPr lang="en-US" sz="2000" b="1" dirty="0"/>
              <a:t>large-scale offsite impact</a:t>
            </a:r>
            <a:r>
              <a:rPr lang="en-US" sz="2000" dirty="0"/>
              <a:t> </a:t>
            </a:r>
          </a:p>
          <a:p>
            <a:r>
              <a:rPr lang="en-US" sz="2000" dirty="0"/>
              <a:t>Safer for </a:t>
            </a:r>
            <a:r>
              <a:rPr lang="en-US" sz="2000" b="1" dirty="0"/>
              <a:t>transport routes, communities, and emergency response</a:t>
            </a:r>
          </a:p>
          <a:p>
            <a:pPr marL="0" indent="0">
              <a:buFont typeface="Arial" panose="020B0604020202020204" pitchFamily="34" charset="0"/>
              <a:buNone/>
            </a:pPr>
            <a:r>
              <a:rPr lang="en-US" sz="2000" dirty="0"/>
              <a:t>Lower hazard. Lower consequence. Safer for the communities we serve</a:t>
            </a:r>
          </a:p>
          <a:p>
            <a:endParaRPr lang="en-US" sz="2000" dirty="0"/>
          </a:p>
        </p:txBody>
      </p:sp>
      <p:sp>
        <p:nvSpPr>
          <p:cNvPr id="3" name="TextBox 2">
            <a:extLst>
              <a:ext uri="{FF2B5EF4-FFF2-40B4-BE49-F238E27FC236}">
                <a16:creationId xmlns:a16="http://schemas.microsoft.com/office/drawing/2014/main" id="{B83ABA08-C325-40DD-BAFA-9F7A409A580F}"/>
              </a:ext>
            </a:extLst>
          </p:cNvPr>
          <p:cNvSpPr txBox="1"/>
          <p:nvPr/>
        </p:nvSpPr>
        <p:spPr>
          <a:xfrm>
            <a:off x="6389370" y="4080398"/>
            <a:ext cx="4960620" cy="338554"/>
          </a:xfrm>
          <a:prstGeom prst="rect">
            <a:avLst/>
          </a:prstGeom>
          <a:noFill/>
        </p:spPr>
        <p:txBody>
          <a:bodyPr wrap="square" rtlCol="0">
            <a:spAutoFit/>
          </a:bodyPr>
          <a:lstStyle/>
          <a:p>
            <a:r>
              <a:rPr lang="en-US" sz="1600" i="1" dirty="0"/>
              <a:t>*IDLH = Immediately Dangerous to Life and Health</a:t>
            </a:r>
          </a:p>
        </p:txBody>
      </p:sp>
    </p:spTree>
    <p:extLst>
      <p:ext uri="{BB962C8B-B14F-4D97-AF65-F5344CB8AC3E}">
        <p14:creationId xmlns:p14="http://schemas.microsoft.com/office/powerpoint/2010/main" val="3756394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A4A18-9D7E-AA41-3DA0-4C6E192CF62B}"/>
              </a:ext>
            </a:extLst>
          </p:cNvPr>
          <p:cNvSpPr>
            <a:spLocks noGrp="1"/>
          </p:cNvSpPr>
          <p:nvPr>
            <p:ph type="title"/>
          </p:nvPr>
        </p:nvSpPr>
        <p:spPr>
          <a:xfrm>
            <a:off x="839788" y="365125"/>
            <a:ext cx="10515600" cy="1325563"/>
          </a:xfrm>
        </p:spPr>
        <p:txBody>
          <a:bodyPr anchor="ctr">
            <a:normAutofit/>
          </a:bodyPr>
          <a:lstStyle/>
          <a:p>
            <a:r>
              <a:rPr lang="en-US" dirty="0"/>
              <a:t>Real-World Incident – Graniteville, SC (2005)</a:t>
            </a:r>
          </a:p>
        </p:txBody>
      </p:sp>
      <p:sp>
        <p:nvSpPr>
          <p:cNvPr id="3" name="Text Placeholder 2">
            <a:extLst>
              <a:ext uri="{FF2B5EF4-FFF2-40B4-BE49-F238E27FC236}">
                <a16:creationId xmlns:a16="http://schemas.microsoft.com/office/drawing/2014/main" id="{6D8373E6-E7C5-2CB1-4EAA-7678864088F9}"/>
              </a:ext>
            </a:extLst>
          </p:cNvPr>
          <p:cNvSpPr>
            <a:spLocks noGrp="1"/>
          </p:cNvSpPr>
          <p:nvPr>
            <p:ph type="body" idx="1"/>
          </p:nvPr>
        </p:nvSpPr>
        <p:spPr>
          <a:xfrm>
            <a:off x="836612" y="1319496"/>
            <a:ext cx="5157787" cy="742384"/>
          </a:xfrm>
        </p:spPr>
        <p:txBody>
          <a:bodyPr anchor="b">
            <a:normAutofit lnSpcReduction="10000"/>
          </a:bodyPr>
          <a:lstStyle/>
          <a:p>
            <a:r>
              <a:rPr lang="en-US" dirty="0"/>
              <a:t>Graniteville train crash Chlorine Release (South Caroline)</a:t>
            </a:r>
          </a:p>
        </p:txBody>
      </p:sp>
      <p:sp>
        <p:nvSpPr>
          <p:cNvPr id="4" name="Content Placeholder 3">
            <a:extLst>
              <a:ext uri="{FF2B5EF4-FFF2-40B4-BE49-F238E27FC236}">
                <a16:creationId xmlns:a16="http://schemas.microsoft.com/office/drawing/2014/main" id="{1342DB68-A795-47D8-5483-CCE9560ABF81}"/>
              </a:ext>
            </a:extLst>
          </p:cNvPr>
          <p:cNvSpPr>
            <a:spLocks noGrp="1"/>
          </p:cNvSpPr>
          <p:nvPr>
            <p:ph sz="half" idx="2"/>
          </p:nvPr>
        </p:nvSpPr>
        <p:spPr>
          <a:xfrm>
            <a:off x="839788" y="2272420"/>
            <a:ext cx="5157787" cy="3917243"/>
          </a:xfrm>
        </p:spPr>
        <p:txBody>
          <a:bodyPr>
            <a:normAutofit fontScale="70000" lnSpcReduction="20000"/>
          </a:bodyPr>
          <a:lstStyle/>
          <a:p>
            <a:pPr marL="0" indent="0">
              <a:buNone/>
            </a:pPr>
            <a:r>
              <a:rPr lang="en-US" sz="2400" b="1" dirty="0"/>
              <a:t>What Happened</a:t>
            </a:r>
            <a:endParaRPr lang="en-US" sz="2400" dirty="0"/>
          </a:p>
          <a:p>
            <a:r>
              <a:rPr lang="en-US" sz="2400" dirty="0"/>
              <a:t>Train collision led to a </a:t>
            </a:r>
            <a:r>
              <a:rPr lang="en-US" sz="2400" b="1" dirty="0"/>
              <a:t>chlorine railcar breach</a:t>
            </a:r>
            <a:r>
              <a:rPr lang="en-US" sz="2400" dirty="0"/>
              <a:t> </a:t>
            </a:r>
          </a:p>
          <a:p>
            <a:r>
              <a:rPr lang="en-US" sz="2400" dirty="0"/>
              <a:t>Large release of chlorine gas into the surrounding community </a:t>
            </a:r>
          </a:p>
          <a:p>
            <a:pPr marL="0" indent="0">
              <a:buNone/>
            </a:pPr>
            <a:r>
              <a:rPr lang="en-US" sz="2400" b="1" dirty="0"/>
              <a:t>Impact</a:t>
            </a:r>
            <a:endParaRPr lang="en-US" sz="2400" dirty="0"/>
          </a:p>
          <a:p>
            <a:r>
              <a:rPr lang="en-US" sz="2400" dirty="0"/>
              <a:t>Multiple </a:t>
            </a:r>
            <a:r>
              <a:rPr lang="en-US" sz="2400" b="1" dirty="0"/>
              <a:t>fatalities</a:t>
            </a:r>
            <a:r>
              <a:rPr lang="en-US" sz="2400" dirty="0"/>
              <a:t> and serious injuries </a:t>
            </a:r>
          </a:p>
          <a:p>
            <a:r>
              <a:rPr lang="en-US" sz="2400" dirty="0"/>
              <a:t>Community evacuation and shelter-in-place orders </a:t>
            </a:r>
          </a:p>
          <a:p>
            <a:r>
              <a:rPr lang="en-US" sz="2400" dirty="0"/>
              <a:t>Long-term environmental and economic effects </a:t>
            </a:r>
          </a:p>
          <a:p>
            <a:pPr marL="0" indent="0">
              <a:buNone/>
            </a:pPr>
            <a:r>
              <a:rPr lang="en-US" sz="2400" b="1" dirty="0"/>
              <a:t>Why It Matters</a:t>
            </a:r>
          </a:p>
          <a:p>
            <a:r>
              <a:rPr lang="en-US" sz="2400" dirty="0"/>
              <a:t>Demonstrates the </a:t>
            </a:r>
            <a:r>
              <a:rPr lang="en-US" sz="2400" b="1" dirty="0"/>
              <a:t>high consequence of chlorine transport incidents</a:t>
            </a:r>
            <a:r>
              <a:rPr lang="en-US" sz="2400" dirty="0"/>
              <a:t> </a:t>
            </a:r>
          </a:p>
          <a:p>
            <a:r>
              <a:rPr lang="en-US" sz="2400" dirty="0"/>
              <a:t>Offsite impact can occur rapidly and affect entire communities</a:t>
            </a:r>
          </a:p>
          <a:p>
            <a:pPr marL="0" indent="0">
              <a:buNone/>
            </a:pPr>
            <a:endParaRPr lang="en-US" sz="2400" dirty="0"/>
          </a:p>
          <a:p>
            <a:endParaRPr lang="en-US" sz="2400" dirty="0"/>
          </a:p>
        </p:txBody>
      </p:sp>
      <p:pic>
        <p:nvPicPr>
          <p:cNvPr id="8" name="Content Placeholder 7">
            <a:extLst>
              <a:ext uri="{FF2B5EF4-FFF2-40B4-BE49-F238E27FC236}">
                <a16:creationId xmlns:a16="http://schemas.microsoft.com/office/drawing/2014/main" id="{F6A2957F-9B0C-0C5C-4E47-E0940D06E30F}"/>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rcRect l="2094" r="10688" b="-1"/>
          <a:stretch>
            <a:fillRect/>
          </a:stretch>
        </p:blipFill>
        <p:spPr>
          <a:xfrm>
            <a:off x="5997575" y="1857375"/>
            <a:ext cx="5895568" cy="4191000"/>
          </a:xfrm>
          <a:prstGeom prst="rect">
            <a:avLst/>
          </a:prstGeom>
          <a:noFill/>
        </p:spPr>
      </p:pic>
    </p:spTree>
    <p:extLst>
      <p:ext uri="{BB962C8B-B14F-4D97-AF65-F5344CB8AC3E}">
        <p14:creationId xmlns:p14="http://schemas.microsoft.com/office/powerpoint/2010/main" val="3829708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EDA46-6FA9-EDB8-D366-1A027A1AE0B6}"/>
              </a:ext>
            </a:extLst>
          </p:cNvPr>
          <p:cNvSpPr>
            <a:spLocks noGrp="1"/>
          </p:cNvSpPr>
          <p:nvPr>
            <p:ph type="title"/>
          </p:nvPr>
        </p:nvSpPr>
        <p:spPr>
          <a:xfrm>
            <a:off x="839788" y="180975"/>
            <a:ext cx="10515600" cy="1008063"/>
          </a:xfrm>
        </p:spPr>
        <p:txBody>
          <a:bodyPr/>
          <a:lstStyle/>
          <a:p>
            <a:r>
              <a:rPr lang="en-US" dirty="0"/>
              <a:t>Real-World Incident – Festus, MO (2002)</a:t>
            </a:r>
          </a:p>
        </p:txBody>
      </p:sp>
      <p:sp>
        <p:nvSpPr>
          <p:cNvPr id="4" name="Text Placeholder 3">
            <a:extLst>
              <a:ext uri="{FF2B5EF4-FFF2-40B4-BE49-F238E27FC236}">
                <a16:creationId xmlns:a16="http://schemas.microsoft.com/office/drawing/2014/main" id="{3E5C9BD1-9F19-6E57-7C47-43B9092E74A4}"/>
              </a:ext>
            </a:extLst>
          </p:cNvPr>
          <p:cNvSpPr>
            <a:spLocks noGrp="1"/>
          </p:cNvSpPr>
          <p:nvPr>
            <p:ph type="body" idx="1"/>
          </p:nvPr>
        </p:nvSpPr>
        <p:spPr>
          <a:xfrm>
            <a:off x="839787" y="994570"/>
            <a:ext cx="5157787" cy="823912"/>
          </a:xfrm>
        </p:spPr>
        <p:txBody>
          <a:bodyPr/>
          <a:lstStyle/>
          <a:p>
            <a:r>
              <a:rPr lang="en-US" dirty="0"/>
              <a:t>DPC Enterprises Chlorine Release (Festus, Missouri)</a:t>
            </a:r>
          </a:p>
        </p:txBody>
      </p:sp>
      <p:sp>
        <p:nvSpPr>
          <p:cNvPr id="5" name="Content Placeholder 4">
            <a:extLst>
              <a:ext uri="{FF2B5EF4-FFF2-40B4-BE49-F238E27FC236}">
                <a16:creationId xmlns:a16="http://schemas.microsoft.com/office/drawing/2014/main" id="{568B37FD-6E88-66E4-865B-983652679615}"/>
              </a:ext>
            </a:extLst>
          </p:cNvPr>
          <p:cNvSpPr>
            <a:spLocks noGrp="1"/>
          </p:cNvSpPr>
          <p:nvPr>
            <p:ph sz="half" idx="2"/>
          </p:nvPr>
        </p:nvSpPr>
        <p:spPr>
          <a:xfrm>
            <a:off x="839786" y="1818482"/>
            <a:ext cx="5157787" cy="3684588"/>
          </a:xfrm>
        </p:spPr>
        <p:txBody>
          <a:bodyPr>
            <a:normAutofit fontScale="62500" lnSpcReduction="20000"/>
          </a:bodyPr>
          <a:lstStyle/>
          <a:p>
            <a:pPr marL="0" indent="0">
              <a:buNone/>
            </a:pPr>
            <a:r>
              <a:rPr lang="en-US" b="1" dirty="0"/>
              <a:t>What Happened</a:t>
            </a:r>
            <a:endParaRPr lang="en-US" dirty="0"/>
          </a:p>
          <a:p>
            <a:r>
              <a:rPr lang="en-US" dirty="0"/>
              <a:t>Failure during chlorine transfer (hose rupture) </a:t>
            </a:r>
          </a:p>
          <a:p>
            <a:r>
              <a:rPr lang="en-US" dirty="0"/>
              <a:t>Release occurred during </a:t>
            </a:r>
            <a:r>
              <a:rPr lang="en-US" b="1" dirty="0"/>
              <a:t>unloading/handling operations</a:t>
            </a:r>
            <a:r>
              <a:rPr lang="en-US" dirty="0"/>
              <a:t> </a:t>
            </a:r>
          </a:p>
          <a:p>
            <a:pPr marL="0" indent="0">
              <a:buNone/>
            </a:pPr>
            <a:r>
              <a:rPr lang="en-US" b="1" dirty="0"/>
              <a:t>Impact</a:t>
            </a:r>
            <a:endParaRPr lang="en-US" dirty="0"/>
          </a:p>
          <a:p>
            <a:r>
              <a:rPr lang="en-US" dirty="0"/>
              <a:t>Worker exposure and injuries </a:t>
            </a:r>
          </a:p>
          <a:p>
            <a:r>
              <a:rPr lang="en-US" dirty="0"/>
              <a:t>Emergency response activation and area impact </a:t>
            </a:r>
          </a:p>
          <a:p>
            <a:pPr marL="0" indent="0">
              <a:buNone/>
            </a:pPr>
            <a:r>
              <a:rPr lang="en-US" b="1" dirty="0"/>
              <a:t>Why It Matters</a:t>
            </a:r>
            <a:endParaRPr lang="en-US" dirty="0"/>
          </a:p>
          <a:p>
            <a:r>
              <a:rPr lang="en-US" dirty="0"/>
              <a:t>Risk isn’t just transport — </a:t>
            </a:r>
            <a:r>
              <a:rPr lang="en-US" b="1" dirty="0"/>
              <a:t>handling and transfer are critical points</a:t>
            </a:r>
            <a:r>
              <a:rPr lang="en-US" dirty="0"/>
              <a:t> </a:t>
            </a:r>
          </a:p>
          <a:p>
            <a:r>
              <a:rPr lang="en-US" dirty="0"/>
              <a:t>Even routine operations can lead to serious incidents</a:t>
            </a:r>
          </a:p>
          <a:p>
            <a:endParaRPr lang="en-US" dirty="0"/>
          </a:p>
        </p:txBody>
      </p:sp>
      <p:pic>
        <p:nvPicPr>
          <p:cNvPr id="9" name="Content Placeholder 8">
            <a:extLst>
              <a:ext uri="{FF2B5EF4-FFF2-40B4-BE49-F238E27FC236}">
                <a16:creationId xmlns:a16="http://schemas.microsoft.com/office/drawing/2014/main" id="{A36EC868-AD1D-5BCF-C511-58C1DDC903FF}"/>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194427" y="1624013"/>
            <a:ext cx="5871269" cy="4043362"/>
          </a:xfrm>
          <a:prstGeom prst="rect">
            <a:avLst/>
          </a:prstGeom>
        </p:spPr>
      </p:pic>
    </p:spTree>
    <p:extLst>
      <p:ext uri="{BB962C8B-B14F-4D97-AF65-F5344CB8AC3E}">
        <p14:creationId xmlns:p14="http://schemas.microsoft.com/office/powerpoint/2010/main" val="4149238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4731835-621C-B047-E35F-FDD476FB1C91}"/>
              </a:ext>
            </a:extLst>
          </p:cNvPr>
          <p:cNvPicPr>
            <a:picLocks noGrp="1" noChangeAspect="1"/>
          </p:cNvPicPr>
          <p:nvPr>
            <p:ph idx="1"/>
          </p:nvPr>
        </p:nvPicPr>
        <p:blipFill>
          <a:blip r:embed="rId2"/>
          <a:srcRect t="5424" b="20683"/>
          <a:stretch>
            <a:fillRect/>
          </a:stretch>
        </p:blipFill>
        <p:spPr>
          <a:xfrm>
            <a:off x="1478280" y="1486275"/>
            <a:ext cx="9871710" cy="4084897"/>
          </a:xfrm>
          <a:prstGeom prst="rect">
            <a:avLst/>
          </a:prstGeom>
          <a:noFill/>
        </p:spPr>
      </p:pic>
      <p:sp>
        <p:nvSpPr>
          <p:cNvPr id="2" name="Title 1">
            <a:extLst>
              <a:ext uri="{FF2B5EF4-FFF2-40B4-BE49-F238E27FC236}">
                <a16:creationId xmlns:a16="http://schemas.microsoft.com/office/drawing/2014/main" id="{861618AF-21C1-97AC-7283-9F3B48DE5A8D}"/>
              </a:ext>
            </a:extLst>
          </p:cNvPr>
          <p:cNvSpPr>
            <a:spLocks noGrp="1"/>
          </p:cNvSpPr>
          <p:nvPr>
            <p:ph type="title"/>
          </p:nvPr>
        </p:nvSpPr>
        <p:spPr>
          <a:xfrm>
            <a:off x="838200" y="365125"/>
            <a:ext cx="10515600" cy="1325563"/>
          </a:xfrm>
        </p:spPr>
        <p:txBody>
          <a:bodyPr anchor="ctr">
            <a:normAutofit/>
          </a:bodyPr>
          <a:lstStyle/>
          <a:p>
            <a:r>
              <a:rPr lang="en-US" sz="2800" b="1" dirty="0"/>
              <a:t>Jack Rabbit Testing Program</a:t>
            </a:r>
            <a:br>
              <a:rPr lang="en-US" sz="2800" dirty="0"/>
            </a:br>
            <a:r>
              <a:rPr lang="en-US" sz="2800" dirty="0"/>
              <a:t>How We Know How Chlorine Travels</a:t>
            </a:r>
            <a:br>
              <a:rPr lang="en-US" sz="2800" dirty="0"/>
            </a:br>
            <a:endParaRPr lang="en-US" sz="2800" dirty="0"/>
          </a:p>
        </p:txBody>
      </p:sp>
      <p:pic>
        <p:nvPicPr>
          <p:cNvPr id="1026" name="Picture 2">
            <a:extLst>
              <a:ext uri="{FF2B5EF4-FFF2-40B4-BE49-F238E27FC236}">
                <a16:creationId xmlns:a16="http://schemas.microsoft.com/office/drawing/2014/main" id="{EC5EB7E9-4E2E-105B-6FB9-0BD4FCCE56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3611" y="5695060"/>
            <a:ext cx="997262" cy="9972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ile:Transportation Security ...">
            <a:extLst>
              <a:ext uri="{FF2B5EF4-FFF2-40B4-BE49-F238E27FC236}">
                <a16:creationId xmlns:a16="http://schemas.microsoft.com/office/drawing/2014/main" id="{96DA094F-DE9A-BEB4-7CD6-70307A4845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0155" y="5695060"/>
            <a:ext cx="3014978" cy="99726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mphlet 96 - The Chlorine Institute">
            <a:extLst>
              <a:ext uri="{FF2B5EF4-FFF2-40B4-BE49-F238E27FC236}">
                <a16:creationId xmlns:a16="http://schemas.microsoft.com/office/drawing/2014/main" id="{0A802EBC-9F49-2E70-4440-7E8EFFEA16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4933" y="5564891"/>
            <a:ext cx="2898457" cy="1159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386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B09CE83-0A75-9E46-C346-FB0F5AD73C01}"/>
              </a:ext>
            </a:extLst>
          </p:cNvPr>
          <p:cNvSpPr>
            <a:spLocks noGrp="1"/>
          </p:cNvSpPr>
          <p:nvPr>
            <p:ph type="title"/>
          </p:nvPr>
        </p:nvSpPr>
        <p:spPr>
          <a:xfrm>
            <a:off x="838200" y="365125"/>
            <a:ext cx="10515600" cy="1325563"/>
          </a:xfrm>
        </p:spPr>
        <p:txBody>
          <a:bodyPr anchor="ctr">
            <a:normAutofit/>
          </a:bodyPr>
          <a:lstStyle/>
          <a:p>
            <a:r>
              <a:rPr lang="en-US"/>
              <a:t>Our Impact – Reducing Risk, Protecting Communities</a:t>
            </a:r>
            <a:endParaRPr lang="en-US" dirty="0"/>
          </a:p>
        </p:txBody>
      </p:sp>
      <p:sp>
        <p:nvSpPr>
          <p:cNvPr id="6" name="Content Placeholder 5">
            <a:extLst>
              <a:ext uri="{FF2B5EF4-FFF2-40B4-BE49-F238E27FC236}">
                <a16:creationId xmlns:a16="http://schemas.microsoft.com/office/drawing/2014/main" id="{FAF40EB5-8497-6F3D-FA8A-2FEB24ACED6B}"/>
              </a:ext>
            </a:extLst>
          </p:cNvPr>
          <p:cNvSpPr>
            <a:spLocks noGrp="1"/>
          </p:cNvSpPr>
          <p:nvPr>
            <p:ph sz="half" idx="1"/>
          </p:nvPr>
        </p:nvSpPr>
        <p:spPr>
          <a:xfrm>
            <a:off x="838200" y="1825625"/>
            <a:ext cx="5181600" cy="4351338"/>
          </a:xfrm>
        </p:spPr>
        <p:txBody>
          <a:bodyPr>
            <a:normAutofit/>
          </a:bodyPr>
          <a:lstStyle/>
          <a:p>
            <a:pPr marL="0" indent="0">
              <a:buNone/>
            </a:pPr>
            <a:r>
              <a:rPr lang="en-US" sz="1300" b="1"/>
              <a:t>Eliminating Transportation Risk</a:t>
            </a:r>
            <a:endParaRPr lang="en-US" sz="1300"/>
          </a:p>
          <a:p>
            <a:pPr marL="457200" indent="-457200">
              <a:buFont typeface="Arial" panose="020B0604020202020204" pitchFamily="34" charset="0"/>
              <a:buChar char="•"/>
            </a:pPr>
            <a:r>
              <a:rPr lang="en-US" sz="1300"/>
              <a:t>Removed the need for ~1,000+ chlorine railcar shipments annually </a:t>
            </a:r>
          </a:p>
          <a:p>
            <a:pPr marL="457200" indent="-457200">
              <a:buFont typeface="Arial" panose="020B0604020202020204" pitchFamily="34" charset="0"/>
              <a:buChar char="•"/>
            </a:pPr>
            <a:r>
              <a:rPr lang="en-US" sz="1300"/>
              <a:t>Reduced hazardous material movement through surrounding communities </a:t>
            </a:r>
          </a:p>
          <a:p>
            <a:pPr marL="0" indent="0">
              <a:buNone/>
            </a:pPr>
            <a:r>
              <a:rPr lang="en-US" sz="1300" b="1"/>
              <a:t>Safer Alternative</a:t>
            </a:r>
            <a:endParaRPr lang="en-US" sz="1300"/>
          </a:p>
          <a:p>
            <a:pPr marL="457200" indent="-457200">
              <a:buFont typeface="Arial" panose="020B0604020202020204" pitchFamily="34" charset="0"/>
              <a:buChar char="•"/>
            </a:pPr>
            <a:r>
              <a:rPr lang="en-US" sz="1300"/>
              <a:t>Transitioned to </a:t>
            </a:r>
            <a:r>
              <a:rPr lang="en-US" sz="1300" b="1"/>
              <a:t>bleach (sodium hypochlorite)</a:t>
            </a:r>
            <a:r>
              <a:rPr lang="en-US" sz="1300"/>
              <a:t> production </a:t>
            </a:r>
          </a:p>
          <a:p>
            <a:pPr marL="457200" indent="-457200">
              <a:buFont typeface="Arial" panose="020B0604020202020204" pitchFamily="34" charset="0"/>
              <a:buChar char="•"/>
            </a:pPr>
            <a:r>
              <a:rPr lang="en-US" sz="1300"/>
              <a:t>Lower risk during </a:t>
            </a:r>
            <a:r>
              <a:rPr lang="en-US" sz="1300" b="1"/>
              <a:t>transport, storage, and handling</a:t>
            </a:r>
            <a:r>
              <a:rPr lang="en-US" sz="1300"/>
              <a:t> </a:t>
            </a:r>
          </a:p>
          <a:p>
            <a:pPr marL="0" indent="0">
              <a:buNone/>
            </a:pPr>
            <a:r>
              <a:rPr lang="en-US" sz="1300" b="1"/>
              <a:t>Reducing High-Risk Scenarios</a:t>
            </a:r>
            <a:endParaRPr lang="en-US" sz="1300"/>
          </a:p>
          <a:p>
            <a:pPr marL="457200" indent="-457200">
              <a:buFont typeface="Arial" panose="020B0604020202020204" pitchFamily="34" charset="0"/>
              <a:buChar char="•"/>
            </a:pPr>
            <a:r>
              <a:rPr lang="en-US" sz="1300"/>
              <a:t>Minimizes exposure to: </a:t>
            </a:r>
          </a:p>
          <a:p>
            <a:pPr lvl="1"/>
            <a:r>
              <a:rPr lang="en-US" sz="1300"/>
              <a:t>Railcar derailments and releases </a:t>
            </a:r>
          </a:p>
          <a:p>
            <a:pPr lvl="1"/>
            <a:r>
              <a:rPr lang="en-US" sz="1300"/>
              <a:t>Transfer and unloading incidents </a:t>
            </a:r>
          </a:p>
          <a:p>
            <a:pPr marL="457200" indent="-457200">
              <a:buFont typeface="Arial" panose="020B0604020202020204" pitchFamily="34" charset="0"/>
              <a:buChar char="•"/>
            </a:pPr>
            <a:r>
              <a:rPr lang="en-US" sz="1300"/>
              <a:t>Decreases potential for large-scale offsite impacts </a:t>
            </a:r>
          </a:p>
          <a:p>
            <a:pPr marL="0" indent="0">
              <a:buNone/>
            </a:pPr>
            <a:r>
              <a:rPr lang="en-US" sz="1300" b="1"/>
              <a:t>Strengthening Emergency Preparedness</a:t>
            </a:r>
            <a:endParaRPr lang="en-US" sz="1300"/>
          </a:p>
          <a:p>
            <a:pPr marL="457200" indent="-457200">
              <a:buFont typeface="Arial" panose="020B0604020202020204" pitchFamily="34" charset="0"/>
              <a:buChar char="•"/>
            </a:pPr>
            <a:r>
              <a:rPr lang="en-US" sz="1300"/>
              <a:t>Active collaboration with </a:t>
            </a:r>
            <a:r>
              <a:rPr lang="en-US" sz="1300" b="1"/>
              <a:t>HazMat teams and first responders</a:t>
            </a:r>
            <a:r>
              <a:rPr lang="en-US" sz="1300"/>
              <a:t> </a:t>
            </a:r>
          </a:p>
          <a:p>
            <a:pPr marL="457200" indent="-457200">
              <a:buFont typeface="Arial" panose="020B0604020202020204" pitchFamily="34" charset="0"/>
              <a:buChar char="•"/>
            </a:pPr>
            <a:r>
              <a:rPr lang="en-US" sz="1300"/>
              <a:t>Ongoing drills, site access planning, and coordination</a:t>
            </a:r>
          </a:p>
          <a:p>
            <a:pPr marL="0" indent="0">
              <a:buNone/>
            </a:pPr>
            <a:endParaRPr lang="en-US" sz="1300"/>
          </a:p>
        </p:txBody>
      </p:sp>
      <p:pic>
        <p:nvPicPr>
          <p:cNvPr id="4" name="Content Placeholder 3">
            <a:extLst>
              <a:ext uri="{FF2B5EF4-FFF2-40B4-BE49-F238E27FC236}">
                <a16:creationId xmlns:a16="http://schemas.microsoft.com/office/drawing/2014/main" id="{695961F2-10AB-0B4E-A732-42D666741E3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26311" r="-3" b="-3"/>
          <a:stretch>
            <a:fillRect/>
          </a:stretch>
        </p:blipFill>
        <p:spPr>
          <a:xfrm>
            <a:off x="6172200" y="1825625"/>
            <a:ext cx="5181600" cy="4351338"/>
          </a:xfrm>
          <a:prstGeom prst="rect">
            <a:avLst/>
          </a:prstGeom>
          <a:noFill/>
        </p:spPr>
      </p:pic>
    </p:spTree>
    <p:extLst>
      <p:ext uri="{BB962C8B-B14F-4D97-AF65-F5344CB8AC3E}">
        <p14:creationId xmlns:p14="http://schemas.microsoft.com/office/powerpoint/2010/main" val="2745612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F58E3-181B-D657-C46A-1C49C7E49F6E}"/>
              </a:ext>
            </a:extLst>
          </p:cNvPr>
          <p:cNvSpPr>
            <a:spLocks noGrp="1"/>
          </p:cNvSpPr>
          <p:nvPr>
            <p:ph type="title"/>
          </p:nvPr>
        </p:nvSpPr>
        <p:spPr>
          <a:xfrm>
            <a:off x="838200" y="365126"/>
            <a:ext cx="10515600" cy="1110590"/>
          </a:xfrm>
        </p:spPr>
        <p:txBody>
          <a:bodyPr>
            <a:normAutofit fontScale="90000"/>
          </a:bodyPr>
          <a:lstStyle/>
          <a:p>
            <a:r>
              <a:rPr lang="en-US" dirty="0"/>
              <a:t>Building Partnerships &amp; Emergency Preparedness</a:t>
            </a:r>
          </a:p>
        </p:txBody>
      </p:sp>
      <p:sp>
        <p:nvSpPr>
          <p:cNvPr id="3" name="Content Placeholder 2">
            <a:extLst>
              <a:ext uri="{FF2B5EF4-FFF2-40B4-BE49-F238E27FC236}">
                <a16:creationId xmlns:a16="http://schemas.microsoft.com/office/drawing/2014/main" id="{4CFD0F01-C4E9-4186-B3DF-4E5325BC09AD}"/>
              </a:ext>
            </a:extLst>
          </p:cNvPr>
          <p:cNvSpPr>
            <a:spLocks noGrp="1"/>
          </p:cNvSpPr>
          <p:nvPr>
            <p:ph idx="1"/>
          </p:nvPr>
        </p:nvSpPr>
        <p:spPr>
          <a:xfrm>
            <a:off x="838200" y="1321806"/>
            <a:ext cx="10515600" cy="4505248"/>
          </a:xfrm>
        </p:spPr>
        <p:txBody>
          <a:bodyPr>
            <a:normAutofit fontScale="77500" lnSpcReduction="20000"/>
          </a:bodyPr>
          <a:lstStyle/>
          <a:p>
            <a:pPr marL="0" indent="0">
              <a:buNone/>
            </a:pPr>
            <a:r>
              <a:rPr lang="en-US" b="1" dirty="0"/>
              <a:t>Collaboration with Contra Costa County Fire</a:t>
            </a:r>
            <a:endParaRPr lang="en-US" dirty="0"/>
          </a:p>
          <a:p>
            <a:r>
              <a:rPr lang="en-US" dirty="0"/>
              <a:t>Hosting plant tours with </a:t>
            </a:r>
            <a:r>
              <a:rPr lang="en-US" b="1" dirty="0" err="1"/>
              <a:t>ConFire</a:t>
            </a:r>
            <a:r>
              <a:rPr lang="en-US" b="1" dirty="0"/>
              <a:t>/HazMat</a:t>
            </a:r>
            <a:r>
              <a:rPr lang="en-US" dirty="0"/>
              <a:t> to improve familiarity with the site </a:t>
            </a:r>
          </a:p>
          <a:p>
            <a:r>
              <a:rPr lang="en-US" dirty="0"/>
              <a:t>Enhancing communication and pre-incident understanding </a:t>
            </a:r>
          </a:p>
          <a:p>
            <a:pPr marL="0" indent="0">
              <a:buNone/>
            </a:pPr>
            <a:r>
              <a:rPr lang="en-US" b="1" dirty="0"/>
              <a:t>PMAO Drill Participation</a:t>
            </a:r>
            <a:endParaRPr lang="en-US" dirty="0"/>
          </a:p>
          <a:p>
            <a:r>
              <a:rPr lang="en-US" dirty="0"/>
              <a:t>Recently led and participated in a </a:t>
            </a:r>
            <a:r>
              <a:rPr lang="en-US" b="1" dirty="0"/>
              <a:t>coordinated emergency response walkthrough exercise</a:t>
            </a:r>
            <a:endParaRPr lang="en-US" dirty="0"/>
          </a:p>
          <a:p>
            <a:r>
              <a:rPr lang="en-US" dirty="0"/>
              <a:t>Included: </a:t>
            </a:r>
          </a:p>
          <a:p>
            <a:pPr lvl="1"/>
            <a:r>
              <a:rPr lang="en-US" dirty="0"/>
              <a:t>Facility overview and walkthrough scenario </a:t>
            </a:r>
          </a:p>
          <a:p>
            <a:pPr lvl="1"/>
            <a:r>
              <a:rPr lang="en-US" dirty="0"/>
              <a:t>Emergency vehicle access and gate entry points </a:t>
            </a:r>
          </a:p>
          <a:p>
            <a:pPr lvl="1"/>
            <a:r>
              <a:rPr lang="en-US" dirty="0"/>
              <a:t>Identification of staging areas </a:t>
            </a:r>
          </a:p>
          <a:p>
            <a:pPr lvl="1"/>
            <a:r>
              <a:rPr lang="en-US" dirty="0"/>
              <a:t>Pre-planning for potential incident response </a:t>
            </a:r>
          </a:p>
          <a:p>
            <a:pPr marL="457200" lvl="1" indent="0">
              <a:buNone/>
            </a:pPr>
            <a:r>
              <a:rPr lang="en-US" b="1" dirty="0"/>
              <a:t>Key Findings</a:t>
            </a:r>
            <a:endParaRPr lang="en-US" dirty="0"/>
          </a:p>
          <a:p>
            <a:pPr lvl="1"/>
            <a:r>
              <a:rPr lang="en-US" b="1" dirty="0"/>
              <a:t>Engine and attack vehicles</a:t>
            </a:r>
            <a:r>
              <a:rPr lang="en-US" dirty="0"/>
              <a:t> are most effective for response </a:t>
            </a:r>
          </a:p>
          <a:p>
            <a:pPr lvl="1"/>
            <a:r>
              <a:rPr lang="en-US" dirty="0"/>
              <a:t>Use of </a:t>
            </a:r>
            <a:r>
              <a:rPr lang="en-US" b="1" dirty="0"/>
              <a:t>portable ground monitors</a:t>
            </a:r>
            <a:r>
              <a:rPr lang="en-US" dirty="0"/>
              <a:t> identified as a critical tactic </a:t>
            </a:r>
          </a:p>
          <a:p>
            <a:pPr lvl="1"/>
            <a:r>
              <a:rPr lang="en-US" dirty="0"/>
              <a:t>Improved clarity on response strategy and site access</a:t>
            </a:r>
          </a:p>
          <a:p>
            <a:endParaRPr lang="en-US" dirty="0"/>
          </a:p>
        </p:txBody>
      </p:sp>
    </p:spTree>
    <p:extLst>
      <p:ext uri="{BB962C8B-B14F-4D97-AF65-F5344CB8AC3E}">
        <p14:creationId xmlns:p14="http://schemas.microsoft.com/office/powerpoint/2010/main" val="28144418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
  <p:tag name="ARTICULATE_DESIGN_ID_K2 POWERPOINT TEMPLATE_CALIBRI" val="GL88mrmy"/>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K2 PowerPoint Template_calibri">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2 Branding">
      <a:majorFont>
        <a:latin typeface="AvenirNext LT Pro Bold"/>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2 PowerPoint Template" id="{7A9209A2-570B-40A2-A868-608DB4D6D48B}" vid="{FE487ED6-CFC8-46AA-970F-41CDFA6253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K2 PowerPoint Template</Template>
  <TotalTime>3997</TotalTime>
  <Words>871</Words>
  <Application>Microsoft Office PowerPoint</Application>
  <PresentationFormat>Widescreen</PresentationFormat>
  <Paragraphs>133</Paragraphs>
  <Slides>15</Slides>
  <Notes>1</Notes>
  <HiddenSlides>5</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Calibri</vt:lpstr>
      <vt:lpstr>Aptos</vt:lpstr>
      <vt:lpstr>Arial</vt:lpstr>
      <vt:lpstr>Times New Roman</vt:lpstr>
      <vt:lpstr>K2 PowerPoint Template_calibri</vt:lpstr>
      <vt:lpstr>Making Life Safer</vt:lpstr>
      <vt:lpstr>PowerPoint Presentation</vt:lpstr>
      <vt:lpstr>Why K2 Was Built</vt:lpstr>
      <vt:lpstr>Why Bleach Is Safer to Transport</vt:lpstr>
      <vt:lpstr>Real-World Incident – Graniteville, SC (2005)</vt:lpstr>
      <vt:lpstr>Real-World Incident – Festus, MO (2002)</vt:lpstr>
      <vt:lpstr>Jack Rabbit Testing Program How We Know How Chlorine Travels </vt:lpstr>
      <vt:lpstr>Our Impact – Reducing Risk, Protecting Communities</vt:lpstr>
      <vt:lpstr>Building Partnerships &amp; Emergency Preparedness</vt:lpstr>
      <vt:lpstr>PowerPoint Presentation</vt:lpstr>
      <vt:lpstr>Living our Motto: Making Life Safer</vt:lpstr>
      <vt:lpstr>Our Safety Vision</vt:lpstr>
      <vt:lpstr>Process Safety &amp; Risk Management K2’s World Class Programs</vt:lpstr>
      <vt:lpstr>PowerPoint Presentation</vt:lpstr>
      <vt:lpstr>K2 Facility Overview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Ray Chavarria</dc:creator>
  <cp:lastModifiedBy>Lori McDonald</cp:lastModifiedBy>
  <cp:revision>13</cp:revision>
  <cp:lastPrinted>2026-04-20T12:27:57Z</cp:lastPrinted>
  <dcterms:created xsi:type="dcterms:W3CDTF">2026-04-07T18:11:45Z</dcterms:created>
  <dcterms:modified xsi:type="dcterms:W3CDTF">2026-07-18T06:31:34Z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318E81A4-A7B2-4AED-8518-6CFE8D18B8F7</vt:lpwstr>
  </property>
  <property fmtid="{D5CDD505-2E9C-101B-9397-08002B2CF9AE}" pid="3" name="ArticulatePath">
    <vt:lpwstr>Presentation1</vt:lpwstr>
  </property>
</Properties>
</file>