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1" r:id="rId5"/>
    <p:sldId id="259" r:id="rId6"/>
    <p:sldId id="260" r:id="rId7"/>
    <p:sldId id="262" r:id="rId8"/>
    <p:sldId id="264" r:id="rId9"/>
    <p:sldId id="265" r:id="rId10"/>
    <p:sldId id="266" r:id="rId11"/>
    <p:sldId id="267" r:id="rId12"/>
    <p:sldId id="263"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1" r:id="rId36"/>
    <p:sldId id="290" r:id="rId37"/>
    <p:sldId id="293"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64" d="100"/>
          <a:sy n="64" d="100"/>
        </p:scale>
        <p:origin x="942" y="78"/>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C0B745-F288-5095-4D4C-9C2EF7762E1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0FEF00D-4597-7F54-332E-6E00ADE8A0E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501EF97-621C-0340-D807-F68F56995556}"/>
              </a:ext>
            </a:extLst>
          </p:cNvPr>
          <p:cNvSpPr>
            <a:spLocks noGrp="1"/>
          </p:cNvSpPr>
          <p:nvPr>
            <p:ph type="dt" sz="half" idx="10"/>
          </p:nvPr>
        </p:nvSpPr>
        <p:spPr/>
        <p:txBody>
          <a:bodyPr/>
          <a:lstStyle/>
          <a:p>
            <a:fld id="{52961B51-42AE-4435-AC9B-45FF9F91CC18}" type="datetimeFigureOut">
              <a:rPr lang="en-US" smtClean="0"/>
              <a:t>7/17/2026</a:t>
            </a:fld>
            <a:endParaRPr lang="en-US"/>
          </a:p>
        </p:txBody>
      </p:sp>
      <p:sp>
        <p:nvSpPr>
          <p:cNvPr id="5" name="Footer Placeholder 4">
            <a:extLst>
              <a:ext uri="{FF2B5EF4-FFF2-40B4-BE49-F238E27FC236}">
                <a16:creationId xmlns:a16="http://schemas.microsoft.com/office/drawing/2014/main" id="{320FBC85-650E-C7D8-4ADC-C076F9205E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1BE1AE-621E-B277-6A50-54F90353617A}"/>
              </a:ext>
            </a:extLst>
          </p:cNvPr>
          <p:cNvSpPr>
            <a:spLocks noGrp="1"/>
          </p:cNvSpPr>
          <p:nvPr>
            <p:ph type="sldNum" sz="quarter" idx="12"/>
          </p:nvPr>
        </p:nvSpPr>
        <p:spPr/>
        <p:txBody>
          <a:bodyPr/>
          <a:lstStyle/>
          <a:p>
            <a:fld id="{28EED0B1-DAEB-4804-90CE-ECB1CFB7DD18}" type="slidenum">
              <a:rPr lang="en-US" smtClean="0"/>
              <a:t>‹#›</a:t>
            </a:fld>
            <a:endParaRPr lang="en-US"/>
          </a:p>
        </p:txBody>
      </p:sp>
    </p:spTree>
    <p:extLst>
      <p:ext uri="{BB962C8B-B14F-4D97-AF65-F5344CB8AC3E}">
        <p14:creationId xmlns:p14="http://schemas.microsoft.com/office/powerpoint/2010/main" val="34665636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D0F59E-0CF0-75FE-A814-88E157797A8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A6CCE38-13D4-B114-40BD-00057FB8DE6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CC2277-A103-FC93-FCF9-7FCF019AE53C}"/>
              </a:ext>
            </a:extLst>
          </p:cNvPr>
          <p:cNvSpPr>
            <a:spLocks noGrp="1"/>
          </p:cNvSpPr>
          <p:nvPr>
            <p:ph type="dt" sz="half" idx="10"/>
          </p:nvPr>
        </p:nvSpPr>
        <p:spPr/>
        <p:txBody>
          <a:bodyPr/>
          <a:lstStyle/>
          <a:p>
            <a:fld id="{52961B51-42AE-4435-AC9B-45FF9F91CC18}" type="datetimeFigureOut">
              <a:rPr lang="en-US" smtClean="0"/>
              <a:t>7/17/2026</a:t>
            </a:fld>
            <a:endParaRPr lang="en-US"/>
          </a:p>
        </p:txBody>
      </p:sp>
      <p:sp>
        <p:nvSpPr>
          <p:cNvPr id="5" name="Footer Placeholder 4">
            <a:extLst>
              <a:ext uri="{FF2B5EF4-FFF2-40B4-BE49-F238E27FC236}">
                <a16:creationId xmlns:a16="http://schemas.microsoft.com/office/drawing/2014/main" id="{601271DB-5F6F-F38F-3E88-8274F01AC2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AC7908-608B-7B21-B253-D5E763E97EDB}"/>
              </a:ext>
            </a:extLst>
          </p:cNvPr>
          <p:cNvSpPr>
            <a:spLocks noGrp="1"/>
          </p:cNvSpPr>
          <p:nvPr>
            <p:ph type="sldNum" sz="quarter" idx="12"/>
          </p:nvPr>
        </p:nvSpPr>
        <p:spPr/>
        <p:txBody>
          <a:bodyPr/>
          <a:lstStyle/>
          <a:p>
            <a:fld id="{28EED0B1-DAEB-4804-90CE-ECB1CFB7DD18}" type="slidenum">
              <a:rPr lang="en-US" smtClean="0"/>
              <a:t>‹#›</a:t>
            </a:fld>
            <a:endParaRPr lang="en-US"/>
          </a:p>
        </p:txBody>
      </p:sp>
    </p:spTree>
    <p:extLst>
      <p:ext uri="{BB962C8B-B14F-4D97-AF65-F5344CB8AC3E}">
        <p14:creationId xmlns:p14="http://schemas.microsoft.com/office/powerpoint/2010/main" val="38175841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D1FA5BE-8F96-5A39-A020-CCBBB14EF5E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0298E91-5FB9-F439-95F5-505939C098B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17F07-FA3E-ABC0-5216-F6D3CC7B2187}"/>
              </a:ext>
            </a:extLst>
          </p:cNvPr>
          <p:cNvSpPr>
            <a:spLocks noGrp="1"/>
          </p:cNvSpPr>
          <p:nvPr>
            <p:ph type="dt" sz="half" idx="10"/>
          </p:nvPr>
        </p:nvSpPr>
        <p:spPr/>
        <p:txBody>
          <a:bodyPr/>
          <a:lstStyle/>
          <a:p>
            <a:fld id="{52961B51-42AE-4435-AC9B-45FF9F91CC18}" type="datetimeFigureOut">
              <a:rPr lang="en-US" smtClean="0"/>
              <a:t>7/17/2026</a:t>
            </a:fld>
            <a:endParaRPr lang="en-US"/>
          </a:p>
        </p:txBody>
      </p:sp>
      <p:sp>
        <p:nvSpPr>
          <p:cNvPr id="5" name="Footer Placeholder 4">
            <a:extLst>
              <a:ext uri="{FF2B5EF4-FFF2-40B4-BE49-F238E27FC236}">
                <a16:creationId xmlns:a16="http://schemas.microsoft.com/office/drawing/2014/main" id="{333C7CCC-EF50-3E7E-6B5A-84405B8A4A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300DFC-7319-BDDF-BB5B-5305F1F0DBCB}"/>
              </a:ext>
            </a:extLst>
          </p:cNvPr>
          <p:cNvSpPr>
            <a:spLocks noGrp="1"/>
          </p:cNvSpPr>
          <p:nvPr>
            <p:ph type="sldNum" sz="quarter" idx="12"/>
          </p:nvPr>
        </p:nvSpPr>
        <p:spPr/>
        <p:txBody>
          <a:bodyPr/>
          <a:lstStyle/>
          <a:p>
            <a:fld id="{28EED0B1-DAEB-4804-90CE-ECB1CFB7DD18}" type="slidenum">
              <a:rPr lang="en-US" smtClean="0"/>
              <a:t>‹#›</a:t>
            </a:fld>
            <a:endParaRPr lang="en-US"/>
          </a:p>
        </p:txBody>
      </p:sp>
    </p:spTree>
    <p:extLst>
      <p:ext uri="{BB962C8B-B14F-4D97-AF65-F5344CB8AC3E}">
        <p14:creationId xmlns:p14="http://schemas.microsoft.com/office/powerpoint/2010/main" val="3177929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4DD7D-C4FE-8891-7E3C-48B5B82526F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5C1CE06-55CA-0B7D-4C17-D35D76B2A00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E5B1D8-59C6-06D8-8809-CBCB80CD3B24}"/>
              </a:ext>
            </a:extLst>
          </p:cNvPr>
          <p:cNvSpPr>
            <a:spLocks noGrp="1"/>
          </p:cNvSpPr>
          <p:nvPr>
            <p:ph type="dt" sz="half" idx="10"/>
          </p:nvPr>
        </p:nvSpPr>
        <p:spPr/>
        <p:txBody>
          <a:bodyPr/>
          <a:lstStyle/>
          <a:p>
            <a:fld id="{52961B51-42AE-4435-AC9B-45FF9F91CC18}" type="datetimeFigureOut">
              <a:rPr lang="en-US" smtClean="0"/>
              <a:t>7/17/2026</a:t>
            </a:fld>
            <a:endParaRPr lang="en-US"/>
          </a:p>
        </p:txBody>
      </p:sp>
      <p:sp>
        <p:nvSpPr>
          <p:cNvPr id="5" name="Footer Placeholder 4">
            <a:extLst>
              <a:ext uri="{FF2B5EF4-FFF2-40B4-BE49-F238E27FC236}">
                <a16:creationId xmlns:a16="http://schemas.microsoft.com/office/drawing/2014/main" id="{019001DB-6725-B23D-24FA-2331ED003E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0AF3D9-A16D-ECAB-19BF-42D465F3238D}"/>
              </a:ext>
            </a:extLst>
          </p:cNvPr>
          <p:cNvSpPr>
            <a:spLocks noGrp="1"/>
          </p:cNvSpPr>
          <p:nvPr>
            <p:ph type="sldNum" sz="quarter" idx="12"/>
          </p:nvPr>
        </p:nvSpPr>
        <p:spPr/>
        <p:txBody>
          <a:bodyPr/>
          <a:lstStyle/>
          <a:p>
            <a:fld id="{28EED0B1-DAEB-4804-90CE-ECB1CFB7DD18}" type="slidenum">
              <a:rPr lang="en-US" smtClean="0"/>
              <a:t>‹#›</a:t>
            </a:fld>
            <a:endParaRPr lang="en-US"/>
          </a:p>
        </p:txBody>
      </p:sp>
    </p:spTree>
    <p:extLst>
      <p:ext uri="{BB962C8B-B14F-4D97-AF65-F5344CB8AC3E}">
        <p14:creationId xmlns:p14="http://schemas.microsoft.com/office/powerpoint/2010/main" val="10499842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CAFB6B-0B50-E262-ACEC-D612A595254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28427F3-84D2-1FA7-BC9A-DCEE01BE765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3B290E6-BBF0-DF79-2500-DE7E8B2DEF04}"/>
              </a:ext>
            </a:extLst>
          </p:cNvPr>
          <p:cNvSpPr>
            <a:spLocks noGrp="1"/>
          </p:cNvSpPr>
          <p:nvPr>
            <p:ph type="dt" sz="half" idx="10"/>
          </p:nvPr>
        </p:nvSpPr>
        <p:spPr/>
        <p:txBody>
          <a:bodyPr/>
          <a:lstStyle/>
          <a:p>
            <a:fld id="{52961B51-42AE-4435-AC9B-45FF9F91CC18}" type="datetimeFigureOut">
              <a:rPr lang="en-US" smtClean="0"/>
              <a:t>7/17/2026</a:t>
            </a:fld>
            <a:endParaRPr lang="en-US"/>
          </a:p>
        </p:txBody>
      </p:sp>
      <p:sp>
        <p:nvSpPr>
          <p:cNvPr id="5" name="Footer Placeholder 4">
            <a:extLst>
              <a:ext uri="{FF2B5EF4-FFF2-40B4-BE49-F238E27FC236}">
                <a16:creationId xmlns:a16="http://schemas.microsoft.com/office/drawing/2014/main" id="{BCEDD46B-9407-142F-55E5-BB05B551A3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0C5119-9EA5-6154-EA15-EB79CF76B556}"/>
              </a:ext>
            </a:extLst>
          </p:cNvPr>
          <p:cNvSpPr>
            <a:spLocks noGrp="1"/>
          </p:cNvSpPr>
          <p:nvPr>
            <p:ph type="sldNum" sz="quarter" idx="12"/>
          </p:nvPr>
        </p:nvSpPr>
        <p:spPr/>
        <p:txBody>
          <a:bodyPr/>
          <a:lstStyle/>
          <a:p>
            <a:fld id="{28EED0B1-DAEB-4804-90CE-ECB1CFB7DD18}" type="slidenum">
              <a:rPr lang="en-US" smtClean="0"/>
              <a:t>‹#›</a:t>
            </a:fld>
            <a:endParaRPr lang="en-US"/>
          </a:p>
        </p:txBody>
      </p:sp>
    </p:spTree>
    <p:extLst>
      <p:ext uri="{BB962C8B-B14F-4D97-AF65-F5344CB8AC3E}">
        <p14:creationId xmlns:p14="http://schemas.microsoft.com/office/powerpoint/2010/main" val="1140593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EAB221-1EF3-13B4-8FE6-EA119D796AF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E40A9B3-2EB4-A837-3820-A2DF7683794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E0BC36B-17F0-866F-77DB-D17CC738C68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8721C27-59D7-9E00-CF40-B48A2B7CDF17}"/>
              </a:ext>
            </a:extLst>
          </p:cNvPr>
          <p:cNvSpPr>
            <a:spLocks noGrp="1"/>
          </p:cNvSpPr>
          <p:nvPr>
            <p:ph type="dt" sz="half" idx="10"/>
          </p:nvPr>
        </p:nvSpPr>
        <p:spPr/>
        <p:txBody>
          <a:bodyPr/>
          <a:lstStyle/>
          <a:p>
            <a:fld id="{52961B51-42AE-4435-AC9B-45FF9F91CC18}" type="datetimeFigureOut">
              <a:rPr lang="en-US" smtClean="0"/>
              <a:t>7/17/2026</a:t>
            </a:fld>
            <a:endParaRPr lang="en-US"/>
          </a:p>
        </p:txBody>
      </p:sp>
      <p:sp>
        <p:nvSpPr>
          <p:cNvPr id="6" name="Footer Placeholder 5">
            <a:extLst>
              <a:ext uri="{FF2B5EF4-FFF2-40B4-BE49-F238E27FC236}">
                <a16:creationId xmlns:a16="http://schemas.microsoft.com/office/drawing/2014/main" id="{C367766D-A161-149F-9F49-825DF51D9CC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9D2BAE-5209-B63F-E9BC-251246218E82}"/>
              </a:ext>
            </a:extLst>
          </p:cNvPr>
          <p:cNvSpPr>
            <a:spLocks noGrp="1"/>
          </p:cNvSpPr>
          <p:nvPr>
            <p:ph type="sldNum" sz="quarter" idx="12"/>
          </p:nvPr>
        </p:nvSpPr>
        <p:spPr/>
        <p:txBody>
          <a:bodyPr/>
          <a:lstStyle/>
          <a:p>
            <a:fld id="{28EED0B1-DAEB-4804-90CE-ECB1CFB7DD18}" type="slidenum">
              <a:rPr lang="en-US" smtClean="0"/>
              <a:t>‹#›</a:t>
            </a:fld>
            <a:endParaRPr lang="en-US"/>
          </a:p>
        </p:txBody>
      </p:sp>
    </p:spTree>
    <p:extLst>
      <p:ext uri="{BB962C8B-B14F-4D97-AF65-F5344CB8AC3E}">
        <p14:creationId xmlns:p14="http://schemas.microsoft.com/office/powerpoint/2010/main" val="30329015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DD627A-F9DC-24EB-93AB-509A702C9B9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8867C83-B5D5-42BD-18D6-6B90881080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3320ACC-1700-902A-BD50-4B92633F81C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8C8B2BE-A2FD-6666-BE84-AC40E0AE3FA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5DB9196-D76D-3C90-C89D-EF0A1FB9EC2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D4623DD-B46A-1FBB-FC8C-355104E59718}"/>
              </a:ext>
            </a:extLst>
          </p:cNvPr>
          <p:cNvSpPr>
            <a:spLocks noGrp="1"/>
          </p:cNvSpPr>
          <p:nvPr>
            <p:ph type="dt" sz="half" idx="10"/>
          </p:nvPr>
        </p:nvSpPr>
        <p:spPr/>
        <p:txBody>
          <a:bodyPr/>
          <a:lstStyle/>
          <a:p>
            <a:fld id="{52961B51-42AE-4435-AC9B-45FF9F91CC18}" type="datetimeFigureOut">
              <a:rPr lang="en-US" smtClean="0"/>
              <a:t>7/17/2026</a:t>
            </a:fld>
            <a:endParaRPr lang="en-US"/>
          </a:p>
        </p:txBody>
      </p:sp>
      <p:sp>
        <p:nvSpPr>
          <p:cNvPr id="8" name="Footer Placeholder 7">
            <a:extLst>
              <a:ext uri="{FF2B5EF4-FFF2-40B4-BE49-F238E27FC236}">
                <a16:creationId xmlns:a16="http://schemas.microsoft.com/office/drawing/2014/main" id="{F481513C-61B1-75A9-4B65-F3B013A6CA6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13ADA33-7EAC-79AF-9BBB-F974B787824A}"/>
              </a:ext>
            </a:extLst>
          </p:cNvPr>
          <p:cNvSpPr>
            <a:spLocks noGrp="1"/>
          </p:cNvSpPr>
          <p:nvPr>
            <p:ph type="sldNum" sz="quarter" idx="12"/>
          </p:nvPr>
        </p:nvSpPr>
        <p:spPr/>
        <p:txBody>
          <a:bodyPr/>
          <a:lstStyle/>
          <a:p>
            <a:fld id="{28EED0B1-DAEB-4804-90CE-ECB1CFB7DD18}" type="slidenum">
              <a:rPr lang="en-US" smtClean="0"/>
              <a:t>‹#›</a:t>
            </a:fld>
            <a:endParaRPr lang="en-US"/>
          </a:p>
        </p:txBody>
      </p:sp>
    </p:spTree>
    <p:extLst>
      <p:ext uri="{BB962C8B-B14F-4D97-AF65-F5344CB8AC3E}">
        <p14:creationId xmlns:p14="http://schemas.microsoft.com/office/powerpoint/2010/main" val="2057985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071420-613B-BB2E-0467-8418C2F6E33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A206A65-5CF3-B73B-A510-4BAB7D3C46EE}"/>
              </a:ext>
            </a:extLst>
          </p:cNvPr>
          <p:cNvSpPr>
            <a:spLocks noGrp="1"/>
          </p:cNvSpPr>
          <p:nvPr>
            <p:ph type="dt" sz="half" idx="10"/>
          </p:nvPr>
        </p:nvSpPr>
        <p:spPr/>
        <p:txBody>
          <a:bodyPr/>
          <a:lstStyle/>
          <a:p>
            <a:fld id="{52961B51-42AE-4435-AC9B-45FF9F91CC18}" type="datetimeFigureOut">
              <a:rPr lang="en-US" smtClean="0"/>
              <a:t>7/17/2026</a:t>
            </a:fld>
            <a:endParaRPr lang="en-US"/>
          </a:p>
        </p:txBody>
      </p:sp>
      <p:sp>
        <p:nvSpPr>
          <p:cNvPr id="4" name="Footer Placeholder 3">
            <a:extLst>
              <a:ext uri="{FF2B5EF4-FFF2-40B4-BE49-F238E27FC236}">
                <a16:creationId xmlns:a16="http://schemas.microsoft.com/office/drawing/2014/main" id="{E9DCA75C-CD91-57D0-6873-9E4C2C5085B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F50176F-4441-B311-7A51-501DBEF0FB02}"/>
              </a:ext>
            </a:extLst>
          </p:cNvPr>
          <p:cNvSpPr>
            <a:spLocks noGrp="1"/>
          </p:cNvSpPr>
          <p:nvPr>
            <p:ph type="sldNum" sz="quarter" idx="12"/>
          </p:nvPr>
        </p:nvSpPr>
        <p:spPr/>
        <p:txBody>
          <a:bodyPr/>
          <a:lstStyle/>
          <a:p>
            <a:fld id="{28EED0B1-DAEB-4804-90CE-ECB1CFB7DD18}" type="slidenum">
              <a:rPr lang="en-US" smtClean="0"/>
              <a:t>‹#›</a:t>
            </a:fld>
            <a:endParaRPr lang="en-US"/>
          </a:p>
        </p:txBody>
      </p:sp>
    </p:spTree>
    <p:extLst>
      <p:ext uri="{BB962C8B-B14F-4D97-AF65-F5344CB8AC3E}">
        <p14:creationId xmlns:p14="http://schemas.microsoft.com/office/powerpoint/2010/main" val="27205319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C941537-26A6-D5C1-2048-6DF0E4F59AC5}"/>
              </a:ext>
            </a:extLst>
          </p:cNvPr>
          <p:cNvSpPr>
            <a:spLocks noGrp="1"/>
          </p:cNvSpPr>
          <p:nvPr>
            <p:ph type="dt" sz="half" idx="10"/>
          </p:nvPr>
        </p:nvSpPr>
        <p:spPr/>
        <p:txBody>
          <a:bodyPr/>
          <a:lstStyle/>
          <a:p>
            <a:fld id="{52961B51-42AE-4435-AC9B-45FF9F91CC18}" type="datetimeFigureOut">
              <a:rPr lang="en-US" smtClean="0"/>
              <a:t>7/17/2026</a:t>
            </a:fld>
            <a:endParaRPr lang="en-US"/>
          </a:p>
        </p:txBody>
      </p:sp>
      <p:sp>
        <p:nvSpPr>
          <p:cNvPr id="3" name="Footer Placeholder 2">
            <a:extLst>
              <a:ext uri="{FF2B5EF4-FFF2-40B4-BE49-F238E27FC236}">
                <a16:creationId xmlns:a16="http://schemas.microsoft.com/office/drawing/2014/main" id="{6B1C5AC3-903D-2126-9432-06E59244442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349C813-BA88-DFA4-4588-C4D990CE44F5}"/>
              </a:ext>
            </a:extLst>
          </p:cNvPr>
          <p:cNvSpPr>
            <a:spLocks noGrp="1"/>
          </p:cNvSpPr>
          <p:nvPr>
            <p:ph type="sldNum" sz="quarter" idx="12"/>
          </p:nvPr>
        </p:nvSpPr>
        <p:spPr/>
        <p:txBody>
          <a:bodyPr/>
          <a:lstStyle/>
          <a:p>
            <a:fld id="{28EED0B1-DAEB-4804-90CE-ECB1CFB7DD18}" type="slidenum">
              <a:rPr lang="en-US" smtClean="0"/>
              <a:t>‹#›</a:t>
            </a:fld>
            <a:endParaRPr lang="en-US"/>
          </a:p>
        </p:txBody>
      </p:sp>
    </p:spTree>
    <p:extLst>
      <p:ext uri="{BB962C8B-B14F-4D97-AF65-F5344CB8AC3E}">
        <p14:creationId xmlns:p14="http://schemas.microsoft.com/office/powerpoint/2010/main" val="31821087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0BFBB-DD9F-1988-9F14-5B23D86A6AD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44BF03D-876A-7CB5-8B02-514336283B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8DCA4E5-B0C0-4BCA-D53A-29F5E87EC7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939733-8258-19C9-AF8A-182442185ADE}"/>
              </a:ext>
            </a:extLst>
          </p:cNvPr>
          <p:cNvSpPr>
            <a:spLocks noGrp="1"/>
          </p:cNvSpPr>
          <p:nvPr>
            <p:ph type="dt" sz="half" idx="10"/>
          </p:nvPr>
        </p:nvSpPr>
        <p:spPr/>
        <p:txBody>
          <a:bodyPr/>
          <a:lstStyle/>
          <a:p>
            <a:fld id="{52961B51-42AE-4435-AC9B-45FF9F91CC18}" type="datetimeFigureOut">
              <a:rPr lang="en-US" smtClean="0"/>
              <a:t>7/17/2026</a:t>
            </a:fld>
            <a:endParaRPr lang="en-US"/>
          </a:p>
        </p:txBody>
      </p:sp>
      <p:sp>
        <p:nvSpPr>
          <p:cNvPr id="6" name="Footer Placeholder 5">
            <a:extLst>
              <a:ext uri="{FF2B5EF4-FFF2-40B4-BE49-F238E27FC236}">
                <a16:creationId xmlns:a16="http://schemas.microsoft.com/office/drawing/2014/main" id="{346D1A96-1500-FAC7-C181-78FDA64F5AF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C46E849-54B1-4810-B986-CF5829C35856}"/>
              </a:ext>
            </a:extLst>
          </p:cNvPr>
          <p:cNvSpPr>
            <a:spLocks noGrp="1"/>
          </p:cNvSpPr>
          <p:nvPr>
            <p:ph type="sldNum" sz="quarter" idx="12"/>
          </p:nvPr>
        </p:nvSpPr>
        <p:spPr/>
        <p:txBody>
          <a:bodyPr/>
          <a:lstStyle/>
          <a:p>
            <a:fld id="{28EED0B1-DAEB-4804-90CE-ECB1CFB7DD18}" type="slidenum">
              <a:rPr lang="en-US" smtClean="0"/>
              <a:t>‹#›</a:t>
            </a:fld>
            <a:endParaRPr lang="en-US"/>
          </a:p>
        </p:txBody>
      </p:sp>
    </p:spTree>
    <p:extLst>
      <p:ext uri="{BB962C8B-B14F-4D97-AF65-F5344CB8AC3E}">
        <p14:creationId xmlns:p14="http://schemas.microsoft.com/office/powerpoint/2010/main" val="18864038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DAD67-8CA1-4E7B-EF1A-8D8C24AF07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63D0559-781B-0FF2-9B59-2E6A8F13A72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64A2D-5AC6-390C-5907-E2243028B6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50F0414-57B9-0BFF-8E80-1F063EBF7981}"/>
              </a:ext>
            </a:extLst>
          </p:cNvPr>
          <p:cNvSpPr>
            <a:spLocks noGrp="1"/>
          </p:cNvSpPr>
          <p:nvPr>
            <p:ph type="dt" sz="half" idx="10"/>
          </p:nvPr>
        </p:nvSpPr>
        <p:spPr/>
        <p:txBody>
          <a:bodyPr/>
          <a:lstStyle/>
          <a:p>
            <a:fld id="{52961B51-42AE-4435-AC9B-45FF9F91CC18}" type="datetimeFigureOut">
              <a:rPr lang="en-US" smtClean="0"/>
              <a:t>7/17/2026</a:t>
            </a:fld>
            <a:endParaRPr lang="en-US"/>
          </a:p>
        </p:txBody>
      </p:sp>
      <p:sp>
        <p:nvSpPr>
          <p:cNvPr id="6" name="Footer Placeholder 5">
            <a:extLst>
              <a:ext uri="{FF2B5EF4-FFF2-40B4-BE49-F238E27FC236}">
                <a16:creationId xmlns:a16="http://schemas.microsoft.com/office/drawing/2014/main" id="{86E6C77E-B7B2-7BD5-7122-54AF67317D0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B878550-4C01-6DFD-D89F-5960DE7423F1}"/>
              </a:ext>
            </a:extLst>
          </p:cNvPr>
          <p:cNvSpPr>
            <a:spLocks noGrp="1"/>
          </p:cNvSpPr>
          <p:nvPr>
            <p:ph type="sldNum" sz="quarter" idx="12"/>
          </p:nvPr>
        </p:nvSpPr>
        <p:spPr/>
        <p:txBody>
          <a:bodyPr/>
          <a:lstStyle/>
          <a:p>
            <a:fld id="{28EED0B1-DAEB-4804-90CE-ECB1CFB7DD18}" type="slidenum">
              <a:rPr lang="en-US" smtClean="0"/>
              <a:t>‹#›</a:t>
            </a:fld>
            <a:endParaRPr lang="en-US"/>
          </a:p>
        </p:txBody>
      </p:sp>
    </p:spTree>
    <p:extLst>
      <p:ext uri="{BB962C8B-B14F-4D97-AF65-F5344CB8AC3E}">
        <p14:creationId xmlns:p14="http://schemas.microsoft.com/office/powerpoint/2010/main" val="22669630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A1B7C68-3A7B-351C-08B6-D9AEBF9A78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403565A-570D-DFB4-FA27-4E8D818F108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B7974E-4621-1D73-9192-23D5FF70958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2961B51-42AE-4435-AC9B-45FF9F91CC18}" type="datetimeFigureOut">
              <a:rPr lang="en-US" smtClean="0"/>
              <a:t>7/17/2026</a:t>
            </a:fld>
            <a:endParaRPr lang="en-US"/>
          </a:p>
        </p:txBody>
      </p:sp>
      <p:sp>
        <p:nvSpPr>
          <p:cNvPr id="5" name="Footer Placeholder 4">
            <a:extLst>
              <a:ext uri="{FF2B5EF4-FFF2-40B4-BE49-F238E27FC236}">
                <a16:creationId xmlns:a16="http://schemas.microsoft.com/office/drawing/2014/main" id="{005B7F47-7FB2-048C-49ED-B6B3046FD5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C5B13CA-34D2-1605-0F1E-6F2F3501D8E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8EED0B1-DAEB-4804-90CE-ECB1CFB7DD18}" type="slidenum">
              <a:rPr lang="en-US" smtClean="0"/>
              <a:t>‹#›</a:t>
            </a:fld>
            <a:endParaRPr lang="en-US"/>
          </a:p>
        </p:txBody>
      </p:sp>
    </p:spTree>
    <p:extLst>
      <p:ext uri="{BB962C8B-B14F-4D97-AF65-F5344CB8AC3E}">
        <p14:creationId xmlns:p14="http://schemas.microsoft.com/office/powerpoint/2010/main" val="32692104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hyperlink" Target="https://www.dir.ca.gov/title8/5157.html"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reeform: Shape 59">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2036C75C-099D-7B8F-A079-38CCB0C1D547}"/>
              </a:ext>
            </a:extLst>
          </p:cNvPr>
          <p:cNvSpPr>
            <a:spLocks noGrp="1"/>
          </p:cNvSpPr>
          <p:nvPr>
            <p:ph type="ctrTitle"/>
          </p:nvPr>
        </p:nvSpPr>
        <p:spPr>
          <a:xfrm>
            <a:off x="1314824" y="735106"/>
            <a:ext cx="10053763" cy="2928470"/>
          </a:xfrm>
        </p:spPr>
        <p:txBody>
          <a:bodyPr anchor="b">
            <a:normAutofit/>
          </a:bodyPr>
          <a:lstStyle/>
          <a:p>
            <a:pPr algn="l"/>
            <a:r>
              <a:rPr lang="en-US" sz="4800">
                <a:solidFill>
                  <a:srgbClr val="FFFFFF"/>
                </a:solidFill>
              </a:rPr>
              <a:t>CAER Safety Summit</a:t>
            </a:r>
            <a:br>
              <a:rPr lang="en-US" sz="4800">
                <a:solidFill>
                  <a:srgbClr val="FFFFFF"/>
                </a:solidFill>
              </a:rPr>
            </a:br>
            <a:r>
              <a:rPr lang="en-US" sz="4800">
                <a:solidFill>
                  <a:srgbClr val="FFFFFF"/>
                </a:solidFill>
              </a:rPr>
              <a:t>2021 Valero Fatality – Lessons Learned</a:t>
            </a:r>
          </a:p>
        </p:txBody>
      </p:sp>
      <p:sp>
        <p:nvSpPr>
          <p:cNvPr id="3" name="Subtitle 2">
            <a:extLst>
              <a:ext uri="{FF2B5EF4-FFF2-40B4-BE49-F238E27FC236}">
                <a16:creationId xmlns:a16="http://schemas.microsoft.com/office/drawing/2014/main" id="{F866027C-C9B3-BBD4-6591-DCF090EFA758}"/>
              </a:ext>
            </a:extLst>
          </p:cNvPr>
          <p:cNvSpPr>
            <a:spLocks noGrp="1"/>
          </p:cNvSpPr>
          <p:nvPr>
            <p:ph type="subTitle" idx="1"/>
          </p:nvPr>
        </p:nvSpPr>
        <p:spPr>
          <a:xfrm>
            <a:off x="1350682" y="4870824"/>
            <a:ext cx="10005951" cy="1458258"/>
          </a:xfrm>
        </p:spPr>
        <p:txBody>
          <a:bodyPr anchor="ctr">
            <a:normAutofit/>
          </a:bodyPr>
          <a:lstStyle/>
          <a:p>
            <a:pPr algn="l"/>
            <a:endParaRPr lang="en-US"/>
          </a:p>
          <a:p>
            <a:pPr algn="l"/>
            <a:r>
              <a:rPr lang="en-US"/>
              <a:t>Presented by Nick Plurkowski, United Steelworkers Local 5</a:t>
            </a:r>
          </a:p>
        </p:txBody>
      </p:sp>
    </p:spTree>
    <p:extLst>
      <p:ext uri="{BB962C8B-B14F-4D97-AF65-F5344CB8AC3E}">
        <p14:creationId xmlns:p14="http://schemas.microsoft.com/office/powerpoint/2010/main" val="25156459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Arc 11">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9E22B1A-E857-A8F3-AF6D-503762082A62}"/>
              </a:ext>
            </a:extLst>
          </p:cNvPr>
          <p:cNvSpPr>
            <a:spLocks noGrp="1"/>
          </p:cNvSpPr>
          <p:nvPr>
            <p:ph type="title"/>
          </p:nvPr>
        </p:nvSpPr>
        <p:spPr>
          <a:xfrm>
            <a:off x="5894962" y="479493"/>
            <a:ext cx="5458838" cy="1325563"/>
          </a:xfrm>
        </p:spPr>
        <p:txBody>
          <a:bodyPr>
            <a:normAutofit/>
          </a:bodyPr>
          <a:lstStyle/>
          <a:p>
            <a:r>
              <a:rPr lang="en-US" dirty="0"/>
              <a:t>IDLH</a:t>
            </a:r>
          </a:p>
        </p:txBody>
      </p:sp>
      <p:sp>
        <p:nvSpPr>
          <p:cNvPr id="14" name="Freeform: Shape 13">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6BA51099-7E50-15D8-ECF9-2AAD70A25610}"/>
              </a:ext>
            </a:extLst>
          </p:cNvPr>
          <p:cNvPicPr>
            <a:picLocks noChangeAspect="1"/>
          </p:cNvPicPr>
          <p:nvPr/>
        </p:nvPicPr>
        <p:blipFill>
          <a:blip r:embed="rId2"/>
          <a:stretch>
            <a:fillRect/>
          </a:stretch>
        </p:blipFill>
        <p:spPr>
          <a:xfrm>
            <a:off x="1052231" y="511293"/>
            <a:ext cx="4079282" cy="5665670"/>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 name="Content Placeholder 2">
            <a:extLst>
              <a:ext uri="{FF2B5EF4-FFF2-40B4-BE49-F238E27FC236}">
                <a16:creationId xmlns:a16="http://schemas.microsoft.com/office/drawing/2014/main" id="{D855B64F-9ED0-7C97-D9A1-EE02F2FF2E6E}"/>
              </a:ext>
            </a:extLst>
          </p:cNvPr>
          <p:cNvSpPr>
            <a:spLocks noGrp="1"/>
          </p:cNvSpPr>
          <p:nvPr>
            <p:ph idx="1"/>
          </p:nvPr>
        </p:nvSpPr>
        <p:spPr>
          <a:xfrm>
            <a:off x="5894962" y="1984443"/>
            <a:ext cx="5458838" cy="4192520"/>
          </a:xfrm>
        </p:spPr>
        <p:txBody>
          <a:bodyPr>
            <a:normAutofit/>
          </a:bodyPr>
          <a:lstStyle/>
          <a:p>
            <a:r>
              <a:rPr lang="en-US" u="sng" dirty="0"/>
              <a:t>Immediately Dangerous to Life or Health </a:t>
            </a:r>
            <a:r>
              <a:rPr lang="en-US" dirty="0"/>
              <a:t>(IDLH) means any condition that poses an immediate or delayed threat to life or that would cause irreversible adverse health effects or that would interfere with an individual's ability to escape unaided from a permit space.</a:t>
            </a:r>
          </a:p>
        </p:txBody>
      </p:sp>
    </p:spTree>
    <p:extLst>
      <p:ext uri="{BB962C8B-B14F-4D97-AF65-F5344CB8AC3E}">
        <p14:creationId xmlns:p14="http://schemas.microsoft.com/office/powerpoint/2010/main" val="29774243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Arc 11">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1A20F2B-0CF6-ED52-6691-C190BE042F52}"/>
              </a:ext>
            </a:extLst>
          </p:cNvPr>
          <p:cNvSpPr>
            <a:spLocks noGrp="1"/>
          </p:cNvSpPr>
          <p:nvPr>
            <p:ph type="title"/>
          </p:nvPr>
        </p:nvSpPr>
        <p:spPr>
          <a:xfrm>
            <a:off x="5894962" y="479493"/>
            <a:ext cx="5458838" cy="1325563"/>
          </a:xfrm>
        </p:spPr>
        <p:txBody>
          <a:bodyPr>
            <a:normAutofit/>
          </a:bodyPr>
          <a:lstStyle/>
          <a:p>
            <a:r>
              <a:rPr lang="en-US" dirty="0"/>
              <a:t>Ventilation</a:t>
            </a:r>
          </a:p>
        </p:txBody>
      </p:sp>
      <p:sp>
        <p:nvSpPr>
          <p:cNvPr id="14" name="Freeform: Shape 13">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9894DFC4-B307-D3C4-F021-AD1E03277DA0}"/>
              </a:ext>
            </a:extLst>
          </p:cNvPr>
          <p:cNvPicPr>
            <a:picLocks noChangeAspect="1"/>
          </p:cNvPicPr>
          <p:nvPr/>
        </p:nvPicPr>
        <p:blipFill>
          <a:blip r:embed="rId2"/>
          <a:stretch>
            <a:fillRect/>
          </a:stretch>
        </p:blipFill>
        <p:spPr>
          <a:xfrm>
            <a:off x="703182" y="1992255"/>
            <a:ext cx="4777381" cy="2703746"/>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 name="Content Placeholder 2">
            <a:extLst>
              <a:ext uri="{FF2B5EF4-FFF2-40B4-BE49-F238E27FC236}">
                <a16:creationId xmlns:a16="http://schemas.microsoft.com/office/drawing/2014/main" id="{D23F601F-7E94-1AD5-95DC-227737818640}"/>
              </a:ext>
            </a:extLst>
          </p:cNvPr>
          <p:cNvSpPr>
            <a:spLocks noGrp="1"/>
          </p:cNvSpPr>
          <p:nvPr>
            <p:ph idx="1"/>
          </p:nvPr>
        </p:nvSpPr>
        <p:spPr>
          <a:xfrm>
            <a:off x="5894962" y="1984443"/>
            <a:ext cx="5458838" cy="4192520"/>
          </a:xfrm>
        </p:spPr>
        <p:txBody>
          <a:bodyPr>
            <a:normAutofit/>
          </a:bodyPr>
          <a:lstStyle/>
          <a:p>
            <a:r>
              <a:rPr lang="en-US" sz="1400"/>
              <a:t>Continuous forced air ventilation shall be used, as follows:</a:t>
            </a:r>
          </a:p>
          <a:p>
            <a:pPr lvl="1"/>
            <a:r>
              <a:rPr lang="en-US" sz="1400"/>
              <a:t>a. An employee may not enter the space until the forced air ventilation has eliminated any hazardous atmosphere;</a:t>
            </a:r>
          </a:p>
          <a:p>
            <a:pPr lvl="1"/>
            <a:r>
              <a:rPr lang="en-US" sz="1400"/>
              <a:t>b. The forced air ventilation shall be so directed as to ventilate the immediate areas where an employee is or will be present within the space and shall continue until all employees have left the space;</a:t>
            </a:r>
          </a:p>
          <a:p>
            <a:pPr lvl="1"/>
            <a:r>
              <a:rPr lang="en-US" sz="1400"/>
              <a:t>c. The air supply for the forced air ventilation shall be from a clean source and may not increase the hazards in the space.</a:t>
            </a:r>
          </a:p>
        </p:txBody>
      </p:sp>
    </p:spTree>
    <p:extLst>
      <p:ext uri="{BB962C8B-B14F-4D97-AF65-F5344CB8AC3E}">
        <p14:creationId xmlns:p14="http://schemas.microsoft.com/office/powerpoint/2010/main" val="2449131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6B9220C-75D2-6944-4B5B-54B00031CD34}"/>
              </a:ext>
            </a:extLst>
          </p:cNvPr>
          <p:cNvSpPr>
            <a:spLocks noGrp="1"/>
          </p:cNvSpPr>
          <p:nvPr>
            <p:ph type="title"/>
          </p:nvPr>
        </p:nvSpPr>
        <p:spPr>
          <a:xfrm>
            <a:off x="638882" y="639193"/>
            <a:ext cx="3571810" cy="3573516"/>
          </a:xfrm>
        </p:spPr>
        <p:txBody>
          <a:bodyPr vert="horz" lIns="91440" tIns="45720" rIns="91440" bIns="45720" rtlCol="0" anchor="b">
            <a:normAutofit/>
          </a:bodyPr>
          <a:lstStyle/>
          <a:p>
            <a:r>
              <a:rPr lang="en-US" sz="6600" kern="1200">
                <a:solidFill>
                  <a:schemeClr val="tx1"/>
                </a:solidFill>
                <a:latin typeface="+mj-lt"/>
                <a:ea typeface="+mj-ea"/>
                <a:cs typeface="+mj-cs"/>
              </a:rPr>
              <a:t>Rescue</a:t>
            </a:r>
          </a:p>
        </p:txBody>
      </p:sp>
      <p:sp>
        <p:nvSpPr>
          <p:cNvPr id="3" name="Content Placeholder 2">
            <a:extLst>
              <a:ext uri="{FF2B5EF4-FFF2-40B4-BE49-F238E27FC236}">
                <a16:creationId xmlns:a16="http://schemas.microsoft.com/office/drawing/2014/main" id="{6D1093FA-A50D-F6A9-05A5-D548D6B41F31}"/>
              </a:ext>
            </a:extLst>
          </p:cNvPr>
          <p:cNvSpPr>
            <a:spLocks noGrp="1"/>
          </p:cNvSpPr>
          <p:nvPr>
            <p:ph idx="1"/>
          </p:nvPr>
        </p:nvSpPr>
        <p:spPr>
          <a:xfrm>
            <a:off x="638882" y="4631161"/>
            <a:ext cx="3571810" cy="1559327"/>
          </a:xfrm>
        </p:spPr>
        <p:txBody>
          <a:bodyPr vert="horz" lIns="91440" tIns="45720" rIns="91440" bIns="45720" rtlCol="0">
            <a:normAutofit/>
          </a:bodyPr>
          <a:lstStyle/>
          <a:p>
            <a:pPr marL="0" indent="0">
              <a:buNone/>
            </a:pPr>
            <a:r>
              <a:rPr lang="en-US" sz="2400" kern="1200">
                <a:solidFill>
                  <a:schemeClr val="tx1"/>
                </a:solidFill>
                <a:latin typeface="+mn-lt"/>
                <a:ea typeface="+mn-ea"/>
                <a:cs typeface="+mn-cs"/>
              </a:rPr>
              <a:t>Rescue service means the personnel designated to rescue employees from permit spaces.</a:t>
            </a:r>
          </a:p>
        </p:txBody>
      </p:sp>
      <p:sp>
        <p:nvSpPr>
          <p:cNvPr id="12"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8E433C6-1F5C-9B54-89CE-08F7CCD27259}"/>
              </a:ext>
            </a:extLst>
          </p:cNvPr>
          <p:cNvPicPr>
            <a:picLocks noChangeAspect="1"/>
          </p:cNvPicPr>
          <p:nvPr/>
        </p:nvPicPr>
        <p:blipFill>
          <a:blip r:embed="rId2"/>
          <a:stretch>
            <a:fillRect/>
          </a:stretch>
        </p:blipFill>
        <p:spPr>
          <a:xfrm>
            <a:off x="4654296" y="1197126"/>
            <a:ext cx="7214616" cy="4436316"/>
          </a:xfrm>
          <a:prstGeom prst="rect">
            <a:avLst/>
          </a:prstGeom>
        </p:spPr>
      </p:pic>
    </p:spTree>
    <p:extLst>
      <p:ext uri="{BB962C8B-B14F-4D97-AF65-F5344CB8AC3E}">
        <p14:creationId xmlns:p14="http://schemas.microsoft.com/office/powerpoint/2010/main" val="5131195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33EA30BE-DAFE-808E-54E1-EB6EC42FF85F}"/>
              </a:ext>
            </a:extLst>
          </p:cNvPr>
          <p:cNvPicPr>
            <a:picLocks noGrp="1" noChangeAspect="1"/>
          </p:cNvPicPr>
          <p:nvPr>
            <p:ph idx="1"/>
          </p:nvPr>
        </p:nvPicPr>
        <p:blipFill>
          <a:blip r:embed="rId2"/>
          <a:srcRect t="4562" r="2" b="235"/>
          <a:stretch>
            <a:fillRect/>
          </a:stretch>
        </p:blipFill>
        <p:spPr>
          <a:xfrm>
            <a:off x="20" y="1282"/>
            <a:ext cx="12191980" cy="6856718"/>
          </a:xfrm>
          <a:prstGeom prst="rect">
            <a:avLst/>
          </a:prstGeom>
        </p:spPr>
      </p:pic>
    </p:spTree>
    <p:extLst>
      <p:ext uri="{BB962C8B-B14F-4D97-AF65-F5344CB8AC3E}">
        <p14:creationId xmlns:p14="http://schemas.microsoft.com/office/powerpoint/2010/main" val="23160742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EA76206-C03A-0961-B840-E74BC9E371E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5400000">
            <a:off x="2688448" y="873337"/>
            <a:ext cx="6815104" cy="5111326"/>
          </a:xfrm>
          <a:prstGeom prst="rect">
            <a:avLst/>
          </a:prstGeom>
        </p:spPr>
      </p:pic>
      <p:sp>
        <p:nvSpPr>
          <p:cNvPr id="6" name="TextBox 5">
            <a:extLst>
              <a:ext uri="{FF2B5EF4-FFF2-40B4-BE49-F238E27FC236}">
                <a16:creationId xmlns:a16="http://schemas.microsoft.com/office/drawing/2014/main" id="{319FBFA5-1756-28E6-A1F5-2DB577B9F68B}"/>
              </a:ext>
            </a:extLst>
          </p:cNvPr>
          <p:cNvSpPr txBox="1"/>
          <p:nvPr/>
        </p:nvSpPr>
        <p:spPr>
          <a:xfrm>
            <a:off x="802640" y="1026160"/>
            <a:ext cx="1940560" cy="1661993"/>
          </a:xfrm>
          <a:prstGeom prst="rect">
            <a:avLst/>
          </a:prstGeom>
          <a:noFill/>
        </p:spPr>
        <p:txBody>
          <a:bodyPr wrap="square" rtlCol="0">
            <a:spAutoFit/>
          </a:bodyPr>
          <a:lstStyle/>
          <a:p>
            <a:r>
              <a:rPr lang="en-US" sz="4800" b="1" dirty="0"/>
              <a:t>R-702</a:t>
            </a:r>
          </a:p>
          <a:p>
            <a:endParaRPr lang="en-US" dirty="0"/>
          </a:p>
          <a:p>
            <a:endParaRPr lang="en-US" dirty="0"/>
          </a:p>
          <a:p>
            <a:endParaRPr lang="en-US" dirty="0"/>
          </a:p>
        </p:txBody>
      </p:sp>
    </p:spTree>
    <p:extLst>
      <p:ext uri="{BB962C8B-B14F-4D97-AF65-F5344CB8AC3E}">
        <p14:creationId xmlns:p14="http://schemas.microsoft.com/office/powerpoint/2010/main" val="767915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2D824-A772-BF79-3EA0-3592A002DAFB}"/>
              </a:ext>
            </a:extLst>
          </p:cNvPr>
          <p:cNvSpPr>
            <a:spLocks noGrp="1"/>
          </p:cNvSpPr>
          <p:nvPr>
            <p:ph type="title"/>
          </p:nvPr>
        </p:nvSpPr>
        <p:spPr>
          <a:xfrm>
            <a:off x="8879840" y="624522"/>
            <a:ext cx="3048000" cy="5608955"/>
          </a:xfrm>
        </p:spPr>
        <p:txBody>
          <a:bodyPr/>
          <a:lstStyle/>
          <a:p>
            <a:r>
              <a:rPr lang="en-US" dirty="0"/>
              <a:t>R-702</a:t>
            </a:r>
            <a:br>
              <a:rPr lang="en-US" dirty="0"/>
            </a:br>
            <a:r>
              <a:rPr lang="en-US" dirty="0"/>
              <a:t>Overflow Well</a:t>
            </a:r>
            <a:br>
              <a:rPr lang="en-US" dirty="0"/>
            </a:br>
            <a:br>
              <a:rPr lang="en-US" dirty="0"/>
            </a:br>
            <a:r>
              <a:rPr lang="en-US" dirty="0"/>
              <a:t>located inside</a:t>
            </a:r>
            <a:br>
              <a:rPr lang="en-US" dirty="0"/>
            </a:br>
            <a:r>
              <a:rPr lang="en-US" dirty="0"/>
              <a:t>R-702</a:t>
            </a:r>
          </a:p>
        </p:txBody>
      </p:sp>
      <p:pic>
        <p:nvPicPr>
          <p:cNvPr id="5" name="Content Placeholder 4">
            <a:extLst>
              <a:ext uri="{FF2B5EF4-FFF2-40B4-BE49-F238E27FC236}">
                <a16:creationId xmlns:a16="http://schemas.microsoft.com/office/drawing/2014/main" id="{2DB6A89E-2D4B-CEDB-8FC8-4C80583C3F2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5400000">
            <a:off x="2737563" y="910174"/>
            <a:ext cx="6716872" cy="5037653"/>
          </a:xfrm>
          <a:prstGeom prst="rect">
            <a:avLst/>
          </a:prstGeom>
        </p:spPr>
      </p:pic>
    </p:spTree>
    <p:extLst>
      <p:ext uri="{BB962C8B-B14F-4D97-AF65-F5344CB8AC3E}">
        <p14:creationId xmlns:p14="http://schemas.microsoft.com/office/powerpoint/2010/main" val="18846664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32C9CB-8657-8780-6EA7-78616A0F55C8}"/>
              </a:ext>
            </a:extLst>
          </p:cNvPr>
          <p:cNvSpPr>
            <a:spLocks noGrp="1"/>
          </p:cNvSpPr>
          <p:nvPr>
            <p:ph type="title"/>
          </p:nvPr>
        </p:nvSpPr>
        <p:spPr>
          <a:xfrm>
            <a:off x="838200" y="365125"/>
            <a:ext cx="2250440" cy="5619115"/>
          </a:xfrm>
        </p:spPr>
        <p:txBody>
          <a:bodyPr/>
          <a:lstStyle/>
          <a:p>
            <a:r>
              <a:rPr lang="en-US" dirty="0"/>
              <a:t>PRCS #1</a:t>
            </a:r>
            <a:br>
              <a:rPr lang="en-US" dirty="0"/>
            </a:br>
            <a:r>
              <a:rPr lang="en-US" dirty="0"/>
              <a:t>R-702</a:t>
            </a:r>
          </a:p>
        </p:txBody>
      </p:sp>
      <p:pic>
        <p:nvPicPr>
          <p:cNvPr id="5" name="Content Placeholder 4">
            <a:extLst>
              <a:ext uri="{FF2B5EF4-FFF2-40B4-BE49-F238E27FC236}">
                <a16:creationId xmlns:a16="http://schemas.microsoft.com/office/drawing/2014/main" id="{FC72E45C-C0C6-5839-65ED-AAE534C9C5B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5400000">
            <a:off x="2616781" y="769367"/>
            <a:ext cx="6958438" cy="5218827"/>
          </a:xfrm>
          <a:prstGeom prst="rect">
            <a:avLst/>
          </a:prstGeom>
        </p:spPr>
      </p:pic>
      <p:sp>
        <p:nvSpPr>
          <p:cNvPr id="6" name="Title 1">
            <a:extLst>
              <a:ext uri="{FF2B5EF4-FFF2-40B4-BE49-F238E27FC236}">
                <a16:creationId xmlns:a16="http://schemas.microsoft.com/office/drawing/2014/main" id="{04B91032-B822-B80E-163A-180B9EE30BF8}"/>
              </a:ext>
            </a:extLst>
          </p:cNvPr>
          <p:cNvSpPr txBox="1">
            <a:spLocks/>
          </p:cNvSpPr>
          <p:nvPr/>
        </p:nvSpPr>
        <p:spPr>
          <a:xfrm>
            <a:off x="9220200" y="569222"/>
            <a:ext cx="2250440" cy="56191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PRCS #</a:t>
            </a:r>
            <a:br>
              <a:rPr lang="en-US" dirty="0"/>
            </a:br>
            <a:r>
              <a:rPr lang="en-US" dirty="0"/>
              <a:t>R-702</a:t>
            </a:r>
          </a:p>
          <a:p>
            <a:r>
              <a:rPr lang="en-US" dirty="0"/>
              <a:t>Overflow</a:t>
            </a:r>
          </a:p>
          <a:p>
            <a:r>
              <a:rPr lang="en-US" dirty="0"/>
              <a:t>Well</a:t>
            </a:r>
          </a:p>
        </p:txBody>
      </p:sp>
    </p:spTree>
    <p:extLst>
      <p:ext uri="{BB962C8B-B14F-4D97-AF65-F5344CB8AC3E}">
        <p14:creationId xmlns:p14="http://schemas.microsoft.com/office/powerpoint/2010/main" val="26661961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21CAA-7663-1086-33F9-0CC0D8807A07}"/>
              </a:ext>
            </a:extLst>
          </p:cNvPr>
          <p:cNvSpPr>
            <a:spLocks noGrp="1"/>
          </p:cNvSpPr>
          <p:nvPr>
            <p:ph type="title"/>
          </p:nvPr>
        </p:nvSpPr>
        <p:spPr>
          <a:xfrm>
            <a:off x="624840" y="649605"/>
            <a:ext cx="2260600" cy="5172075"/>
          </a:xfrm>
        </p:spPr>
        <p:txBody>
          <a:bodyPr/>
          <a:lstStyle/>
          <a:p>
            <a:r>
              <a:rPr lang="en-US" dirty="0"/>
              <a:t>Camera</a:t>
            </a:r>
            <a:br>
              <a:rPr lang="en-US" dirty="0"/>
            </a:br>
            <a:r>
              <a:rPr lang="en-US" dirty="0"/>
              <a:t>1-outside to monitor Entrants &amp; PPE</a:t>
            </a:r>
          </a:p>
        </p:txBody>
      </p:sp>
      <p:pic>
        <p:nvPicPr>
          <p:cNvPr id="5" name="Content Placeholder 4">
            <a:extLst>
              <a:ext uri="{FF2B5EF4-FFF2-40B4-BE49-F238E27FC236}">
                <a16:creationId xmlns:a16="http://schemas.microsoft.com/office/drawing/2014/main" id="{1447ABBB-1F59-02B2-83BC-C9483F25D26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5400000">
            <a:off x="2616781" y="769367"/>
            <a:ext cx="6958438" cy="5218827"/>
          </a:xfrm>
          <a:prstGeom prst="rect">
            <a:avLst/>
          </a:prstGeom>
        </p:spPr>
      </p:pic>
      <p:sp>
        <p:nvSpPr>
          <p:cNvPr id="6" name="Title 1">
            <a:extLst>
              <a:ext uri="{FF2B5EF4-FFF2-40B4-BE49-F238E27FC236}">
                <a16:creationId xmlns:a16="http://schemas.microsoft.com/office/drawing/2014/main" id="{E206125E-AF66-4D6D-D661-AC2C353D547C}"/>
              </a:ext>
            </a:extLst>
          </p:cNvPr>
          <p:cNvSpPr txBox="1">
            <a:spLocks/>
          </p:cNvSpPr>
          <p:nvPr/>
        </p:nvSpPr>
        <p:spPr>
          <a:xfrm>
            <a:off x="9027160" y="842962"/>
            <a:ext cx="2260600" cy="51720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Camera</a:t>
            </a:r>
            <a:br>
              <a:rPr lang="en-US" dirty="0"/>
            </a:br>
            <a:r>
              <a:rPr lang="en-US" dirty="0"/>
              <a:t>2- </a:t>
            </a:r>
          </a:p>
          <a:p>
            <a:r>
              <a:rPr lang="en-US" dirty="0"/>
              <a:t>inside to monitor Entrants working</a:t>
            </a:r>
          </a:p>
        </p:txBody>
      </p:sp>
    </p:spTree>
    <p:extLst>
      <p:ext uri="{BB962C8B-B14F-4D97-AF65-F5344CB8AC3E}">
        <p14:creationId xmlns:p14="http://schemas.microsoft.com/office/powerpoint/2010/main" val="42674259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F6E50F-BF50-4C25-9398-32A547914025}"/>
              </a:ext>
            </a:extLst>
          </p:cNvPr>
          <p:cNvSpPr>
            <a:spLocks noGrp="1"/>
          </p:cNvSpPr>
          <p:nvPr>
            <p:ph type="title"/>
          </p:nvPr>
        </p:nvSpPr>
        <p:spPr>
          <a:xfrm>
            <a:off x="9062720" y="365125"/>
            <a:ext cx="2773680" cy="5862955"/>
          </a:xfrm>
        </p:spPr>
        <p:txBody>
          <a:bodyPr/>
          <a:lstStyle/>
          <a:p>
            <a:r>
              <a:rPr lang="en-US" dirty="0"/>
              <a:t>Fall Protection</a:t>
            </a:r>
            <a:br>
              <a:rPr lang="en-US" dirty="0"/>
            </a:br>
            <a:r>
              <a:rPr lang="en-US" dirty="0"/>
              <a:t>above ladder</a:t>
            </a:r>
            <a:br>
              <a:rPr lang="en-US" dirty="0"/>
            </a:br>
            <a:br>
              <a:rPr lang="en-US" dirty="0"/>
            </a:br>
            <a:r>
              <a:rPr lang="en-US" dirty="0"/>
              <a:t>(~50 ft to bottom)</a:t>
            </a:r>
          </a:p>
        </p:txBody>
      </p:sp>
      <p:pic>
        <p:nvPicPr>
          <p:cNvPr id="5" name="Content Placeholder 4">
            <a:extLst>
              <a:ext uri="{FF2B5EF4-FFF2-40B4-BE49-F238E27FC236}">
                <a16:creationId xmlns:a16="http://schemas.microsoft.com/office/drawing/2014/main" id="{89917165-99F7-EB64-53BF-2A1FD213BEE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5400000">
            <a:off x="2637101" y="804927"/>
            <a:ext cx="6917798" cy="5188347"/>
          </a:xfrm>
          <a:prstGeom prst="rect">
            <a:avLst/>
          </a:prstGeom>
        </p:spPr>
      </p:pic>
    </p:spTree>
    <p:extLst>
      <p:ext uri="{BB962C8B-B14F-4D97-AF65-F5344CB8AC3E}">
        <p14:creationId xmlns:p14="http://schemas.microsoft.com/office/powerpoint/2010/main" val="39508942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CF4A1-A2F4-78B4-F999-0062FA9DB782}"/>
              </a:ext>
            </a:extLst>
          </p:cNvPr>
          <p:cNvSpPr>
            <a:spLocks noGrp="1"/>
          </p:cNvSpPr>
          <p:nvPr>
            <p:ph type="title"/>
          </p:nvPr>
        </p:nvSpPr>
        <p:spPr>
          <a:xfrm>
            <a:off x="838200" y="365125"/>
            <a:ext cx="2392680" cy="5862955"/>
          </a:xfrm>
        </p:spPr>
        <p:txBody>
          <a:bodyPr/>
          <a:lstStyle/>
          <a:p>
            <a:r>
              <a:rPr lang="en-US" dirty="0"/>
              <a:t>Gas Monitor</a:t>
            </a:r>
            <a:br>
              <a:rPr lang="en-US" dirty="0"/>
            </a:br>
            <a:br>
              <a:rPr lang="en-US" dirty="0"/>
            </a:br>
            <a:r>
              <a:rPr lang="en-US" dirty="0"/>
              <a:t>(only setup to monitor R-702 entrance)</a:t>
            </a:r>
          </a:p>
        </p:txBody>
      </p:sp>
      <p:pic>
        <p:nvPicPr>
          <p:cNvPr id="5" name="Content Placeholder 4">
            <a:extLst>
              <a:ext uri="{FF2B5EF4-FFF2-40B4-BE49-F238E27FC236}">
                <a16:creationId xmlns:a16="http://schemas.microsoft.com/office/drawing/2014/main" id="{87CF3B25-53C9-C3A7-6B2D-9B334AFADD0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5400000">
            <a:off x="2729654" y="904241"/>
            <a:ext cx="6732692" cy="5049518"/>
          </a:xfrm>
          <a:prstGeom prst="rect">
            <a:avLst/>
          </a:prstGeom>
        </p:spPr>
      </p:pic>
    </p:spTree>
    <p:extLst>
      <p:ext uri="{BB962C8B-B14F-4D97-AF65-F5344CB8AC3E}">
        <p14:creationId xmlns:p14="http://schemas.microsoft.com/office/powerpoint/2010/main" val="12152339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D8DDC5D-AC32-0883-8EDB-45273C2878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426" y="0"/>
            <a:ext cx="12265425" cy="6858000"/>
          </a:xfrm>
          <a:prstGeom prst="rect">
            <a:avLst/>
          </a:prstGeom>
        </p:spPr>
      </p:pic>
      <p:pic>
        <p:nvPicPr>
          <p:cNvPr id="5" name="Picture 4">
            <a:extLst>
              <a:ext uri="{FF2B5EF4-FFF2-40B4-BE49-F238E27FC236}">
                <a16:creationId xmlns:a16="http://schemas.microsoft.com/office/drawing/2014/main" id="{5385ADCD-20E8-48F1-EDB3-9D52622B12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7808944" cy="2521116"/>
          </a:xfrm>
          <a:prstGeom prst="rect">
            <a:avLst/>
          </a:prstGeom>
        </p:spPr>
      </p:pic>
      <p:pic>
        <p:nvPicPr>
          <p:cNvPr id="9" name="Picture 8">
            <a:extLst>
              <a:ext uri="{FF2B5EF4-FFF2-40B4-BE49-F238E27FC236}">
                <a16:creationId xmlns:a16="http://schemas.microsoft.com/office/drawing/2014/main" id="{2E3C2748-A895-2177-AD04-5627CE8DDE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78480" y="2669324"/>
            <a:ext cx="9194800" cy="4188676"/>
          </a:xfrm>
          <a:prstGeom prst="rect">
            <a:avLst/>
          </a:prstGeom>
        </p:spPr>
      </p:pic>
      <p:pic>
        <p:nvPicPr>
          <p:cNvPr id="11" name="Picture 10">
            <a:extLst>
              <a:ext uri="{FF2B5EF4-FFF2-40B4-BE49-F238E27FC236}">
                <a16:creationId xmlns:a16="http://schemas.microsoft.com/office/drawing/2014/main" id="{6EDA7C78-345A-5009-8046-9967E9D152A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1999" y="1579451"/>
            <a:ext cx="10343055" cy="3699098"/>
          </a:xfrm>
          <a:prstGeom prst="rect">
            <a:avLst/>
          </a:prstGeom>
        </p:spPr>
      </p:pic>
    </p:spTree>
    <p:extLst>
      <p:ext uri="{BB962C8B-B14F-4D97-AF65-F5344CB8AC3E}">
        <p14:creationId xmlns:p14="http://schemas.microsoft.com/office/powerpoint/2010/main" val="3168121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1841D-B0BF-F477-953F-43BDF055EDA4}"/>
              </a:ext>
            </a:extLst>
          </p:cNvPr>
          <p:cNvSpPr>
            <a:spLocks noGrp="1"/>
          </p:cNvSpPr>
          <p:nvPr>
            <p:ph type="title"/>
          </p:nvPr>
        </p:nvSpPr>
        <p:spPr>
          <a:xfrm>
            <a:off x="335280" y="365125"/>
            <a:ext cx="2875280" cy="5954395"/>
          </a:xfrm>
        </p:spPr>
        <p:txBody>
          <a:bodyPr/>
          <a:lstStyle/>
          <a:p>
            <a:r>
              <a:rPr lang="en-US" dirty="0"/>
              <a:t>Ventilation</a:t>
            </a:r>
            <a:br>
              <a:rPr lang="en-US" dirty="0"/>
            </a:br>
            <a:endParaRPr lang="en-US" dirty="0"/>
          </a:p>
        </p:txBody>
      </p:sp>
      <p:pic>
        <p:nvPicPr>
          <p:cNvPr id="5" name="Content Placeholder 4">
            <a:extLst>
              <a:ext uri="{FF2B5EF4-FFF2-40B4-BE49-F238E27FC236}">
                <a16:creationId xmlns:a16="http://schemas.microsoft.com/office/drawing/2014/main" id="{7E1E4D18-C905-13C0-3767-E45239FFF4D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5400000">
            <a:off x="2772568" y="936427"/>
            <a:ext cx="6646864" cy="4985147"/>
          </a:xfrm>
          <a:prstGeom prst="rect">
            <a:avLst/>
          </a:prstGeom>
        </p:spPr>
      </p:pic>
      <p:sp>
        <p:nvSpPr>
          <p:cNvPr id="6" name="Title 1">
            <a:extLst>
              <a:ext uri="{FF2B5EF4-FFF2-40B4-BE49-F238E27FC236}">
                <a16:creationId xmlns:a16="http://schemas.microsoft.com/office/drawing/2014/main" id="{94FC8EE7-6951-0E1A-E5A3-F5FA27D4EBD1}"/>
              </a:ext>
            </a:extLst>
          </p:cNvPr>
          <p:cNvSpPr txBox="1">
            <a:spLocks/>
          </p:cNvSpPr>
          <p:nvPr/>
        </p:nvSpPr>
        <p:spPr>
          <a:xfrm>
            <a:off x="8981440" y="610658"/>
            <a:ext cx="2875280" cy="595439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Ventilation</a:t>
            </a:r>
          </a:p>
          <a:p>
            <a:endParaRPr lang="en-US" dirty="0"/>
          </a:p>
          <a:p>
            <a:r>
              <a:rPr lang="en-US" dirty="0"/>
              <a:t>(not reaching the bottom, low flow)</a:t>
            </a:r>
            <a:br>
              <a:rPr lang="en-US" dirty="0"/>
            </a:br>
            <a:endParaRPr lang="en-US" dirty="0"/>
          </a:p>
        </p:txBody>
      </p:sp>
    </p:spTree>
    <p:extLst>
      <p:ext uri="{BB962C8B-B14F-4D97-AF65-F5344CB8AC3E}">
        <p14:creationId xmlns:p14="http://schemas.microsoft.com/office/powerpoint/2010/main" val="26113302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DAE61-F920-8B6C-BE3D-EDFFB5401F3A}"/>
              </a:ext>
            </a:extLst>
          </p:cNvPr>
          <p:cNvSpPr>
            <a:spLocks noGrp="1"/>
          </p:cNvSpPr>
          <p:nvPr>
            <p:ph type="title"/>
          </p:nvPr>
        </p:nvSpPr>
        <p:spPr>
          <a:xfrm>
            <a:off x="0" y="365125"/>
            <a:ext cx="3657599" cy="5730875"/>
          </a:xfrm>
        </p:spPr>
        <p:txBody>
          <a:bodyPr/>
          <a:lstStyle/>
          <a:p>
            <a:r>
              <a:rPr lang="en-US" dirty="0"/>
              <a:t>Gas Testing</a:t>
            </a:r>
            <a:br>
              <a:rPr lang="en-US" dirty="0"/>
            </a:br>
            <a:br>
              <a:rPr lang="en-US" dirty="0"/>
            </a:br>
            <a:r>
              <a:rPr lang="en-US" dirty="0"/>
              <a:t>(representative sample?)</a:t>
            </a:r>
            <a:br>
              <a:rPr lang="en-US" dirty="0"/>
            </a:br>
            <a:br>
              <a:rPr lang="en-US" dirty="0"/>
            </a:br>
            <a:r>
              <a:rPr lang="en-US" dirty="0"/>
              <a:t>(ongoing???)</a:t>
            </a:r>
          </a:p>
        </p:txBody>
      </p:sp>
      <p:pic>
        <p:nvPicPr>
          <p:cNvPr id="5" name="Content Placeholder 4">
            <a:extLst>
              <a:ext uri="{FF2B5EF4-FFF2-40B4-BE49-F238E27FC236}">
                <a16:creationId xmlns:a16="http://schemas.microsoft.com/office/drawing/2014/main" id="{69C98A14-6F43-76C1-5D66-4FFF4A4C803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5400000">
            <a:off x="2691288" y="851180"/>
            <a:ext cx="6809424" cy="5107067"/>
          </a:xfrm>
          <a:prstGeom prst="rect">
            <a:avLst/>
          </a:prstGeom>
        </p:spPr>
      </p:pic>
    </p:spTree>
    <p:extLst>
      <p:ext uri="{BB962C8B-B14F-4D97-AF65-F5344CB8AC3E}">
        <p14:creationId xmlns:p14="http://schemas.microsoft.com/office/powerpoint/2010/main" val="19228085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E1BFAA-A4B5-FB0B-1B98-EF58C3FCFDD9}"/>
              </a:ext>
            </a:extLst>
          </p:cNvPr>
          <p:cNvSpPr>
            <a:spLocks noGrp="1"/>
          </p:cNvSpPr>
          <p:nvPr>
            <p:ph type="title"/>
          </p:nvPr>
        </p:nvSpPr>
        <p:spPr>
          <a:xfrm>
            <a:off x="381000" y="365124"/>
            <a:ext cx="2683933" cy="6137275"/>
          </a:xfrm>
        </p:spPr>
        <p:txBody>
          <a:bodyPr/>
          <a:lstStyle/>
          <a:p>
            <a:r>
              <a:rPr lang="en-US" dirty="0"/>
              <a:t>Weld job was to happen at the bottom of the Overflow Well on a nozzle…</a:t>
            </a:r>
          </a:p>
        </p:txBody>
      </p:sp>
      <p:pic>
        <p:nvPicPr>
          <p:cNvPr id="5" name="Content Placeholder 4">
            <a:extLst>
              <a:ext uri="{FF2B5EF4-FFF2-40B4-BE49-F238E27FC236}">
                <a16:creationId xmlns:a16="http://schemas.microsoft.com/office/drawing/2014/main" id="{F35A98F6-5EFF-35C2-00D5-362FE1F7101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5400000">
            <a:off x="2670969" y="840067"/>
            <a:ext cx="6850063" cy="5137546"/>
          </a:xfrm>
          <a:prstGeom prst="rect">
            <a:avLst/>
          </a:prstGeom>
        </p:spPr>
      </p:pic>
    </p:spTree>
    <p:extLst>
      <p:ext uri="{BB962C8B-B14F-4D97-AF65-F5344CB8AC3E}">
        <p14:creationId xmlns:p14="http://schemas.microsoft.com/office/powerpoint/2010/main" val="17751995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1A2C3-6219-E84E-5D58-F9428915F015}"/>
              </a:ext>
            </a:extLst>
          </p:cNvPr>
          <p:cNvSpPr>
            <a:spLocks noGrp="1"/>
          </p:cNvSpPr>
          <p:nvPr>
            <p:ph type="title"/>
          </p:nvPr>
        </p:nvSpPr>
        <p:spPr>
          <a:xfrm>
            <a:off x="304800" y="365125"/>
            <a:ext cx="3056467" cy="6094942"/>
          </a:xfrm>
        </p:spPr>
        <p:txBody>
          <a:bodyPr/>
          <a:lstStyle/>
          <a:p>
            <a:r>
              <a:rPr lang="en-US" dirty="0"/>
              <a:t>Argon hose ran to job as part of Weld equipment</a:t>
            </a:r>
          </a:p>
        </p:txBody>
      </p:sp>
      <p:pic>
        <p:nvPicPr>
          <p:cNvPr id="5" name="Content Placeholder 4">
            <a:extLst>
              <a:ext uri="{FF2B5EF4-FFF2-40B4-BE49-F238E27FC236}">
                <a16:creationId xmlns:a16="http://schemas.microsoft.com/office/drawing/2014/main" id="{EC77D79B-0640-5CA1-F1DA-31B78A4F83B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5400000">
            <a:off x="2682238" y="883918"/>
            <a:ext cx="6827523" cy="5120641"/>
          </a:xfrm>
          <a:prstGeom prst="rect">
            <a:avLst/>
          </a:prstGeom>
        </p:spPr>
      </p:pic>
    </p:spTree>
    <p:extLst>
      <p:ext uri="{BB962C8B-B14F-4D97-AF65-F5344CB8AC3E}">
        <p14:creationId xmlns:p14="http://schemas.microsoft.com/office/powerpoint/2010/main" val="21580990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AC6C9A-36AA-9C5F-6D0E-6EC6CBD7A88A}"/>
              </a:ext>
            </a:extLst>
          </p:cNvPr>
          <p:cNvSpPr>
            <a:spLocks noGrp="1"/>
          </p:cNvSpPr>
          <p:nvPr>
            <p:ph type="title"/>
          </p:nvPr>
        </p:nvSpPr>
        <p:spPr>
          <a:xfrm>
            <a:off x="431800" y="365126"/>
            <a:ext cx="2794000" cy="6001808"/>
          </a:xfrm>
        </p:spPr>
        <p:txBody>
          <a:bodyPr/>
          <a:lstStyle/>
          <a:p>
            <a:r>
              <a:rPr lang="en-US" dirty="0"/>
              <a:t>Weld job couldn’t happen until excess refractory was cleaned up at bottom</a:t>
            </a:r>
          </a:p>
        </p:txBody>
      </p:sp>
      <p:pic>
        <p:nvPicPr>
          <p:cNvPr id="5" name="Content Placeholder 4">
            <a:extLst>
              <a:ext uri="{FF2B5EF4-FFF2-40B4-BE49-F238E27FC236}">
                <a16:creationId xmlns:a16="http://schemas.microsoft.com/office/drawing/2014/main" id="{EB5AB0CF-38A6-3639-1DB3-622B02D9207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5400000">
            <a:off x="2625261" y="816782"/>
            <a:ext cx="6904250" cy="5178187"/>
          </a:xfrm>
          <a:prstGeom prst="rect">
            <a:avLst/>
          </a:prstGeom>
        </p:spPr>
      </p:pic>
    </p:spTree>
    <p:extLst>
      <p:ext uri="{BB962C8B-B14F-4D97-AF65-F5344CB8AC3E}">
        <p14:creationId xmlns:p14="http://schemas.microsoft.com/office/powerpoint/2010/main" val="54287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1FD037-33E4-7590-0C8A-3F411AB3B8F9}"/>
              </a:ext>
            </a:extLst>
          </p:cNvPr>
          <p:cNvSpPr>
            <a:spLocks noGrp="1"/>
          </p:cNvSpPr>
          <p:nvPr>
            <p:ph type="title"/>
          </p:nvPr>
        </p:nvSpPr>
        <p:spPr>
          <a:xfrm>
            <a:off x="838200" y="365125"/>
            <a:ext cx="2099733" cy="5790142"/>
          </a:xfrm>
        </p:spPr>
        <p:txBody>
          <a:bodyPr/>
          <a:lstStyle/>
          <a:p>
            <a:r>
              <a:rPr lang="en-US" dirty="0"/>
              <a:t>Argon leaking</a:t>
            </a:r>
          </a:p>
        </p:txBody>
      </p:sp>
      <p:pic>
        <p:nvPicPr>
          <p:cNvPr id="5" name="Content Placeholder 4">
            <a:extLst>
              <a:ext uri="{FF2B5EF4-FFF2-40B4-BE49-F238E27FC236}">
                <a16:creationId xmlns:a16="http://schemas.microsoft.com/office/drawing/2014/main" id="{1EF1CD96-C655-6B00-DC22-4F043787D6D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5400000">
            <a:off x="2489992" y="857251"/>
            <a:ext cx="6857999" cy="5143498"/>
          </a:xfrm>
          <a:prstGeom prst="rect">
            <a:avLst/>
          </a:prstGeom>
        </p:spPr>
      </p:pic>
    </p:spTree>
    <p:extLst>
      <p:ext uri="{BB962C8B-B14F-4D97-AF65-F5344CB8AC3E}">
        <p14:creationId xmlns:p14="http://schemas.microsoft.com/office/powerpoint/2010/main" val="22522044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1D07BA-729F-EE27-4243-E62FC1BBEACF}"/>
              </a:ext>
            </a:extLst>
          </p:cNvPr>
          <p:cNvSpPr>
            <a:spLocks noGrp="1"/>
          </p:cNvSpPr>
          <p:nvPr>
            <p:ph type="title"/>
          </p:nvPr>
        </p:nvSpPr>
        <p:spPr>
          <a:xfrm>
            <a:off x="143933" y="365125"/>
            <a:ext cx="3344333" cy="5832475"/>
          </a:xfrm>
        </p:spPr>
        <p:txBody>
          <a:bodyPr/>
          <a:lstStyle/>
          <a:p>
            <a:r>
              <a:rPr lang="en-US" dirty="0"/>
              <a:t>Argon accumulating</a:t>
            </a:r>
            <a:br>
              <a:rPr lang="en-US" dirty="0"/>
            </a:br>
            <a:br>
              <a:rPr lang="en-US" dirty="0"/>
            </a:br>
            <a:r>
              <a:rPr lang="en-US" dirty="0"/>
              <a:t>(IDLH)</a:t>
            </a:r>
          </a:p>
        </p:txBody>
      </p:sp>
      <p:pic>
        <p:nvPicPr>
          <p:cNvPr id="5" name="Content Placeholder 4">
            <a:extLst>
              <a:ext uri="{FF2B5EF4-FFF2-40B4-BE49-F238E27FC236}">
                <a16:creationId xmlns:a16="http://schemas.microsoft.com/office/drawing/2014/main" id="{0271C97B-8B60-3A21-DB7E-3F019191153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5400000">
            <a:off x="2766494" y="857253"/>
            <a:ext cx="6857999" cy="5143498"/>
          </a:xfrm>
          <a:prstGeom prst="rect">
            <a:avLst/>
          </a:prstGeom>
        </p:spPr>
      </p:pic>
    </p:spTree>
    <p:extLst>
      <p:ext uri="{BB962C8B-B14F-4D97-AF65-F5344CB8AC3E}">
        <p14:creationId xmlns:p14="http://schemas.microsoft.com/office/powerpoint/2010/main" val="38669571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BB68C9-B452-B7BD-9304-D3610E59AA0F}"/>
              </a:ext>
            </a:extLst>
          </p:cNvPr>
          <p:cNvSpPr>
            <a:spLocks noGrp="1"/>
          </p:cNvSpPr>
          <p:nvPr>
            <p:ph type="title"/>
          </p:nvPr>
        </p:nvSpPr>
        <p:spPr>
          <a:xfrm>
            <a:off x="838200" y="365125"/>
            <a:ext cx="5379720" cy="6045835"/>
          </a:xfrm>
        </p:spPr>
        <p:txBody>
          <a:bodyPr>
            <a:normAutofit fontScale="90000"/>
          </a:bodyPr>
          <a:lstStyle/>
          <a:p>
            <a:r>
              <a:rPr lang="en-US" u="sng" dirty="0"/>
              <a:t>Rescue Efforts</a:t>
            </a:r>
            <a:br>
              <a:rPr lang="en-US" dirty="0"/>
            </a:br>
            <a:r>
              <a:rPr lang="en-US" dirty="0"/>
              <a:t>~20min response</a:t>
            </a:r>
            <a:br>
              <a:rPr lang="en-US" dirty="0"/>
            </a:br>
            <a:r>
              <a:rPr lang="en-US" dirty="0"/>
              <a:t>No Badge-In for ~10 rescue personnel</a:t>
            </a:r>
            <a:br>
              <a:rPr lang="en-US" dirty="0"/>
            </a:br>
            <a:r>
              <a:rPr lang="en-US" dirty="0"/>
              <a:t>No PRCS (#2) identified</a:t>
            </a:r>
            <a:br>
              <a:rPr lang="en-US" dirty="0"/>
            </a:br>
            <a:r>
              <a:rPr lang="en-US" dirty="0"/>
              <a:t>No Gas Test (=IDLH)</a:t>
            </a:r>
            <a:br>
              <a:rPr lang="en-US" dirty="0"/>
            </a:br>
            <a:r>
              <a:rPr lang="en-US" dirty="0"/>
              <a:t>No Respiratory Protection (SCBA)</a:t>
            </a:r>
            <a:br>
              <a:rPr lang="en-US" dirty="0"/>
            </a:br>
            <a:r>
              <a:rPr lang="en-US" dirty="0"/>
              <a:t>Used Fall Protection</a:t>
            </a:r>
            <a:br>
              <a:rPr lang="en-US" dirty="0"/>
            </a:br>
            <a:r>
              <a:rPr lang="en-US" dirty="0"/>
              <a:t>No Rescue Team</a:t>
            </a:r>
          </a:p>
        </p:txBody>
      </p:sp>
      <p:pic>
        <p:nvPicPr>
          <p:cNvPr id="5" name="Content Placeholder 4">
            <a:extLst>
              <a:ext uri="{FF2B5EF4-FFF2-40B4-BE49-F238E27FC236}">
                <a16:creationId xmlns:a16="http://schemas.microsoft.com/office/drawing/2014/main" id="{41B06670-77E6-532F-DBB2-088752F1F1F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5400000">
            <a:off x="6125621" y="894438"/>
            <a:ext cx="6758833" cy="5069123"/>
          </a:xfrm>
          <a:prstGeom prst="rect">
            <a:avLst/>
          </a:prstGeom>
        </p:spPr>
      </p:pic>
    </p:spTree>
    <p:extLst>
      <p:ext uri="{BB962C8B-B14F-4D97-AF65-F5344CB8AC3E}">
        <p14:creationId xmlns:p14="http://schemas.microsoft.com/office/powerpoint/2010/main" val="24164852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9C85C59-AACE-D139-FC73-070157BD9DC7}"/>
              </a:ext>
            </a:extLst>
          </p:cNvPr>
          <p:cNvSpPr>
            <a:spLocks noGrp="1"/>
          </p:cNvSpPr>
          <p:nvPr>
            <p:ph idx="1"/>
          </p:nvPr>
        </p:nvSpPr>
        <p:spPr>
          <a:xfrm>
            <a:off x="609600" y="431800"/>
            <a:ext cx="10744200" cy="5745163"/>
          </a:xfrm>
        </p:spPr>
        <p:txBody>
          <a:bodyPr>
            <a:normAutofit lnSpcReduction="10000"/>
          </a:bodyPr>
          <a:lstStyle/>
          <a:p>
            <a:pPr marL="0" indent="0">
              <a:buNone/>
            </a:pPr>
            <a:r>
              <a:rPr lang="en-US" sz="13800" dirty="0"/>
              <a:t>Was this incident preventable?</a:t>
            </a:r>
          </a:p>
          <a:p>
            <a:endParaRPr lang="en-US" dirty="0"/>
          </a:p>
        </p:txBody>
      </p:sp>
    </p:spTree>
    <p:extLst>
      <p:ext uri="{BB962C8B-B14F-4D97-AF65-F5344CB8AC3E}">
        <p14:creationId xmlns:p14="http://schemas.microsoft.com/office/powerpoint/2010/main" val="35984954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2503AC-82C5-213C-3D6F-FDF1B97C77B5}"/>
              </a:ext>
            </a:extLst>
          </p:cNvPr>
          <p:cNvSpPr>
            <a:spLocks noGrp="1"/>
          </p:cNvSpPr>
          <p:nvPr>
            <p:ph type="title"/>
          </p:nvPr>
        </p:nvSpPr>
        <p:spPr>
          <a:xfrm>
            <a:off x="838200" y="365125"/>
            <a:ext cx="3264693" cy="5639435"/>
          </a:xfrm>
        </p:spPr>
        <p:txBody>
          <a:bodyPr/>
          <a:lstStyle/>
          <a:p>
            <a:r>
              <a:rPr lang="en-US" dirty="0"/>
              <a:t>A worker gets dizzy in the R-702 Overflow Well</a:t>
            </a:r>
            <a:br>
              <a:rPr lang="en-US" dirty="0"/>
            </a:br>
            <a:br>
              <a:rPr lang="en-US" dirty="0"/>
            </a:br>
            <a:endParaRPr lang="en-US" dirty="0"/>
          </a:p>
        </p:txBody>
      </p:sp>
      <p:pic>
        <p:nvPicPr>
          <p:cNvPr id="5" name="Content Placeholder 4">
            <a:extLst>
              <a:ext uri="{FF2B5EF4-FFF2-40B4-BE49-F238E27FC236}">
                <a16:creationId xmlns:a16="http://schemas.microsoft.com/office/drawing/2014/main" id="{69A27256-C71A-486E-1294-2BE11F67635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5400000">
            <a:off x="5759622" y="986857"/>
            <a:ext cx="6294649" cy="4720986"/>
          </a:xfrm>
          <a:prstGeom prst="rect">
            <a:avLst/>
          </a:prstGeom>
        </p:spPr>
      </p:pic>
      <p:sp>
        <p:nvSpPr>
          <p:cNvPr id="6" name="TextBox 5">
            <a:extLst>
              <a:ext uri="{FF2B5EF4-FFF2-40B4-BE49-F238E27FC236}">
                <a16:creationId xmlns:a16="http://schemas.microsoft.com/office/drawing/2014/main" id="{F7FC06F8-8AEB-CE4A-381D-96B709887B51}"/>
              </a:ext>
            </a:extLst>
          </p:cNvPr>
          <p:cNvSpPr txBox="1"/>
          <p:nvPr/>
        </p:nvSpPr>
        <p:spPr>
          <a:xfrm>
            <a:off x="838200" y="4597399"/>
            <a:ext cx="4038600" cy="707886"/>
          </a:xfrm>
          <a:prstGeom prst="rect">
            <a:avLst/>
          </a:prstGeom>
          <a:noFill/>
        </p:spPr>
        <p:txBody>
          <a:bodyPr wrap="square" rtlCol="0">
            <a:spAutoFit/>
          </a:bodyPr>
          <a:lstStyle/>
          <a:p>
            <a:r>
              <a:rPr lang="en-US" sz="4000" dirty="0"/>
              <a:t>Nov. 19</a:t>
            </a:r>
            <a:r>
              <a:rPr lang="en-US" sz="4000" baseline="30000" dirty="0"/>
              <a:t>th</a:t>
            </a:r>
            <a:r>
              <a:rPr lang="en-US" sz="4000" dirty="0"/>
              <a:t> 2021</a:t>
            </a:r>
          </a:p>
        </p:txBody>
      </p:sp>
    </p:spTree>
    <p:extLst>
      <p:ext uri="{BB962C8B-B14F-4D97-AF65-F5344CB8AC3E}">
        <p14:creationId xmlns:p14="http://schemas.microsoft.com/office/powerpoint/2010/main" val="1641361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A5136FE-0621-78FB-0F37-3FB4BB400ECF}"/>
              </a:ext>
            </a:extLst>
          </p:cNvPr>
          <p:cNvSpPr>
            <a:spLocks noGrp="1"/>
          </p:cNvSpPr>
          <p:nvPr>
            <p:ph idx="1"/>
          </p:nvPr>
        </p:nvSpPr>
        <p:spPr>
          <a:xfrm>
            <a:off x="753533" y="592667"/>
            <a:ext cx="10735734" cy="5012002"/>
          </a:xfrm>
        </p:spPr>
        <p:txBody>
          <a:bodyPr>
            <a:normAutofit fontScale="92500" lnSpcReduction="10000"/>
          </a:bodyPr>
          <a:lstStyle/>
          <a:p>
            <a:pPr marL="0" indent="0">
              <a:buNone/>
            </a:pPr>
            <a:r>
              <a:rPr lang="en-US" sz="13800" dirty="0"/>
              <a:t>Was this incident preventable?</a:t>
            </a:r>
          </a:p>
        </p:txBody>
      </p:sp>
    </p:spTree>
    <p:extLst>
      <p:ext uri="{BB962C8B-B14F-4D97-AF65-F5344CB8AC3E}">
        <p14:creationId xmlns:p14="http://schemas.microsoft.com/office/powerpoint/2010/main" val="18018769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A5FE4F9-D020-AE4F-19E7-320D4DDEE7C9}"/>
              </a:ext>
            </a:extLst>
          </p:cNvPr>
          <p:cNvSpPr>
            <a:spLocks noGrp="1"/>
          </p:cNvSpPr>
          <p:nvPr>
            <p:ph type="title"/>
          </p:nvPr>
        </p:nvSpPr>
        <p:spPr>
          <a:xfrm>
            <a:off x="838200" y="365125"/>
            <a:ext cx="3264693" cy="5639435"/>
          </a:xfrm>
        </p:spPr>
        <p:txBody>
          <a:bodyPr/>
          <a:lstStyle/>
          <a:p>
            <a:r>
              <a:rPr lang="en-US" dirty="0"/>
              <a:t>Luis Gutierrez is overcome by an IDLH atmosphere</a:t>
            </a:r>
            <a:br>
              <a:rPr lang="en-US" dirty="0"/>
            </a:br>
            <a:br>
              <a:rPr lang="en-US" dirty="0"/>
            </a:br>
            <a:endParaRPr lang="en-US" dirty="0"/>
          </a:p>
        </p:txBody>
      </p:sp>
      <p:pic>
        <p:nvPicPr>
          <p:cNvPr id="14" name="Content Placeholder 13">
            <a:extLst>
              <a:ext uri="{FF2B5EF4-FFF2-40B4-BE49-F238E27FC236}">
                <a16:creationId xmlns:a16="http://schemas.microsoft.com/office/drawing/2014/main" id="{7124D7C2-8C17-ED4C-EA62-E3677979725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5400000">
            <a:off x="5768936" y="999927"/>
            <a:ext cx="6477529" cy="4858146"/>
          </a:xfrm>
          <a:prstGeom prst="rect">
            <a:avLst/>
          </a:prstGeom>
        </p:spPr>
      </p:pic>
      <p:sp>
        <p:nvSpPr>
          <p:cNvPr id="15" name="TextBox 14">
            <a:extLst>
              <a:ext uri="{FF2B5EF4-FFF2-40B4-BE49-F238E27FC236}">
                <a16:creationId xmlns:a16="http://schemas.microsoft.com/office/drawing/2014/main" id="{FBBDFD6B-86A1-3F77-734C-97AF4E098FCA}"/>
              </a:ext>
            </a:extLst>
          </p:cNvPr>
          <p:cNvSpPr txBox="1"/>
          <p:nvPr/>
        </p:nvSpPr>
        <p:spPr>
          <a:xfrm>
            <a:off x="457200" y="4597400"/>
            <a:ext cx="4301067" cy="1446550"/>
          </a:xfrm>
          <a:prstGeom prst="rect">
            <a:avLst/>
          </a:prstGeom>
          <a:noFill/>
        </p:spPr>
        <p:txBody>
          <a:bodyPr wrap="square" rtlCol="0">
            <a:spAutoFit/>
          </a:bodyPr>
          <a:lstStyle/>
          <a:p>
            <a:r>
              <a:rPr lang="en-US" sz="4400" dirty="0"/>
              <a:t>Nov. 12</a:t>
            </a:r>
            <a:r>
              <a:rPr lang="en-US" sz="4400" baseline="30000" dirty="0"/>
              <a:t>th</a:t>
            </a:r>
            <a:r>
              <a:rPr lang="en-US" sz="4400" dirty="0"/>
              <a:t> 2021</a:t>
            </a:r>
            <a:br>
              <a:rPr lang="en-US" sz="4400" dirty="0"/>
            </a:br>
            <a:r>
              <a:rPr lang="en-US" sz="4400" dirty="0"/>
              <a:t>(Nightshift)</a:t>
            </a:r>
          </a:p>
        </p:txBody>
      </p:sp>
    </p:spTree>
    <p:extLst>
      <p:ext uri="{BB962C8B-B14F-4D97-AF65-F5344CB8AC3E}">
        <p14:creationId xmlns:p14="http://schemas.microsoft.com/office/powerpoint/2010/main" val="267612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F8E254E8-893B-6614-0A38-431C0DA386F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5400000">
            <a:off x="5691889" y="1002467"/>
            <a:ext cx="6470756" cy="4853066"/>
          </a:xfrm>
          <a:prstGeom prst="rect">
            <a:avLst/>
          </a:prstGeom>
        </p:spPr>
      </p:pic>
      <p:sp>
        <p:nvSpPr>
          <p:cNvPr id="6" name="Title 1">
            <a:extLst>
              <a:ext uri="{FF2B5EF4-FFF2-40B4-BE49-F238E27FC236}">
                <a16:creationId xmlns:a16="http://schemas.microsoft.com/office/drawing/2014/main" id="{F169E0C9-099B-DC3B-4DE2-87136FF8E20D}"/>
              </a:ext>
            </a:extLst>
          </p:cNvPr>
          <p:cNvSpPr>
            <a:spLocks noGrp="1"/>
          </p:cNvSpPr>
          <p:nvPr>
            <p:ph type="title"/>
          </p:nvPr>
        </p:nvSpPr>
        <p:spPr>
          <a:xfrm>
            <a:off x="838200" y="365125"/>
            <a:ext cx="4638675" cy="5842000"/>
          </a:xfrm>
        </p:spPr>
        <p:txBody>
          <a:bodyPr/>
          <a:lstStyle/>
          <a:p>
            <a:r>
              <a:rPr lang="en-US" dirty="0"/>
              <a:t>A worker gets dizzy in the R-702 Overflow Well</a:t>
            </a:r>
            <a:br>
              <a:rPr lang="en-US" dirty="0"/>
            </a:br>
            <a:br>
              <a:rPr lang="en-US" dirty="0"/>
            </a:br>
            <a:endParaRPr lang="en-US" dirty="0"/>
          </a:p>
        </p:txBody>
      </p:sp>
      <p:sp>
        <p:nvSpPr>
          <p:cNvPr id="7" name="TextBox 6">
            <a:extLst>
              <a:ext uri="{FF2B5EF4-FFF2-40B4-BE49-F238E27FC236}">
                <a16:creationId xmlns:a16="http://schemas.microsoft.com/office/drawing/2014/main" id="{49B00ACA-98C4-0D44-79BE-D0CA626182FA}"/>
              </a:ext>
            </a:extLst>
          </p:cNvPr>
          <p:cNvSpPr txBox="1"/>
          <p:nvPr/>
        </p:nvSpPr>
        <p:spPr>
          <a:xfrm>
            <a:off x="584200" y="4470399"/>
            <a:ext cx="5003800" cy="1446550"/>
          </a:xfrm>
          <a:prstGeom prst="rect">
            <a:avLst/>
          </a:prstGeom>
          <a:noFill/>
        </p:spPr>
        <p:txBody>
          <a:bodyPr wrap="square" rtlCol="0">
            <a:spAutoFit/>
          </a:bodyPr>
          <a:lstStyle/>
          <a:p>
            <a:r>
              <a:rPr lang="en-US" sz="4400" dirty="0"/>
              <a:t>Nov. 12</a:t>
            </a:r>
            <a:r>
              <a:rPr lang="en-US" sz="4400" baseline="30000" dirty="0"/>
              <a:t>th</a:t>
            </a:r>
            <a:r>
              <a:rPr lang="en-US" sz="4400" dirty="0"/>
              <a:t> 2021</a:t>
            </a:r>
            <a:br>
              <a:rPr lang="en-US" sz="4400" dirty="0"/>
            </a:br>
            <a:r>
              <a:rPr lang="en-US" sz="4400" dirty="0"/>
              <a:t>(Dayshift)</a:t>
            </a:r>
          </a:p>
        </p:txBody>
      </p:sp>
    </p:spTree>
    <p:extLst>
      <p:ext uri="{BB962C8B-B14F-4D97-AF65-F5344CB8AC3E}">
        <p14:creationId xmlns:p14="http://schemas.microsoft.com/office/powerpoint/2010/main" val="2873549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4E3FA4-DEB2-72D5-04D3-88AF8EA47DF5}"/>
              </a:ext>
            </a:extLst>
          </p:cNvPr>
          <p:cNvSpPr>
            <a:spLocks noGrp="1"/>
          </p:cNvSpPr>
          <p:nvPr>
            <p:ph type="title"/>
          </p:nvPr>
        </p:nvSpPr>
        <p:spPr>
          <a:xfrm>
            <a:off x="838200" y="365125"/>
            <a:ext cx="4478867" cy="5688542"/>
          </a:xfrm>
        </p:spPr>
        <p:txBody>
          <a:bodyPr/>
          <a:lstStyle/>
          <a:p>
            <a:r>
              <a:rPr lang="en-US" dirty="0" err="1"/>
              <a:t>CalOSHA</a:t>
            </a:r>
            <a:r>
              <a:rPr lang="en-US" dirty="0"/>
              <a:t> responds to Total Safety’s inquiry about their system being CA compliant…</a:t>
            </a:r>
            <a:br>
              <a:rPr lang="en-US" dirty="0"/>
            </a:br>
            <a:br>
              <a:rPr lang="en-US" dirty="0"/>
            </a:br>
            <a:endParaRPr lang="en-US" dirty="0"/>
          </a:p>
        </p:txBody>
      </p:sp>
      <p:pic>
        <p:nvPicPr>
          <p:cNvPr id="5" name="Content Placeholder 4">
            <a:extLst>
              <a:ext uri="{FF2B5EF4-FFF2-40B4-BE49-F238E27FC236}">
                <a16:creationId xmlns:a16="http://schemas.microsoft.com/office/drawing/2014/main" id="{C42675F3-D607-16C4-27B0-FE4D3B0CBA7C}"/>
              </a:ext>
            </a:extLst>
          </p:cNvPr>
          <p:cNvPicPr>
            <a:picLocks noGrp="1" noChangeAspect="1"/>
          </p:cNvPicPr>
          <p:nvPr>
            <p:ph idx="1"/>
          </p:nvPr>
        </p:nvPicPr>
        <p:blipFill>
          <a:blip r:embed="rId2"/>
          <a:stretch>
            <a:fillRect/>
          </a:stretch>
        </p:blipFill>
        <p:spPr>
          <a:xfrm>
            <a:off x="5738949" y="1293714"/>
            <a:ext cx="5457842" cy="3347688"/>
          </a:xfrm>
          <a:prstGeom prst="rect">
            <a:avLst/>
          </a:prstGeom>
        </p:spPr>
      </p:pic>
      <p:pic>
        <p:nvPicPr>
          <p:cNvPr id="7" name="Picture 6">
            <a:extLst>
              <a:ext uri="{FF2B5EF4-FFF2-40B4-BE49-F238E27FC236}">
                <a16:creationId xmlns:a16="http://schemas.microsoft.com/office/drawing/2014/main" id="{826B0B88-0824-8622-584E-E2EBEBB9DBE8}"/>
              </a:ext>
            </a:extLst>
          </p:cNvPr>
          <p:cNvPicPr>
            <a:picLocks noChangeAspect="1"/>
          </p:cNvPicPr>
          <p:nvPr/>
        </p:nvPicPr>
        <p:blipFill>
          <a:blip r:embed="rId3"/>
          <a:stretch>
            <a:fillRect/>
          </a:stretch>
        </p:blipFill>
        <p:spPr>
          <a:xfrm>
            <a:off x="102222" y="5569991"/>
            <a:ext cx="11987556" cy="967351"/>
          </a:xfrm>
          <a:prstGeom prst="rect">
            <a:avLst/>
          </a:prstGeom>
        </p:spPr>
      </p:pic>
      <p:sp>
        <p:nvSpPr>
          <p:cNvPr id="8" name="TextBox 7">
            <a:extLst>
              <a:ext uri="{FF2B5EF4-FFF2-40B4-BE49-F238E27FC236}">
                <a16:creationId xmlns:a16="http://schemas.microsoft.com/office/drawing/2014/main" id="{F4A9AC3D-7FE9-343A-BFD0-DDFA6ADF330E}"/>
              </a:ext>
            </a:extLst>
          </p:cNvPr>
          <p:cNvSpPr txBox="1"/>
          <p:nvPr/>
        </p:nvSpPr>
        <p:spPr>
          <a:xfrm>
            <a:off x="381000" y="4641402"/>
            <a:ext cx="5071534" cy="707886"/>
          </a:xfrm>
          <a:prstGeom prst="rect">
            <a:avLst/>
          </a:prstGeom>
          <a:noFill/>
        </p:spPr>
        <p:txBody>
          <a:bodyPr wrap="square" rtlCol="0">
            <a:spAutoFit/>
          </a:bodyPr>
          <a:lstStyle/>
          <a:p>
            <a:r>
              <a:rPr lang="en-US" sz="4000" dirty="0"/>
              <a:t>August 18</a:t>
            </a:r>
            <a:r>
              <a:rPr lang="en-US" sz="4000" baseline="30000" dirty="0"/>
              <a:t>th</a:t>
            </a:r>
            <a:r>
              <a:rPr lang="en-US" sz="4000" dirty="0"/>
              <a:t> 2021</a:t>
            </a:r>
          </a:p>
        </p:txBody>
      </p:sp>
    </p:spTree>
    <p:extLst>
      <p:ext uri="{BB962C8B-B14F-4D97-AF65-F5344CB8AC3E}">
        <p14:creationId xmlns:p14="http://schemas.microsoft.com/office/powerpoint/2010/main" val="635849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2C1CB-0453-0DA3-2D98-C4A5C3E3ACCC}"/>
              </a:ext>
            </a:extLst>
          </p:cNvPr>
          <p:cNvSpPr>
            <a:spLocks noGrp="1"/>
          </p:cNvSpPr>
          <p:nvPr>
            <p:ph type="title"/>
          </p:nvPr>
        </p:nvSpPr>
        <p:spPr>
          <a:xfrm>
            <a:off x="838200" y="365125"/>
            <a:ext cx="5806440" cy="5883275"/>
          </a:xfrm>
        </p:spPr>
        <p:txBody>
          <a:bodyPr/>
          <a:lstStyle/>
          <a:p>
            <a:r>
              <a:rPr lang="en-US" dirty="0"/>
              <a:t>United Steelworkers at the Chevron Richmond Refinery participate in a MOC to allow Total Safety’s program</a:t>
            </a:r>
            <a:br>
              <a:rPr lang="en-US" dirty="0"/>
            </a:br>
            <a:br>
              <a:rPr lang="en-US" dirty="0"/>
            </a:br>
            <a:endParaRPr lang="en-US" dirty="0"/>
          </a:p>
        </p:txBody>
      </p:sp>
      <p:pic>
        <p:nvPicPr>
          <p:cNvPr id="5" name="Content Placeholder 4">
            <a:extLst>
              <a:ext uri="{FF2B5EF4-FFF2-40B4-BE49-F238E27FC236}">
                <a16:creationId xmlns:a16="http://schemas.microsoft.com/office/drawing/2014/main" id="{579058E1-E3FD-5C54-B564-7925D864CFCF}"/>
              </a:ext>
            </a:extLst>
          </p:cNvPr>
          <p:cNvPicPr>
            <a:picLocks noGrp="1" noChangeAspect="1"/>
          </p:cNvPicPr>
          <p:nvPr>
            <p:ph idx="1"/>
          </p:nvPr>
        </p:nvPicPr>
        <p:blipFill>
          <a:blip r:embed="rId2"/>
          <a:stretch>
            <a:fillRect/>
          </a:stretch>
        </p:blipFill>
        <p:spPr>
          <a:xfrm>
            <a:off x="7358281" y="2178573"/>
            <a:ext cx="3915869" cy="2601819"/>
          </a:xfrm>
          <a:prstGeom prst="rect">
            <a:avLst/>
          </a:prstGeom>
        </p:spPr>
      </p:pic>
      <p:sp>
        <p:nvSpPr>
          <p:cNvPr id="6" name="TextBox 5">
            <a:extLst>
              <a:ext uri="{FF2B5EF4-FFF2-40B4-BE49-F238E27FC236}">
                <a16:creationId xmlns:a16="http://schemas.microsoft.com/office/drawing/2014/main" id="{66801B46-6CBA-998F-FBA8-917A5E2069FE}"/>
              </a:ext>
            </a:extLst>
          </p:cNvPr>
          <p:cNvSpPr txBox="1"/>
          <p:nvPr/>
        </p:nvSpPr>
        <p:spPr>
          <a:xfrm>
            <a:off x="618067" y="4512732"/>
            <a:ext cx="6282266" cy="1754326"/>
          </a:xfrm>
          <a:prstGeom prst="rect">
            <a:avLst/>
          </a:prstGeom>
          <a:noFill/>
        </p:spPr>
        <p:txBody>
          <a:bodyPr wrap="square" rtlCol="0">
            <a:spAutoFit/>
          </a:bodyPr>
          <a:lstStyle/>
          <a:p>
            <a:r>
              <a:rPr lang="en-US" sz="3600" dirty="0"/>
              <a:t>They pushed back</a:t>
            </a:r>
            <a:br>
              <a:rPr lang="en-US" sz="3600" dirty="0"/>
            </a:br>
            <a:br>
              <a:rPr lang="en-US" sz="3600" dirty="0"/>
            </a:br>
            <a:r>
              <a:rPr lang="en-US" sz="3600" dirty="0"/>
              <a:t>April / May 2021</a:t>
            </a:r>
          </a:p>
        </p:txBody>
      </p:sp>
    </p:spTree>
    <p:extLst>
      <p:ext uri="{BB962C8B-B14F-4D97-AF65-F5344CB8AC3E}">
        <p14:creationId xmlns:p14="http://schemas.microsoft.com/office/powerpoint/2010/main" val="295340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EA2466A-055A-5F5B-EE63-97F7299DD058}"/>
              </a:ext>
            </a:extLst>
          </p:cNvPr>
          <p:cNvSpPr txBox="1"/>
          <p:nvPr/>
        </p:nvSpPr>
        <p:spPr>
          <a:xfrm>
            <a:off x="516467" y="1997839"/>
            <a:ext cx="11319934" cy="3416320"/>
          </a:xfrm>
          <a:prstGeom prst="rect">
            <a:avLst/>
          </a:prstGeom>
          <a:noFill/>
        </p:spPr>
        <p:txBody>
          <a:bodyPr wrap="square" rtlCol="0">
            <a:spAutoFit/>
          </a:bodyPr>
          <a:lstStyle/>
          <a:p>
            <a:r>
              <a:rPr lang="en-US" dirty="0"/>
              <a:t>Timeline:</a:t>
            </a:r>
          </a:p>
          <a:p>
            <a:endParaRPr lang="en-US" dirty="0"/>
          </a:p>
          <a:p>
            <a:r>
              <a:rPr lang="en-US" dirty="0"/>
              <a:t>April / May 2021 – USW pushes back against Total Safety at Chevron Richmond</a:t>
            </a:r>
          </a:p>
          <a:p>
            <a:endParaRPr lang="en-US" dirty="0"/>
          </a:p>
          <a:p>
            <a:r>
              <a:rPr lang="en-US" dirty="0"/>
              <a:t>August 18, 2021 – </a:t>
            </a:r>
            <a:r>
              <a:rPr lang="en-US" dirty="0" err="1"/>
              <a:t>CalOSHA</a:t>
            </a:r>
            <a:r>
              <a:rPr lang="en-US" dirty="0"/>
              <a:t> issues a memo to Total Safety saying the program doesn’t meet Regulation</a:t>
            </a:r>
          </a:p>
          <a:p>
            <a:endParaRPr lang="en-US" dirty="0"/>
          </a:p>
          <a:p>
            <a:r>
              <a:rPr lang="en-US" dirty="0"/>
              <a:t>November 12, 2021 – Near Miss of a worker getting dizzy in the R-702 Overflow Well (Dayshift)</a:t>
            </a:r>
          </a:p>
          <a:p>
            <a:endParaRPr lang="en-US" dirty="0"/>
          </a:p>
          <a:p>
            <a:r>
              <a:rPr lang="en-US" dirty="0"/>
              <a:t>November 12, 2021 – Luis Gutierrez is overcome by an IDLH atmosphere in the R-702 Overflow Well (Nightshift)</a:t>
            </a:r>
          </a:p>
          <a:p>
            <a:endParaRPr lang="en-US" dirty="0"/>
          </a:p>
          <a:p>
            <a:r>
              <a:rPr lang="en-US" dirty="0"/>
              <a:t>November 19, 2021 – Near Miss of a worker getting dizzy in the R-702 Overflow Well</a:t>
            </a:r>
          </a:p>
          <a:p>
            <a:endParaRPr lang="en-US" dirty="0"/>
          </a:p>
        </p:txBody>
      </p:sp>
    </p:spTree>
    <p:extLst>
      <p:ext uri="{BB962C8B-B14F-4D97-AF65-F5344CB8AC3E}">
        <p14:creationId xmlns:p14="http://schemas.microsoft.com/office/powerpoint/2010/main" val="3456692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D1B0E0-4478-3E26-9711-7B15AB7B725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9EF6A9D-4DFD-AF00-CB7A-37AB4F1FDC9C}"/>
              </a:ext>
            </a:extLst>
          </p:cNvPr>
          <p:cNvSpPr>
            <a:spLocks noGrp="1"/>
          </p:cNvSpPr>
          <p:nvPr>
            <p:ph idx="1"/>
          </p:nvPr>
        </p:nvSpPr>
        <p:spPr>
          <a:xfrm>
            <a:off x="609600" y="431800"/>
            <a:ext cx="10744200" cy="5745163"/>
          </a:xfrm>
        </p:spPr>
        <p:txBody>
          <a:bodyPr>
            <a:normAutofit lnSpcReduction="10000"/>
          </a:bodyPr>
          <a:lstStyle/>
          <a:p>
            <a:pPr marL="0" indent="0">
              <a:buNone/>
            </a:pPr>
            <a:r>
              <a:rPr lang="en-US" sz="13800" dirty="0"/>
              <a:t>Was this incident preventable?</a:t>
            </a:r>
          </a:p>
          <a:p>
            <a:endParaRPr lang="en-US" dirty="0"/>
          </a:p>
        </p:txBody>
      </p:sp>
    </p:spTree>
    <p:extLst>
      <p:ext uri="{BB962C8B-B14F-4D97-AF65-F5344CB8AC3E}">
        <p14:creationId xmlns:p14="http://schemas.microsoft.com/office/powerpoint/2010/main" val="35212944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D36D6-8F5F-FCFF-6C08-5D135CE8A43C}"/>
              </a:ext>
            </a:extLst>
          </p:cNvPr>
          <p:cNvSpPr>
            <a:spLocks noGrp="1"/>
          </p:cNvSpPr>
          <p:nvPr>
            <p:ph type="title"/>
          </p:nvPr>
        </p:nvSpPr>
        <p:spPr/>
        <p:txBody>
          <a:bodyPr/>
          <a:lstStyle/>
          <a:p>
            <a:r>
              <a:rPr lang="en-US" dirty="0"/>
              <a:t>Learnings</a:t>
            </a:r>
          </a:p>
        </p:txBody>
      </p:sp>
      <p:sp>
        <p:nvSpPr>
          <p:cNvPr id="3" name="Content Placeholder 2">
            <a:extLst>
              <a:ext uri="{FF2B5EF4-FFF2-40B4-BE49-F238E27FC236}">
                <a16:creationId xmlns:a16="http://schemas.microsoft.com/office/drawing/2014/main" id="{DE0FB708-DAF0-D41C-EA47-92481B52BD07}"/>
              </a:ext>
            </a:extLst>
          </p:cNvPr>
          <p:cNvSpPr>
            <a:spLocks noGrp="1"/>
          </p:cNvSpPr>
          <p:nvPr>
            <p:ph idx="1"/>
          </p:nvPr>
        </p:nvSpPr>
        <p:spPr>
          <a:xfrm>
            <a:off x="838200" y="1447800"/>
            <a:ext cx="10515600" cy="4729163"/>
          </a:xfrm>
        </p:spPr>
        <p:txBody>
          <a:bodyPr/>
          <a:lstStyle/>
          <a:p>
            <a:r>
              <a:rPr lang="en-US" sz="3200" dirty="0"/>
              <a:t>Employee Participation</a:t>
            </a:r>
          </a:p>
          <a:p>
            <a:r>
              <a:rPr lang="en-US" dirty="0"/>
              <a:t>Stop Work Authority</a:t>
            </a:r>
          </a:p>
          <a:p>
            <a:r>
              <a:rPr lang="en-US" sz="2400" dirty="0"/>
              <a:t>Near Misses reported, investigated and mitigated immediately</a:t>
            </a:r>
          </a:p>
          <a:p>
            <a:r>
              <a:rPr lang="en-US" sz="2000" dirty="0"/>
              <a:t>Proper Attendant / “Hole Watch” program</a:t>
            </a:r>
          </a:p>
          <a:p>
            <a:r>
              <a:rPr lang="en-US" sz="2000" dirty="0"/>
              <a:t>Leaking hoses (any equipment) be destroyed (not re-used)</a:t>
            </a:r>
          </a:p>
          <a:p>
            <a:r>
              <a:rPr lang="en-US" sz="1800" dirty="0"/>
              <a:t>Rescue Plans be written out &amp; verified by those to be rescued</a:t>
            </a:r>
          </a:p>
          <a:p>
            <a:r>
              <a:rPr lang="en-US" sz="1800" dirty="0"/>
              <a:t>Rescue equipment with a crank</a:t>
            </a:r>
          </a:p>
          <a:p>
            <a:r>
              <a:rPr lang="en-US" sz="1600" dirty="0"/>
              <a:t>Proper gas testing</a:t>
            </a:r>
          </a:p>
          <a:p>
            <a:r>
              <a:rPr lang="en-US" sz="1400" dirty="0"/>
              <a:t>Proper gas monitoring</a:t>
            </a:r>
          </a:p>
          <a:p>
            <a:r>
              <a:rPr lang="en-US" sz="1200" dirty="0"/>
              <a:t>Proper Ventilation</a:t>
            </a:r>
          </a:p>
          <a:p>
            <a:r>
              <a:rPr lang="en-US" sz="1100" dirty="0"/>
              <a:t>Proper PRCS identification</a:t>
            </a:r>
          </a:p>
          <a:p>
            <a:r>
              <a:rPr lang="en-US" sz="1050" dirty="0"/>
              <a:t>Safety Culture</a:t>
            </a:r>
          </a:p>
          <a:p>
            <a:endParaRPr lang="en-US" sz="1200" dirty="0"/>
          </a:p>
          <a:p>
            <a:endParaRPr lang="en-US" sz="1600" dirty="0"/>
          </a:p>
          <a:p>
            <a:endParaRPr lang="en-US" sz="1800" dirty="0"/>
          </a:p>
          <a:p>
            <a:endParaRPr lang="en-US" dirty="0"/>
          </a:p>
        </p:txBody>
      </p:sp>
    </p:spTree>
    <p:extLst>
      <p:ext uri="{BB962C8B-B14F-4D97-AF65-F5344CB8AC3E}">
        <p14:creationId xmlns:p14="http://schemas.microsoft.com/office/powerpoint/2010/main" val="3648469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E8E6EE6-4138-93EA-24E1-D19D1EBC4290}"/>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CB8550B-4DB7-CCFE-8BA7-E6DD1F5D4371}"/>
              </a:ext>
            </a:extLst>
          </p:cNvPr>
          <p:cNvSpPr>
            <a:spLocks noGrp="1"/>
          </p:cNvSpPr>
          <p:nvPr>
            <p:ph type="ctrTitle"/>
          </p:nvPr>
        </p:nvSpPr>
        <p:spPr>
          <a:xfrm>
            <a:off x="686834" y="1153572"/>
            <a:ext cx="3200400" cy="4461163"/>
          </a:xfrm>
        </p:spPr>
        <p:txBody>
          <a:bodyPr vert="horz" lIns="91440" tIns="45720" rIns="91440" bIns="45720" rtlCol="0" anchor="ctr">
            <a:normAutofit/>
          </a:bodyPr>
          <a:lstStyle/>
          <a:p>
            <a:pPr algn="l"/>
            <a:r>
              <a:rPr lang="en-US" sz="4400" kern="1200">
                <a:solidFill>
                  <a:srgbClr val="FFFFFF"/>
                </a:solidFill>
                <a:latin typeface="+mj-lt"/>
                <a:ea typeface="+mj-ea"/>
                <a:cs typeface="+mj-cs"/>
              </a:rPr>
              <a:t>CAER Safety Summit</a:t>
            </a:r>
            <a:br>
              <a:rPr lang="en-US" sz="4400" kern="1200">
                <a:solidFill>
                  <a:srgbClr val="FFFFFF"/>
                </a:solidFill>
                <a:latin typeface="+mj-lt"/>
                <a:ea typeface="+mj-ea"/>
                <a:cs typeface="+mj-cs"/>
              </a:rPr>
            </a:br>
            <a:r>
              <a:rPr lang="en-US" sz="4400" kern="1200">
                <a:solidFill>
                  <a:srgbClr val="FFFFFF"/>
                </a:solidFill>
                <a:latin typeface="+mj-lt"/>
                <a:ea typeface="+mj-ea"/>
                <a:cs typeface="+mj-cs"/>
              </a:rPr>
              <a:t>2021 Valero Fatality – Lessons Learned</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Subtitle 2">
            <a:extLst>
              <a:ext uri="{FF2B5EF4-FFF2-40B4-BE49-F238E27FC236}">
                <a16:creationId xmlns:a16="http://schemas.microsoft.com/office/drawing/2014/main" id="{BF77C831-892A-FF40-2ABB-3BC6F6230A18}"/>
              </a:ext>
            </a:extLst>
          </p:cNvPr>
          <p:cNvSpPr>
            <a:spLocks noGrp="1"/>
          </p:cNvSpPr>
          <p:nvPr>
            <p:ph type="subTitle" idx="1"/>
          </p:nvPr>
        </p:nvSpPr>
        <p:spPr>
          <a:xfrm>
            <a:off x="4447308" y="591344"/>
            <a:ext cx="6906491" cy="5585619"/>
          </a:xfrm>
        </p:spPr>
        <p:txBody>
          <a:bodyPr vert="horz" lIns="91440" tIns="45720" rIns="91440" bIns="45720" rtlCol="0" anchor="ctr">
            <a:normAutofit/>
          </a:bodyPr>
          <a:lstStyle/>
          <a:p>
            <a:pPr indent="-228600" algn="l">
              <a:buFont typeface="Arial" panose="020B0604020202020204" pitchFamily="34" charset="0"/>
              <a:buChar char="•"/>
            </a:pPr>
            <a:endParaRPr lang="en-US" dirty="0"/>
          </a:p>
          <a:p>
            <a:pPr indent="-228600" algn="l">
              <a:buFont typeface="Arial" panose="020B0604020202020204" pitchFamily="34" charset="0"/>
              <a:buChar char="•"/>
            </a:pPr>
            <a:r>
              <a:rPr lang="en-US" dirty="0"/>
              <a:t>Presented by Nick Plurkowski</a:t>
            </a:r>
          </a:p>
          <a:p>
            <a:pPr algn="l"/>
            <a:r>
              <a:rPr lang="en-US" dirty="0"/>
              <a:t>	United Steelworkers Local 5</a:t>
            </a:r>
          </a:p>
          <a:p>
            <a:pPr algn="l"/>
            <a:r>
              <a:rPr lang="en-US" dirty="0"/>
              <a:t>	(925) 451-5564</a:t>
            </a:r>
          </a:p>
          <a:p>
            <a:pPr algn="l"/>
            <a:r>
              <a:rPr lang="en-US" dirty="0"/>
              <a:t>	nplurkowski@usw5.org</a:t>
            </a:r>
          </a:p>
        </p:txBody>
      </p:sp>
    </p:spTree>
    <p:extLst>
      <p:ext uri="{BB962C8B-B14F-4D97-AF65-F5344CB8AC3E}">
        <p14:creationId xmlns:p14="http://schemas.microsoft.com/office/powerpoint/2010/main" val="34817942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778AA2C-2F37-D0D8-B30B-28731ECC93BB}"/>
              </a:ext>
            </a:extLst>
          </p:cNvPr>
          <p:cNvSpPr>
            <a:spLocks noGrp="1"/>
          </p:cNvSpPr>
          <p:nvPr>
            <p:ph idx="1"/>
          </p:nvPr>
        </p:nvSpPr>
        <p:spPr>
          <a:xfrm>
            <a:off x="838200" y="1105958"/>
            <a:ext cx="10515600" cy="4990041"/>
          </a:xfrm>
        </p:spPr>
        <p:txBody>
          <a:bodyPr>
            <a:normAutofit/>
          </a:bodyPr>
          <a:lstStyle/>
          <a:p>
            <a:pPr marL="0" indent="0">
              <a:buNone/>
            </a:pPr>
            <a:r>
              <a:rPr lang="en-US" dirty="0"/>
              <a:t>Here are some definitions for the following terms:</a:t>
            </a:r>
          </a:p>
          <a:p>
            <a:pPr marL="0" indent="0">
              <a:buNone/>
            </a:pPr>
            <a:endParaRPr lang="en-US" dirty="0"/>
          </a:p>
          <a:p>
            <a:pPr marL="0" indent="0">
              <a:buNone/>
            </a:pPr>
            <a:r>
              <a:rPr lang="en-US" dirty="0"/>
              <a:t>Confined Space / Permit Required Confined Space</a:t>
            </a:r>
          </a:p>
          <a:p>
            <a:pPr marL="0" indent="0">
              <a:buNone/>
            </a:pPr>
            <a:r>
              <a:rPr lang="en-US" dirty="0"/>
              <a:t>Attendant or “Hole Watch”</a:t>
            </a:r>
          </a:p>
          <a:p>
            <a:pPr marL="0" indent="0">
              <a:buNone/>
            </a:pPr>
            <a:r>
              <a:rPr lang="en-US" dirty="0"/>
              <a:t>Fall Protection / Fall Prevention / Fall Arrest</a:t>
            </a:r>
          </a:p>
          <a:p>
            <a:pPr marL="0" indent="0">
              <a:buNone/>
            </a:pPr>
            <a:r>
              <a:rPr lang="en-US" dirty="0"/>
              <a:t>Hazardous Atmosphere / IDLH / Ventilation</a:t>
            </a:r>
          </a:p>
          <a:p>
            <a:pPr marL="0" indent="0">
              <a:buNone/>
            </a:pPr>
            <a:r>
              <a:rPr lang="en-US" dirty="0"/>
              <a:t>Rescue</a:t>
            </a:r>
          </a:p>
          <a:p>
            <a:pPr marL="0" indent="0">
              <a:buNone/>
            </a:pPr>
            <a:endParaRPr lang="en-US" dirty="0"/>
          </a:p>
          <a:p>
            <a:pPr marL="0" indent="0" algn="r">
              <a:buNone/>
            </a:pPr>
            <a:r>
              <a:rPr lang="en-US" dirty="0">
                <a:hlinkClick r:id="rId2"/>
              </a:rPr>
              <a:t>https://www.dir.ca.gov/title8/5157.html</a:t>
            </a:r>
            <a:endParaRPr lang="en-US" dirty="0"/>
          </a:p>
        </p:txBody>
      </p:sp>
    </p:spTree>
    <p:extLst>
      <p:ext uri="{BB962C8B-B14F-4D97-AF65-F5344CB8AC3E}">
        <p14:creationId xmlns:p14="http://schemas.microsoft.com/office/powerpoint/2010/main" val="31268218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525BA07-7B84-61D0-97F9-D1B58987CEBB}"/>
              </a:ext>
            </a:extLst>
          </p:cNvPr>
          <p:cNvSpPr>
            <a:spLocks noGrp="1"/>
          </p:cNvSpPr>
          <p:nvPr>
            <p:ph type="title"/>
          </p:nvPr>
        </p:nvSpPr>
        <p:spPr>
          <a:xfrm>
            <a:off x="6412091" y="501651"/>
            <a:ext cx="4395340" cy="1716255"/>
          </a:xfrm>
        </p:spPr>
        <p:txBody>
          <a:bodyPr anchor="b">
            <a:normAutofit/>
          </a:bodyPr>
          <a:lstStyle/>
          <a:p>
            <a:r>
              <a:rPr lang="en-US" sz="5600"/>
              <a:t>Confined Space</a:t>
            </a:r>
          </a:p>
        </p:txBody>
      </p:sp>
      <p:sp>
        <p:nvSpPr>
          <p:cNvPr id="12" name="Rectangle 11">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779911"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2DFCC07-A2A8-749D-8631-A9DD155AD2AC}"/>
              </a:ext>
            </a:extLst>
          </p:cNvPr>
          <p:cNvPicPr>
            <a:picLocks noChangeAspect="1"/>
          </p:cNvPicPr>
          <p:nvPr/>
        </p:nvPicPr>
        <p:blipFill>
          <a:blip r:embed="rId2"/>
          <a:stretch>
            <a:fillRect/>
          </a:stretch>
        </p:blipFill>
        <p:spPr>
          <a:xfrm>
            <a:off x="396458" y="299509"/>
            <a:ext cx="4986995" cy="6258983"/>
          </a:xfrm>
          <a:prstGeom prst="rect">
            <a:avLst/>
          </a:prstGeom>
        </p:spPr>
      </p:pic>
      <p:sp>
        <p:nvSpPr>
          <p:cNvPr id="3" name="Content Placeholder 2">
            <a:extLst>
              <a:ext uri="{FF2B5EF4-FFF2-40B4-BE49-F238E27FC236}">
                <a16:creationId xmlns:a16="http://schemas.microsoft.com/office/drawing/2014/main" id="{E145A532-A5D8-942B-BAD9-828A6460CED6}"/>
              </a:ext>
            </a:extLst>
          </p:cNvPr>
          <p:cNvSpPr>
            <a:spLocks noGrp="1"/>
          </p:cNvSpPr>
          <p:nvPr>
            <p:ph idx="1"/>
          </p:nvPr>
        </p:nvSpPr>
        <p:spPr>
          <a:xfrm>
            <a:off x="6392583" y="2645922"/>
            <a:ext cx="4434721" cy="3710427"/>
          </a:xfrm>
        </p:spPr>
        <p:txBody>
          <a:bodyPr anchor="t">
            <a:normAutofit/>
          </a:bodyPr>
          <a:lstStyle/>
          <a:p>
            <a:pPr marL="0" indent="0">
              <a:buNone/>
            </a:pPr>
            <a:r>
              <a:rPr lang="en-US" sz="2000">
                <a:solidFill>
                  <a:schemeClr val="tx1">
                    <a:alpha val="80000"/>
                  </a:schemeClr>
                </a:solidFill>
              </a:rPr>
              <a:t>Confined space means a space that:</a:t>
            </a:r>
          </a:p>
          <a:p>
            <a:r>
              <a:rPr lang="en-US" sz="2000">
                <a:solidFill>
                  <a:schemeClr val="tx1">
                    <a:alpha val="80000"/>
                  </a:schemeClr>
                </a:solidFill>
              </a:rPr>
              <a:t>(1) Is large enough and so configured that an employee can bodily enter and perform assigned work; and</a:t>
            </a:r>
          </a:p>
          <a:p>
            <a:r>
              <a:rPr lang="en-US" sz="2000">
                <a:solidFill>
                  <a:schemeClr val="tx1">
                    <a:alpha val="80000"/>
                  </a:schemeClr>
                </a:solidFill>
              </a:rPr>
              <a:t>(2) Has limited or restricted means for entry or exit (for example, tanks, vessels, silos, storage bins, hoppers, vaults, and pits are spaces that may have limited means of entry.); and</a:t>
            </a:r>
          </a:p>
          <a:p>
            <a:r>
              <a:rPr lang="en-US" sz="2000">
                <a:solidFill>
                  <a:schemeClr val="tx1">
                    <a:alpha val="80000"/>
                  </a:schemeClr>
                </a:solidFill>
              </a:rPr>
              <a:t>(3) Is not designed for continuous employee occupancy.</a:t>
            </a:r>
          </a:p>
          <a:p>
            <a:endParaRPr lang="en-US" sz="2000" b="1">
              <a:solidFill>
                <a:schemeClr val="tx1">
                  <a:alpha val="80000"/>
                </a:schemeClr>
              </a:solidFill>
            </a:endParaRPr>
          </a:p>
          <a:p>
            <a:endParaRPr lang="en-US" sz="2000">
              <a:solidFill>
                <a:schemeClr val="tx1">
                  <a:alpha val="80000"/>
                </a:schemeClr>
              </a:solidFill>
            </a:endParaRPr>
          </a:p>
        </p:txBody>
      </p:sp>
      <p:cxnSp>
        <p:nvCxnSpPr>
          <p:cNvPr id="14" name="Straight Connector 13">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06298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7156BE-9AD0-91C3-4F25-02A6222F7FEC}"/>
              </a:ext>
            </a:extLst>
          </p:cNvPr>
          <p:cNvSpPr>
            <a:spLocks noGrp="1"/>
          </p:cNvSpPr>
          <p:nvPr>
            <p:ph type="title"/>
          </p:nvPr>
        </p:nvSpPr>
        <p:spPr>
          <a:xfrm>
            <a:off x="6392583" y="501651"/>
            <a:ext cx="4414848" cy="1716255"/>
          </a:xfrm>
        </p:spPr>
        <p:txBody>
          <a:bodyPr anchor="b">
            <a:normAutofit/>
          </a:bodyPr>
          <a:lstStyle/>
          <a:p>
            <a:r>
              <a:rPr lang="en-US" sz="4800"/>
              <a:t>Permit Required Confined Space</a:t>
            </a:r>
          </a:p>
        </p:txBody>
      </p:sp>
      <p:sp>
        <p:nvSpPr>
          <p:cNvPr id="12" name="Rectangle 11">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779911"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4193219A-AB72-08B8-5C57-70ADCF47D277}"/>
              </a:ext>
            </a:extLst>
          </p:cNvPr>
          <p:cNvPicPr>
            <a:picLocks noChangeAspect="1"/>
          </p:cNvPicPr>
          <p:nvPr/>
        </p:nvPicPr>
        <p:blipFill>
          <a:blip r:embed="rId2"/>
          <a:srcRect l="9949" r="22800"/>
          <a:stretch>
            <a:fillRect/>
          </a:stretch>
        </p:blipFill>
        <p:spPr>
          <a:xfrm>
            <a:off x="279143" y="299509"/>
            <a:ext cx="5221625" cy="6258983"/>
          </a:xfrm>
          <a:prstGeom prst="rect">
            <a:avLst/>
          </a:prstGeom>
        </p:spPr>
      </p:pic>
      <p:sp>
        <p:nvSpPr>
          <p:cNvPr id="3" name="Content Placeholder 2">
            <a:extLst>
              <a:ext uri="{FF2B5EF4-FFF2-40B4-BE49-F238E27FC236}">
                <a16:creationId xmlns:a16="http://schemas.microsoft.com/office/drawing/2014/main" id="{20327D88-B860-2C31-6C9A-90D553E9401A}"/>
              </a:ext>
            </a:extLst>
          </p:cNvPr>
          <p:cNvSpPr>
            <a:spLocks noGrp="1"/>
          </p:cNvSpPr>
          <p:nvPr>
            <p:ph idx="1"/>
          </p:nvPr>
        </p:nvSpPr>
        <p:spPr>
          <a:xfrm>
            <a:off x="6392583" y="2645922"/>
            <a:ext cx="4434721" cy="3710427"/>
          </a:xfrm>
        </p:spPr>
        <p:txBody>
          <a:bodyPr anchor="t">
            <a:normAutofit/>
          </a:bodyPr>
          <a:lstStyle/>
          <a:p>
            <a:r>
              <a:rPr lang="en-US" sz="1600">
                <a:solidFill>
                  <a:schemeClr val="tx1">
                    <a:alpha val="80000"/>
                  </a:schemeClr>
                </a:solidFill>
              </a:rPr>
              <a:t>Permit-required confined space (permit space) means a confined space that has one or more of the following characteristics:</a:t>
            </a:r>
          </a:p>
          <a:p>
            <a:r>
              <a:rPr lang="en-US" sz="1600">
                <a:solidFill>
                  <a:schemeClr val="tx1">
                    <a:alpha val="80000"/>
                  </a:schemeClr>
                </a:solidFill>
              </a:rPr>
              <a:t>(1) Contains or has a potential to contain a hazardous atmosphere;</a:t>
            </a:r>
          </a:p>
          <a:p>
            <a:r>
              <a:rPr lang="en-US" sz="1600">
                <a:solidFill>
                  <a:schemeClr val="tx1">
                    <a:alpha val="80000"/>
                  </a:schemeClr>
                </a:solidFill>
              </a:rPr>
              <a:t>(2) Contains a material that has the potential for engulfing an entrant;</a:t>
            </a:r>
          </a:p>
          <a:p>
            <a:r>
              <a:rPr lang="en-US" sz="1600">
                <a:solidFill>
                  <a:schemeClr val="tx1">
                    <a:alpha val="80000"/>
                  </a:schemeClr>
                </a:solidFill>
              </a:rPr>
              <a:t>(3) Has an internal configuration such that an entrant could be trapped or asphyxiated by inwardly converging walls or by a floor which slopes downward and tapers to a smaller cross-section; or</a:t>
            </a:r>
          </a:p>
          <a:p>
            <a:r>
              <a:rPr lang="en-US" sz="1600">
                <a:solidFill>
                  <a:schemeClr val="tx1">
                    <a:alpha val="80000"/>
                  </a:schemeClr>
                </a:solidFill>
              </a:rPr>
              <a:t>(4) Contains any other recognized serious safety or health hazard.</a:t>
            </a:r>
          </a:p>
          <a:p>
            <a:endParaRPr lang="en-US" sz="1600">
              <a:solidFill>
                <a:schemeClr val="tx1">
                  <a:alpha val="80000"/>
                </a:schemeClr>
              </a:solidFill>
            </a:endParaRPr>
          </a:p>
        </p:txBody>
      </p:sp>
      <p:cxnSp>
        <p:nvCxnSpPr>
          <p:cNvPr id="14" name="Straight Connector 13">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9272"/>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71907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DF6F089-8AC6-ED07-8143-BF87D191D4C0}"/>
              </a:ext>
            </a:extLst>
          </p:cNvPr>
          <p:cNvSpPr>
            <a:spLocks noGrp="1"/>
          </p:cNvSpPr>
          <p:nvPr>
            <p:ph type="title"/>
          </p:nvPr>
        </p:nvSpPr>
        <p:spPr>
          <a:xfrm>
            <a:off x="6739128" y="638089"/>
            <a:ext cx="4818888" cy="1476801"/>
          </a:xfrm>
        </p:spPr>
        <p:txBody>
          <a:bodyPr anchor="b">
            <a:normAutofit/>
          </a:bodyPr>
          <a:lstStyle/>
          <a:p>
            <a:r>
              <a:rPr lang="en-US" sz="5000"/>
              <a:t>Attendant – “Hole Watch”</a:t>
            </a:r>
          </a:p>
        </p:txBody>
      </p:sp>
      <p:pic>
        <p:nvPicPr>
          <p:cNvPr id="5" name="Picture 4">
            <a:extLst>
              <a:ext uri="{FF2B5EF4-FFF2-40B4-BE49-F238E27FC236}">
                <a16:creationId xmlns:a16="http://schemas.microsoft.com/office/drawing/2014/main" id="{C5B0CC1A-6086-834F-6FB4-A06A4EF9DED7}"/>
              </a:ext>
            </a:extLst>
          </p:cNvPr>
          <p:cNvPicPr>
            <a:picLocks noChangeAspect="1"/>
          </p:cNvPicPr>
          <p:nvPr/>
        </p:nvPicPr>
        <p:blipFill>
          <a:blip r:embed="rId2"/>
          <a:stretch>
            <a:fillRect/>
          </a:stretch>
        </p:blipFill>
        <p:spPr>
          <a:xfrm>
            <a:off x="630936" y="1737653"/>
            <a:ext cx="5458968" cy="3382694"/>
          </a:xfrm>
          <a:prstGeom prst="rect">
            <a:avLst/>
          </a:prstGeom>
        </p:spPr>
      </p:pic>
      <p:sp>
        <p:nvSpPr>
          <p:cNvPr id="15" name="sketch line">
            <a:extLst>
              <a:ext uri="{FF2B5EF4-FFF2-40B4-BE49-F238E27FC236}">
                <a16:creationId xmlns:a16="http://schemas.microsoft.com/office/drawing/2014/main" id="{953EE71A-6488-4203-A7C4-77102FD0DC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912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55336A5-57FC-933E-23F7-5D903A1EE6CD}"/>
              </a:ext>
            </a:extLst>
          </p:cNvPr>
          <p:cNvSpPr>
            <a:spLocks noGrp="1"/>
          </p:cNvSpPr>
          <p:nvPr>
            <p:ph idx="1"/>
          </p:nvPr>
        </p:nvSpPr>
        <p:spPr>
          <a:xfrm>
            <a:off x="6739128" y="2664886"/>
            <a:ext cx="4818888" cy="3550789"/>
          </a:xfrm>
        </p:spPr>
        <p:txBody>
          <a:bodyPr anchor="t">
            <a:normAutofit/>
          </a:bodyPr>
          <a:lstStyle/>
          <a:p>
            <a:r>
              <a:rPr lang="en-US" sz="2200"/>
              <a:t>Attendant means an individual stationed outside one or more permit spaces who monitors the authorized entrants and who performs all attendant's duties assigned in the employer's permit space program.</a:t>
            </a:r>
          </a:p>
        </p:txBody>
      </p:sp>
    </p:spTree>
    <p:extLst>
      <p:ext uri="{BB962C8B-B14F-4D97-AF65-F5344CB8AC3E}">
        <p14:creationId xmlns:p14="http://schemas.microsoft.com/office/powerpoint/2010/main" val="38060418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D75A5B51-0925-4835-8511-A0DD17EAA9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356AF8-3841-2E65-0AA0-6B203EE6A72F}"/>
              </a:ext>
            </a:extLst>
          </p:cNvPr>
          <p:cNvSpPr>
            <a:spLocks noGrp="1"/>
          </p:cNvSpPr>
          <p:nvPr>
            <p:ph type="title"/>
          </p:nvPr>
        </p:nvSpPr>
        <p:spPr>
          <a:xfrm>
            <a:off x="612648" y="365125"/>
            <a:ext cx="5295015" cy="2063808"/>
          </a:xfrm>
        </p:spPr>
        <p:txBody>
          <a:bodyPr anchor="b">
            <a:normAutofit/>
          </a:bodyPr>
          <a:lstStyle/>
          <a:p>
            <a:r>
              <a:rPr lang="en-US" sz="5400"/>
              <a:t>Fall Protection Systems</a:t>
            </a:r>
          </a:p>
        </p:txBody>
      </p:sp>
      <p:sp>
        <p:nvSpPr>
          <p:cNvPr id="16" name="Sketch line">
            <a:extLst>
              <a:ext uri="{FF2B5EF4-FFF2-40B4-BE49-F238E27FC236}">
                <a16:creationId xmlns:a16="http://schemas.microsoft.com/office/drawing/2014/main" id="{5CDFD20D-8E4F-4E3A-AF87-93F23E0D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2650181"/>
            <a:ext cx="4343400" cy="18288"/>
          </a:xfrm>
          <a:custGeom>
            <a:avLst/>
            <a:gdLst>
              <a:gd name="csX0" fmla="*/ 0 w 4343400"/>
              <a:gd name="csY0" fmla="*/ 0 h 18288"/>
              <a:gd name="csX1" fmla="*/ 577052 w 4343400"/>
              <a:gd name="csY1" fmla="*/ 0 h 18288"/>
              <a:gd name="csX2" fmla="*/ 1067235 w 4343400"/>
              <a:gd name="csY2" fmla="*/ 0 h 18288"/>
              <a:gd name="csX3" fmla="*/ 1600853 w 4343400"/>
              <a:gd name="csY3" fmla="*/ 0 h 18288"/>
              <a:gd name="csX4" fmla="*/ 2264773 w 4343400"/>
              <a:gd name="csY4" fmla="*/ 0 h 18288"/>
              <a:gd name="csX5" fmla="*/ 2841825 w 4343400"/>
              <a:gd name="csY5" fmla="*/ 0 h 18288"/>
              <a:gd name="csX6" fmla="*/ 3375442 w 4343400"/>
              <a:gd name="csY6" fmla="*/ 0 h 18288"/>
              <a:gd name="csX7" fmla="*/ 4343400 w 4343400"/>
              <a:gd name="csY7" fmla="*/ 0 h 18288"/>
              <a:gd name="csX8" fmla="*/ 4343400 w 4343400"/>
              <a:gd name="csY8" fmla="*/ 18288 h 18288"/>
              <a:gd name="csX9" fmla="*/ 3722914 w 4343400"/>
              <a:gd name="csY9" fmla="*/ 18288 h 18288"/>
              <a:gd name="csX10" fmla="*/ 3189297 w 4343400"/>
              <a:gd name="csY10" fmla="*/ 18288 h 18288"/>
              <a:gd name="csX11" fmla="*/ 2481943 w 4343400"/>
              <a:gd name="csY11" fmla="*/ 18288 h 18288"/>
              <a:gd name="csX12" fmla="*/ 1904891 w 4343400"/>
              <a:gd name="csY12" fmla="*/ 18288 h 18288"/>
              <a:gd name="csX13" fmla="*/ 1414707 w 4343400"/>
              <a:gd name="csY13" fmla="*/ 18288 h 18288"/>
              <a:gd name="csX14" fmla="*/ 750788 w 4343400"/>
              <a:gd name="csY14" fmla="*/ 18288 h 18288"/>
              <a:gd name="csX15" fmla="*/ 0 w 4343400"/>
              <a:gd name="csY15" fmla="*/ 18288 h 18288"/>
              <a:gd name="csX16" fmla="*/ 0 w 434340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343400" h="18288" fill="none" extrusionOk="0">
                <a:moveTo>
                  <a:pt x="0" y="0"/>
                </a:moveTo>
                <a:cubicBezTo>
                  <a:pt x="233209" y="-19550"/>
                  <a:pt x="330816" y="19068"/>
                  <a:pt x="577052" y="0"/>
                </a:cubicBezTo>
                <a:cubicBezTo>
                  <a:pt x="823288" y="-19068"/>
                  <a:pt x="875077" y="10360"/>
                  <a:pt x="1067235" y="0"/>
                </a:cubicBezTo>
                <a:cubicBezTo>
                  <a:pt x="1259393" y="-10360"/>
                  <a:pt x="1410699" y="2939"/>
                  <a:pt x="1600853" y="0"/>
                </a:cubicBezTo>
                <a:cubicBezTo>
                  <a:pt x="1791007" y="-2939"/>
                  <a:pt x="2101644" y="-26225"/>
                  <a:pt x="2264773" y="0"/>
                </a:cubicBezTo>
                <a:cubicBezTo>
                  <a:pt x="2427902" y="26225"/>
                  <a:pt x="2690426" y="-27726"/>
                  <a:pt x="2841825" y="0"/>
                </a:cubicBezTo>
                <a:cubicBezTo>
                  <a:pt x="2993224" y="27726"/>
                  <a:pt x="3172320" y="-18569"/>
                  <a:pt x="3375442" y="0"/>
                </a:cubicBezTo>
                <a:cubicBezTo>
                  <a:pt x="3578564" y="18569"/>
                  <a:pt x="4003119" y="21909"/>
                  <a:pt x="4343400" y="0"/>
                </a:cubicBezTo>
                <a:cubicBezTo>
                  <a:pt x="4343798" y="7429"/>
                  <a:pt x="4343380" y="10822"/>
                  <a:pt x="4343400" y="18288"/>
                </a:cubicBezTo>
                <a:cubicBezTo>
                  <a:pt x="4109047" y="14709"/>
                  <a:pt x="3996986" y="7919"/>
                  <a:pt x="3722914" y="18288"/>
                </a:cubicBezTo>
                <a:cubicBezTo>
                  <a:pt x="3448842" y="28657"/>
                  <a:pt x="3340973" y="29252"/>
                  <a:pt x="3189297" y="18288"/>
                </a:cubicBezTo>
                <a:cubicBezTo>
                  <a:pt x="3037621" y="7324"/>
                  <a:pt x="2636891" y="-9539"/>
                  <a:pt x="2481943" y="18288"/>
                </a:cubicBezTo>
                <a:cubicBezTo>
                  <a:pt x="2326995" y="46115"/>
                  <a:pt x="2131632" y="740"/>
                  <a:pt x="1904891" y="18288"/>
                </a:cubicBezTo>
                <a:cubicBezTo>
                  <a:pt x="1678150" y="35836"/>
                  <a:pt x="1575362" y="-3381"/>
                  <a:pt x="1414707" y="18288"/>
                </a:cubicBezTo>
                <a:cubicBezTo>
                  <a:pt x="1254052" y="39957"/>
                  <a:pt x="1051093" y="-335"/>
                  <a:pt x="750788" y="18288"/>
                </a:cubicBezTo>
                <a:cubicBezTo>
                  <a:pt x="450483" y="36911"/>
                  <a:pt x="293781" y="22900"/>
                  <a:pt x="0" y="18288"/>
                </a:cubicBezTo>
                <a:cubicBezTo>
                  <a:pt x="-591" y="13205"/>
                  <a:pt x="-663" y="6329"/>
                  <a:pt x="0" y="0"/>
                </a:cubicBezTo>
                <a:close/>
              </a:path>
              <a:path w="4343400" h="18288" stroke="0" extrusionOk="0">
                <a:moveTo>
                  <a:pt x="0" y="0"/>
                </a:moveTo>
                <a:cubicBezTo>
                  <a:pt x="212719" y="-28531"/>
                  <a:pt x="340561" y="-1164"/>
                  <a:pt x="577052" y="0"/>
                </a:cubicBezTo>
                <a:cubicBezTo>
                  <a:pt x="813543" y="1164"/>
                  <a:pt x="866967" y="-9376"/>
                  <a:pt x="1067235" y="0"/>
                </a:cubicBezTo>
                <a:cubicBezTo>
                  <a:pt x="1267503" y="9376"/>
                  <a:pt x="1485778" y="-20470"/>
                  <a:pt x="1774589" y="0"/>
                </a:cubicBezTo>
                <a:cubicBezTo>
                  <a:pt x="2063400" y="20470"/>
                  <a:pt x="2090152" y="-14502"/>
                  <a:pt x="2351641" y="0"/>
                </a:cubicBezTo>
                <a:cubicBezTo>
                  <a:pt x="2613130" y="14502"/>
                  <a:pt x="2802864" y="19125"/>
                  <a:pt x="2928693" y="0"/>
                </a:cubicBezTo>
                <a:cubicBezTo>
                  <a:pt x="3054522" y="-19125"/>
                  <a:pt x="3482611" y="-2038"/>
                  <a:pt x="3636046" y="0"/>
                </a:cubicBezTo>
                <a:cubicBezTo>
                  <a:pt x="3789481" y="2038"/>
                  <a:pt x="4012363" y="973"/>
                  <a:pt x="4343400" y="0"/>
                </a:cubicBezTo>
                <a:cubicBezTo>
                  <a:pt x="4342514" y="5429"/>
                  <a:pt x="4344221" y="14046"/>
                  <a:pt x="4343400" y="18288"/>
                </a:cubicBezTo>
                <a:cubicBezTo>
                  <a:pt x="4078870" y="-6138"/>
                  <a:pt x="4015967" y="29658"/>
                  <a:pt x="3809782" y="18288"/>
                </a:cubicBezTo>
                <a:cubicBezTo>
                  <a:pt x="3603597" y="6918"/>
                  <a:pt x="3495552" y="24439"/>
                  <a:pt x="3189297" y="18288"/>
                </a:cubicBezTo>
                <a:cubicBezTo>
                  <a:pt x="2883042" y="12137"/>
                  <a:pt x="2850610" y="32583"/>
                  <a:pt x="2568811" y="18288"/>
                </a:cubicBezTo>
                <a:cubicBezTo>
                  <a:pt x="2287012" y="3993"/>
                  <a:pt x="2279820" y="23580"/>
                  <a:pt x="1991759" y="18288"/>
                </a:cubicBezTo>
                <a:cubicBezTo>
                  <a:pt x="1703698" y="12996"/>
                  <a:pt x="1616455" y="23157"/>
                  <a:pt x="1284405" y="18288"/>
                </a:cubicBezTo>
                <a:cubicBezTo>
                  <a:pt x="952355" y="13419"/>
                  <a:pt x="783530" y="16053"/>
                  <a:pt x="577052" y="18288"/>
                </a:cubicBezTo>
                <a:cubicBezTo>
                  <a:pt x="370574" y="20523"/>
                  <a:pt x="173929" y="5195"/>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5B98F84-49F2-584D-6206-6BCAA4D85156}"/>
              </a:ext>
            </a:extLst>
          </p:cNvPr>
          <p:cNvSpPr>
            <a:spLocks noGrp="1"/>
          </p:cNvSpPr>
          <p:nvPr>
            <p:ph idx="1"/>
          </p:nvPr>
        </p:nvSpPr>
        <p:spPr>
          <a:xfrm>
            <a:off x="612648" y="2908005"/>
            <a:ext cx="5295015" cy="3268957"/>
          </a:xfrm>
        </p:spPr>
        <p:txBody>
          <a:bodyPr>
            <a:normAutofit/>
          </a:bodyPr>
          <a:lstStyle/>
          <a:p>
            <a:r>
              <a:rPr lang="en-US" sz="2200"/>
              <a:t>Fall Protection Systems There are 2 basic types of fall protection systems: </a:t>
            </a:r>
          </a:p>
          <a:p>
            <a:pPr lvl="1"/>
            <a:r>
              <a:rPr lang="en-US" sz="2200"/>
              <a:t>Passive Systems - Fall Prevention - Guardrails, safety nets, floor covers, catch platforms, etc. </a:t>
            </a:r>
          </a:p>
          <a:p>
            <a:pPr lvl="1"/>
            <a:r>
              <a:rPr lang="en-US" sz="2200"/>
              <a:t>Active Systems - Personal Fall Protection - Safety belts and body harnesses</a:t>
            </a:r>
          </a:p>
        </p:txBody>
      </p:sp>
      <p:pic>
        <p:nvPicPr>
          <p:cNvPr id="7" name="Picture 6">
            <a:extLst>
              <a:ext uri="{FF2B5EF4-FFF2-40B4-BE49-F238E27FC236}">
                <a16:creationId xmlns:a16="http://schemas.microsoft.com/office/drawing/2014/main" id="{705CF077-8840-1FBB-83F4-3C58568327EC}"/>
              </a:ext>
            </a:extLst>
          </p:cNvPr>
          <p:cNvPicPr>
            <a:picLocks noChangeAspect="1"/>
          </p:cNvPicPr>
          <p:nvPr/>
        </p:nvPicPr>
        <p:blipFill>
          <a:blip r:embed="rId2"/>
          <a:stretch>
            <a:fillRect/>
          </a:stretch>
        </p:blipFill>
        <p:spPr>
          <a:xfrm>
            <a:off x="6923072" y="362384"/>
            <a:ext cx="1550254" cy="2884488"/>
          </a:xfrm>
          <a:prstGeom prst="rect">
            <a:avLst/>
          </a:prstGeom>
        </p:spPr>
      </p:pic>
      <p:pic>
        <p:nvPicPr>
          <p:cNvPr id="9" name="Picture 8">
            <a:extLst>
              <a:ext uri="{FF2B5EF4-FFF2-40B4-BE49-F238E27FC236}">
                <a16:creationId xmlns:a16="http://schemas.microsoft.com/office/drawing/2014/main" id="{95A9E523-0485-730A-FF6D-60103E16911F}"/>
              </a:ext>
            </a:extLst>
          </p:cNvPr>
          <p:cNvPicPr>
            <a:picLocks noChangeAspect="1"/>
          </p:cNvPicPr>
          <p:nvPr/>
        </p:nvPicPr>
        <p:blipFill>
          <a:blip r:embed="rId3"/>
          <a:stretch>
            <a:fillRect/>
          </a:stretch>
        </p:blipFill>
        <p:spPr>
          <a:xfrm>
            <a:off x="9414268" y="362383"/>
            <a:ext cx="2223725" cy="2884489"/>
          </a:xfrm>
          <a:prstGeom prst="rect">
            <a:avLst/>
          </a:prstGeom>
        </p:spPr>
      </p:pic>
      <p:pic>
        <p:nvPicPr>
          <p:cNvPr id="5" name="Picture 4">
            <a:extLst>
              <a:ext uri="{FF2B5EF4-FFF2-40B4-BE49-F238E27FC236}">
                <a16:creationId xmlns:a16="http://schemas.microsoft.com/office/drawing/2014/main" id="{14164B05-A2C9-F286-1350-07A6415AFC9F}"/>
              </a:ext>
            </a:extLst>
          </p:cNvPr>
          <p:cNvPicPr>
            <a:picLocks noChangeAspect="1"/>
          </p:cNvPicPr>
          <p:nvPr/>
        </p:nvPicPr>
        <p:blipFill>
          <a:blip r:embed="rId4"/>
          <a:stretch>
            <a:fillRect/>
          </a:stretch>
        </p:blipFill>
        <p:spPr>
          <a:xfrm>
            <a:off x="7163749" y="3426258"/>
            <a:ext cx="3896831" cy="2750705"/>
          </a:xfrm>
          <a:prstGeom prst="rect">
            <a:avLst/>
          </a:prstGeom>
        </p:spPr>
      </p:pic>
    </p:spTree>
    <p:extLst>
      <p:ext uri="{BB962C8B-B14F-4D97-AF65-F5344CB8AC3E}">
        <p14:creationId xmlns:p14="http://schemas.microsoft.com/office/powerpoint/2010/main" val="5432717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0106C1B-B671-C9B8-8086-2A7B6B772743}"/>
              </a:ext>
            </a:extLst>
          </p:cNvPr>
          <p:cNvSpPr>
            <a:spLocks noGrp="1"/>
          </p:cNvSpPr>
          <p:nvPr>
            <p:ph type="title"/>
          </p:nvPr>
        </p:nvSpPr>
        <p:spPr>
          <a:xfrm>
            <a:off x="6392583" y="501651"/>
            <a:ext cx="4414848" cy="1716255"/>
          </a:xfrm>
        </p:spPr>
        <p:txBody>
          <a:bodyPr anchor="b">
            <a:normAutofit/>
          </a:bodyPr>
          <a:lstStyle/>
          <a:p>
            <a:r>
              <a:rPr lang="en-US" sz="5600"/>
              <a:t>Hazardous Atmosphere</a:t>
            </a:r>
          </a:p>
        </p:txBody>
      </p:sp>
      <p:sp>
        <p:nvSpPr>
          <p:cNvPr id="12" name="Rectangle 11">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779911"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AFB341BA-7F80-9709-084E-AABFAA9249B0}"/>
              </a:ext>
            </a:extLst>
          </p:cNvPr>
          <p:cNvPicPr>
            <a:picLocks noChangeAspect="1"/>
          </p:cNvPicPr>
          <p:nvPr/>
        </p:nvPicPr>
        <p:blipFill>
          <a:blip r:embed="rId2"/>
          <a:srcRect l="8079" r="1" b="1"/>
          <a:stretch>
            <a:fillRect/>
          </a:stretch>
        </p:blipFill>
        <p:spPr>
          <a:xfrm>
            <a:off x="279143" y="299509"/>
            <a:ext cx="5221625" cy="6258983"/>
          </a:xfrm>
          <a:prstGeom prst="rect">
            <a:avLst/>
          </a:prstGeom>
        </p:spPr>
      </p:pic>
      <p:sp>
        <p:nvSpPr>
          <p:cNvPr id="3" name="Content Placeholder 2">
            <a:extLst>
              <a:ext uri="{FF2B5EF4-FFF2-40B4-BE49-F238E27FC236}">
                <a16:creationId xmlns:a16="http://schemas.microsoft.com/office/drawing/2014/main" id="{74B157F0-16A7-853E-230A-AD4FC556B9E8}"/>
              </a:ext>
            </a:extLst>
          </p:cNvPr>
          <p:cNvSpPr>
            <a:spLocks noGrp="1"/>
          </p:cNvSpPr>
          <p:nvPr>
            <p:ph idx="1"/>
          </p:nvPr>
        </p:nvSpPr>
        <p:spPr>
          <a:xfrm>
            <a:off x="6392583" y="2645922"/>
            <a:ext cx="4434721" cy="3710427"/>
          </a:xfrm>
        </p:spPr>
        <p:txBody>
          <a:bodyPr anchor="t">
            <a:normAutofit/>
          </a:bodyPr>
          <a:lstStyle/>
          <a:p>
            <a:r>
              <a:rPr lang="en-US" sz="1100">
                <a:solidFill>
                  <a:schemeClr val="tx1">
                    <a:alpha val="80000"/>
                  </a:schemeClr>
                </a:solidFill>
              </a:rPr>
              <a:t>Hazardous atmosphere means an atmosphere that may expose employees to the risk of death, incapacitation, impairment of ability to self-rescue (that is, escape unaided from a permit space), injury, or acute illness from one or more of the following causes:</a:t>
            </a:r>
          </a:p>
          <a:p>
            <a:r>
              <a:rPr lang="en-US" sz="1100">
                <a:solidFill>
                  <a:schemeClr val="tx1">
                    <a:alpha val="80000"/>
                  </a:schemeClr>
                </a:solidFill>
              </a:rPr>
              <a:t>(1) Flammable gas, vapor, or mist in excess of 10 percent of its lower flammable limit (LFL);</a:t>
            </a:r>
          </a:p>
          <a:p>
            <a:r>
              <a:rPr lang="en-US" sz="1100">
                <a:solidFill>
                  <a:schemeClr val="tx1">
                    <a:alpha val="80000"/>
                  </a:schemeClr>
                </a:solidFill>
              </a:rPr>
              <a:t>(2) Airborne combustible dust at a concentration that meets or exceeds its LFL;</a:t>
            </a:r>
          </a:p>
          <a:p>
            <a:r>
              <a:rPr lang="en-US" sz="1100">
                <a:solidFill>
                  <a:schemeClr val="tx1">
                    <a:alpha val="80000"/>
                  </a:schemeClr>
                </a:solidFill>
              </a:rPr>
              <a:t>(3) Atmospheric oxygen concentration below 19.5 percent or above 23.5 percent;</a:t>
            </a:r>
          </a:p>
          <a:p>
            <a:r>
              <a:rPr lang="en-US" sz="1100">
                <a:solidFill>
                  <a:schemeClr val="tx1">
                    <a:alpha val="80000"/>
                  </a:schemeClr>
                </a:solidFill>
              </a:rPr>
              <a:t>(4) Atmospheric concentration of any substance for which a dose is published in Group 14 for Radiation and Radioactivity or a permissible exposure limit is published in section 5155 for Airborne contaminants and which could result in employee exposure in excess of its dose or permissible exposure limit;</a:t>
            </a:r>
          </a:p>
          <a:p>
            <a:r>
              <a:rPr lang="en-US" sz="1100">
                <a:solidFill>
                  <a:schemeClr val="tx1">
                    <a:alpha val="80000"/>
                  </a:schemeClr>
                </a:solidFill>
              </a:rPr>
              <a:t>(5) Any other atmospheric condition that is immediately dangerous to life or health.</a:t>
            </a:r>
          </a:p>
          <a:p>
            <a:endParaRPr lang="en-US" sz="1100">
              <a:solidFill>
                <a:schemeClr val="tx1">
                  <a:alpha val="80000"/>
                </a:schemeClr>
              </a:solidFill>
            </a:endParaRPr>
          </a:p>
        </p:txBody>
      </p:sp>
      <p:cxnSp>
        <p:nvCxnSpPr>
          <p:cNvPr id="14" name="Straight Connector 13">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9272"/>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58115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162</TotalTime>
  <Words>1139</Words>
  <Application>Microsoft Office PowerPoint</Application>
  <PresentationFormat>Widescreen</PresentationFormat>
  <Paragraphs>113</Paragraphs>
  <Slides>37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37</vt:i4>
      </vt:variant>
    </vt:vector>
  </HeadingPairs>
  <TitlesOfParts>
    <vt:vector size="42" baseType="lpstr">
      <vt:lpstr>Aptos</vt:lpstr>
      <vt:lpstr>Aptos Display</vt:lpstr>
      <vt:lpstr>Arial</vt:lpstr>
      <vt:lpstr>Calibri</vt:lpstr>
      <vt:lpstr>Office Theme</vt:lpstr>
      <vt:lpstr>CAER Safety Summit 2021 Valero Fatality – Lessons Learned</vt:lpstr>
      <vt:lpstr>PowerPoint Presentation</vt:lpstr>
      <vt:lpstr>PowerPoint Presentation</vt:lpstr>
      <vt:lpstr>PowerPoint Presentation</vt:lpstr>
      <vt:lpstr>Confined Space</vt:lpstr>
      <vt:lpstr>Permit Required Confined Space</vt:lpstr>
      <vt:lpstr>Attendant – “Hole Watch”</vt:lpstr>
      <vt:lpstr>Fall Protection Systems</vt:lpstr>
      <vt:lpstr>Hazardous Atmosphere</vt:lpstr>
      <vt:lpstr>IDLH</vt:lpstr>
      <vt:lpstr>Ventilation</vt:lpstr>
      <vt:lpstr>Rescue</vt:lpstr>
      <vt:lpstr>PowerPoint Presentation</vt:lpstr>
      <vt:lpstr>PowerPoint Presentation</vt:lpstr>
      <vt:lpstr>R-702 Overflow Well  located inside R-702</vt:lpstr>
      <vt:lpstr>PRCS #1 R-702</vt:lpstr>
      <vt:lpstr>Camera 1-outside to monitor Entrants &amp; PPE</vt:lpstr>
      <vt:lpstr>Fall Protection above ladder  (~50 ft to bottom)</vt:lpstr>
      <vt:lpstr>Gas Monitor  (only setup to monitor R-702 entrance)</vt:lpstr>
      <vt:lpstr>Ventilation </vt:lpstr>
      <vt:lpstr>Gas Testing  (representative sample?)  (ongoing???)</vt:lpstr>
      <vt:lpstr>Weld job was to happen at the bottom of the Overflow Well on a nozzle…</vt:lpstr>
      <vt:lpstr>Argon hose ran to job as part of Weld equipment</vt:lpstr>
      <vt:lpstr>Weld job couldn’t happen until excess refractory was cleaned up at bottom</vt:lpstr>
      <vt:lpstr>Argon leaking</vt:lpstr>
      <vt:lpstr>Argon accumulating  (IDLH)</vt:lpstr>
      <vt:lpstr>Rescue Efforts ~20min response No Badge-In for ~10 rescue personnel No PRCS (#2) identified No Gas Test (=IDLH) No Respiratory Protection (SCBA) Used Fall Protection No Rescue Team</vt:lpstr>
      <vt:lpstr>PowerPoint Presentation</vt:lpstr>
      <vt:lpstr>A worker gets dizzy in the R-702 Overflow Well  </vt:lpstr>
      <vt:lpstr>Luis Gutierrez is overcome by an IDLH atmosphere  </vt:lpstr>
      <vt:lpstr>A worker gets dizzy in the R-702 Overflow Well  </vt:lpstr>
      <vt:lpstr>CalOSHA responds to Total Safety’s inquiry about their system being CA compliant…  </vt:lpstr>
      <vt:lpstr>United Steelworkers at the Chevron Richmond Refinery participate in a MOC to allow Total Safety’s program  </vt:lpstr>
      <vt:lpstr>PowerPoint Presentation</vt:lpstr>
      <vt:lpstr>PowerPoint Presentation</vt:lpstr>
      <vt:lpstr>Learnings</vt:lpstr>
      <vt:lpstr>CAER Safety Summit 2021 Valero Fatality – Lessons Learned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Nick Plurkowski</dc:creator>
  <cp:lastModifiedBy>Lori McDonald</cp:lastModifiedBy>
  <cp:revision>3</cp:revision>
  <dcterms:created xsi:type="dcterms:W3CDTF">2026-04-20T20:55:07Z</dcterms:created>
  <dcterms:modified xsi:type="dcterms:W3CDTF">2026-07-18T06:30:35Z</dcterms:modified>
</cp:coreProperties>
</file>