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8"/>
  </p:notesMasterIdLst>
  <p:handoutMasterIdLst>
    <p:handoutMasterId r:id="rId19"/>
  </p:handoutMasterIdLst>
  <p:sldIdLst>
    <p:sldId id="262" r:id="rId5"/>
    <p:sldId id="565" r:id="rId6"/>
    <p:sldId id="564" r:id="rId7"/>
    <p:sldId id="573" r:id="rId8"/>
    <p:sldId id="575" r:id="rId9"/>
    <p:sldId id="567" r:id="rId10"/>
    <p:sldId id="568" r:id="rId11"/>
    <p:sldId id="569" r:id="rId12"/>
    <p:sldId id="574" r:id="rId13"/>
    <p:sldId id="570" r:id="rId14"/>
    <p:sldId id="571" r:id="rId15"/>
    <p:sldId id="572" r:id="rId16"/>
    <p:sldId id="267" r:id="rId17"/>
  </p:sldIdLst>
  <p:sldSz cx="20104100" cy="11309350"/>
  <p:notesSz cx="9296400" cy="7010400"/>
  <p:embeddedFontLst>
    <p:embeddedFont>
      <p:font typeface="Arial Black" panose="020B0A04020102020204" pitchFamily="34" charset="0"/>
      <p:bold r:id="rId20"/>
    </p:embeddedFont>
    <p:embeddedFont>
      <p:font typeface="Helvetica" panose="020B0604020202020204" pitchFamily="3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DB042A-2C7B-A4B5-5481-DA2DEA5D3176}" name="Nicole Heath" initials="NH" userId="S::nheath@cchealth.org::a68a5e95-1ed4-4367-994f-d5d92f360431" providerId="AD"/>
  <p188:author id="{C2EB45DC-7824-61A0-D9D9-F148276EAFE6}" name="Michael Dossey" initials="MD" userId="S::mdossey@cchealth.org::93725875-8bd2-491c-8e79-73a81f9392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9B"/>
    <a:srgbClr val="09649A"/>
    <a:srgbClr val="FBF8EF"/>
    <a:srgbClr val="05649B"/>
    <a:srgbClr val="F2683A"/>
    <a:srgbClr val="F9AF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F76F0-2C0E-46FE-8126-D3174DDDF033}" v="48" dt="2024-09-17T20:54:25.23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449" autoAdjust="0"/>
  </p:normalViewPr>
  <p:slideViewPr>
    <p:cSldViewPr>
      <p:cViewPr varScale="1">
        <p:scale>
          <a:sx n="33" d="100"/>
          <a:sy n="33" d="100"/>
        </p:scale>
        <p:origin x="1350" y="60"/>
      </p:cViewPr>
      <p:guideLst>
        <p:guide orient="horz" pos="2880"/>
        <p:guide pos="2160"/>
      </p:guideLst>
    </p:cSldViewPr>
  </p:slideViewPr>
  <p:notesTextViewPr>
    <p:cViewPr>
      <p:scale>
        <a:sx n="100" d="100"/>
        <a:sy n="100" d="100"/>
      </p:scale>
      <p:origin x="0" y="0"/>
    </p:cViewPr>
  </p:notesTextViewPr>
  <p:notesViewPr>
    <p:cSldViewPr>
      <p:cViewPr varScale="1">
        <p:scale>
          <a:sx n="57" d="100"/>
          <a:sy n="57" d="100"/>
        </p:scale>
        <p:origin x="3152" y="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handoutMaster" Target="handoutMasters/handoutMaster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DB170-961A-90D1-F1A5-040CF3B7225B}"/>
              </a:ext>
            </a:extLst>
          </p:cNvPr>
          <p:cNvSpPr>
            <a:spLocks noGrp="1"/>
          </p:cNvSpPr>
          <p:nvPr>
            <p:ph type="hdr" sz="quarter"/>
          </p:nvPr>
        </p:nvSpPr>
        <p:spPr>
          <a:xfrm>
            <a:off x="0" y="0"/>
            <a:ext cx="4028636" cy="351308"/>
          </a:xfrm>
          <a:prstGeom prst="rect">
            <a:avLst/>
          </a:prstGeom>
        </p:spPr>
        <p:txBody>
          <a:bodyPr vert="horz" lIns="47467" tIns="23733" rIns="47467" bIns="23733" rtlCol="0"/>
          <a:lstStyle>
            <a:lvl1pPr algn="l">
              <a:defRPr sz="600"/>
            </a:lvl1pPr>
          </a:lstStyle>
          <a:p>
            <a:endParaRPr lang="en-US"/>
          </a:p>
        </p:txBody>
      </p:sp>
      <p:sp>
        <p:nvSpPr>
          <p:cNvPr id="3" name="Date Placeholder 2">
            <a:extLst>
              <a:ext uri="{FF2B5EF4-FFF2-40B4-BE49-F238E27FC236}">
                <a16:creationId xmlns:a16="http://schemas.microsoft.com/office/drawing/2014/main" id="{5FE05A85-B943-7762-133E-B4456B8DDD88}"/>
              </a:ext>
            </a:extLst>
          </p:cNvPr>
          <p:cNvSpPr>
            <a:spLocks noGrp="1"/>
          </p:cNvSpPr>
          <p:nvPr>
            <p:ph type="dt" sz="quarter" idx="1"/>
          </p:nvPr>
        </p:nvSpPr>
        <p:spPr>
          <a:xfrm>
            <a:off x="5265562" y="0"/>
            <a:ext cx="4028636" cy="351308"/>
          </a:xfrm>
          <a:prstGeom prst="rect">
            <a:avLst/>
          </a:prstGeom>
        </p:spPr>
        <p:txBody>
          <a:bodyPr vert="horz" lIns="47467" tIns="23733" rIns="47467" bIns="23733" rtlCol="0"/>
          <a:lstStyle>
            <a:lvl1pPr algn="r">
              <a:defRPr sz="600"/>
            </a:lvl1pPr>
          </a:lstStyle>
          <a:p>
            <a:fld id="{D420C91A-FA12-4452-8BDB-53483185E3D0}" type="datetimeFigureOut">
              <a:rPr lang="en-US" smtClean="0"/>
              <a:t>7/17/2026</a:t>
            </a:fld>
            <a:endParaRPr lang="en-US"/>
          </a:p>
        </p:txBody>
      </p:sp>
      <p:sp>
        <p:nvSpPr>
          <p:cNvPr id="4" name="Footer Placeholder 3">
            <a:extLst>
              <a:ext uri="{FF2B5EF4-FFF2-40B4-BE49-F238E27FC236}">
                <a16:creationId xmlns:a16="http://schemas.microsoft.com/office/drawing/2014/main" id="{72E8E7E9-95BF-980A-AB95-0B440A61EEDB}"/>
              </a:ext>
            </a:extLst>
          </p:cNvPr>
          <p:cNvSpPr>
            <a:spLocks noGrp="1"/>
          </p:cNvSpPr>
          <p:nvPr>
            <p:ph type="ftr" sz="quarter" idx="2"/>
          </p:nvPr>
        </p:nvSpPr>
        <p:spPr>
          <a:xfrm>
            <a:off x="0" y="6659093"/>
            <a:ext cx="4028636" cy="351307"/>
          </a:xfrm>
          <a:prstGeom prst="rect">
            <a:avLst/>
          </a:prstGeom>
        </p:spPr>
        <p:txBody>
          <a:bodyPr vert="horz" lIns="47467" tIns="23733" rIns="47467" bIns="23733" rtlCol="0" anchor="b"/>
          <a:lstStyle>
            <a:lvl1pPr algn="l">
              <a:defRPr sz="600"/>
            </a:lvl1pPr>
          </a:lstStyle>
          <a:p>
            <a:endParaRPr lang="en-US"/>
          </a:p>
        </p:txBody>
      </p:sp>
      <p:sp>
        <p:nvSpPr>
          <p:cNvPr id="5" name="Slide Number Placeholder 4">
            <a:extLst>
              <a:ext uri="{FF2B5EF4-FFF2-40B4-BE49-F238E27FC236}">
                <a16:creationId xmlns:a16="http://schemas.microsoft.com/office/drawing/2014/main" id="{84087F33-7B7F-6074-6E0B-214B07DB90C5}"/>
              </a:ext>
            </a:extLst>
          </p:cNvPr>
          <p:cNvSpPr>
            <a:spLocks noGrp="1"/>
          </p:cNvSpPr>
          <p:nvPr>
            <p:ph type="sldNum" sz="quarter" idx="3"/>
          </p:nvPr>
        </p:nvSpPr>
        <p:spPr>
          <a:xfrm>
            <a:off x="5265562" y="6659093"/>
            <a:ext cx="4028636" cy="351307"/>
          </a:xfrm>
          <a:prstGeom prst="rect">
            <a:avLst/>
          </a:prstGeom>
        </p:spPr>
        <p:txBody>
          <a:bodyPr vert="horz" lIns="47467" tIns="23733" rIns="47467" bIns="23733" rtlCol="0" anchor="b"/>
          <a:lstStyle>
            <a:lvl1pPr algn="r">
              <a:defRPr sz="600"/>
            </a:lvl1pPr>
          </a:lstStyle>
          <a:p>
            <a:fld id="{1F3AB2C9-41A1-4AD5-8F90-BE8EF62A24EF}" type="slidenum">
              <a:rPr lang="en-US" smtClean="0"/>
              <a:t>‹#›</a:t>
            </a:fld>
            <a:endParaRPr lang="en-US"/>
          </a:p>
        </p:txBody>
      </p:sp>
    </p:spTree>
    <p:extLst>
      <p:ext uri="{BB962C8B-B14F-4D97-AF65-F5344CB8AC3E}">
        <p14:creationId xmlns:p14="http://schemas.microsoft.com/office/powerpoint/2010/main" val="2603233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636" cy="351308"/>
          </a:xfrm>
          <a:prstGeom prst="rect">
            <a:avLst/>
          </a:prstGeom>
        </p:spPr>
        <p:txBody>
          <a:bodyPr vert="horz" lIns="47467" tIns="23733" rIns="47467" bIns="23733" rtlCol="0"/>
          <a:lstStyle>
            <a:lvl1pPr algn="l">
              <a:defRPr sz="600"/>
            </a:lvl1pPr>
          </a:lstStyle>
          <a:p>
            <a:endParaRPr lang="en-US"/>
          </a:p>
        </p:txBody>
      </p:sp>
      <p:sp>
        <p:nvSpPr>
          <p:cNvPr id="3" name="Date Placeholder 2"/>
          <p:cNvSpPr>
            <a:spLocks noGrp="1"/>
          </p:cNvSpPr>
          <p:nvPr>
            <p:ph type="dt" idx="1"/>
          </p:nvPr>
        </p:nvSpPr>
        <p:spPr>
          <a:xfrm>
            <a:off x="5265562" y="0"/>
            <a:ext cx="4028636" cy="351308"/>
          </a:xfrm>
          <a:prstGeom prst="rect">
            <a:avLst/>
          </a:prstGeom>
        </p:spPr>
        <p:txBody>
          <a:bodyPr vert="horz" lIns="47467" tIns="23733" rIns="47467" bIns="23733" rtlCol="0"/>
          <a:lstStyle>
            <a:lvl1pPr algn="r">
              <a:defRPr sz="600"/>
            </a:lvl1pPr>
          </a:lstStyle>
          <a:p>
            <a:fld id="{544EED46-70B7-481B-920B-1FDD4AF886EE}" type="datetimeFigureOut">
              <a:rPr lang="en-US" smtClean="0"/>
              <a:t>7/17/2026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47467" tIns="23733" rIns="47467" bIns="23733" rtlCol="0" anchor="ctr"/>
          <a:lstStyle/>
          <a:p>
            <a:endParaRPr lang="en-US"/>
          </a:p>
        </p:txBody>
      </p:sp>
      <p:sp>
        <p:nvSpPr>
          <p:cNvPr id="5" name="Notes Placeholder 4"/>
          <p:cNvSpPr>
            <a:spLocks noGrp="1"/>
          </p:cNvSpPr>
          <p:nvPr>
            <p:ph type="body" sz="quarter" idx="3"/>
          </p:nvPr>
        </p:nvSpPr>
        <p:spPr>
          <a:xfrm>
            <a:off x="929347" y="3373337"/>
            <a:ext cx="7437707" cy="2761255"/>
          </a:xfrm>
          <a:prstGeom prst="rect">
            <a:avLst/>
          </a:prstGeom>
        </p:spPr>
        <p:txBody>
          <a:bodyPr vert="horz" lIns="47467" tIns="23733" rIns="47467" bIns="237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9093"/>
            <a:ext cx="4028636" cy="351307"/>
          </a:xfrm>
          <a:prstGeom prst="rect">
            <a:avLst/>
          </a:prstGeom>
        </p:spPr>
        <p:txBody>
          <a:bodyPr vert="horz" lIns="47467" tIns="23733" rIns="47467" bIns="23733" rtlCol="0" anchor="b"/>
          <a:lstStyle>
            <a:lvl1pPr algn="l">
              <a:defRPr sz="600"/>
            </a:lvl1pPr>
          </a:lstStyle>
          <a:p>
            <a:endParaRPr lang="en-US"/>
          </a:p>
        </p:txBody>
      </p:sp>
      <p:sp>
        <p:nvSpPr>
          <p:cNvPr id="7" name="Slide Number Placeholder 6"/>
          <p:cNvSpPr>
            <a:spLocks noGrp="1"/>
          </p:cNvSpPr>
          <p:nvPr>
            <p:ph type="sldNum" sz="quarter" idx="5"/>
          </p:nvPr>
        </p:nvSpPr>
        <p:spPr>
          <a:xfrm>
            <a:off x="5265562" y="6659093"/>
            <a:ext cx="4028636" cy="351307"/>
          </a:xfrm>
          <a:prstGeom prst="rect">
            <a:avLst/>
          </a:prstGeom>
        </p:spPr>
        <p:txBody>
          <a:bodyPr vert="horz" lIns="47467" tIns="23733" rIns="47467" bIns="23733" rtlCol="0" anchor="b"/>
          <a:lstStyle>
            <a:lvl1pPr algn="r">
              <a:defRPr sz="600"/>
            </a:lvl1pPr>
          </a:lstStyle>
          <a:p>
            <a:fld id="{72DD171C-CDAE-4C00-AB7B-C76961976B48}" type="slidenum">
              <a:rPr lang="en-US" smtClean="0"/>
              <a:t>‹#›</a:t>
            </a:fld>
            <a:endParaRPr lang="en-US"/>
          </a:p>
        </p:txBody>
      </p:sp>
    </p:spTree>
    <p:extLst>
      <p:ext uri="{BB962C8B-B14F-4D97-AF65-F5344CB8AC3E}">
        <p14:creationId xmlns:p14="http://schemas.microsoft.com/office/powerpoint/2010/main" val="3254743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DD171C-CDAE-4C00-AB7B-C76961976B48}" type="slidenum">
              <a:rPr lang="en-US" smtClean="0"/>
              <a:t>1</a:t>
            </a:fld>
            <a:endParaRPr lang="en-US"/>
          </a:p>
        </p:txBody>
      </p:sp>
    </p:spTree>
    <p:extLst>
      <p:ext uri="{BB962C8B-B14F-4D97-AF65-F5344CB8AC3E}">
        <p14:creationId xmlns:p14="http://schemas.microsoft.com/office/powerpoint/2010/main" val="1582376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DD171C-CDAE-4C00-AB7B-C76961976B48}" type="slidenum">
              <a:rPr lang="en-US" smtClean="0"/>
              <a:t>10</a:t>
            </a:fld>
            <a:endParaRPr lang="en-US"/>
          </a:p>
        </p:txBody>
      </p:sp>
    </p:spTree>
    <p:extLst>
      <p:ext uri="{BB962C8B-B14F-4D97-AF65-F5344CB8AC3E}">
        <p14:creationId xmlns:p14="http://schemas.microsoft.com/office/powerpoint/2010/main" val="1206154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48627-B529-63FA-2710-51E16388A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8DDC8-54C7-7AD7-FA3A-8FA80D902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2D610-5E08-B7D1-426B-69F174380D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E1AF93-413B-42CE-F437-CD8744C60C3B}"/>
              </a:ext>
            </a:extLst>
          </p:cNvPr>
          <p:cNvSpPr>
            <a:spLocks noGrp="1"/>
          </p:cNvSpPr>
          <p:nvPr>
            <p:ph type="sldNum" sz="quarter" idx="5"/>
          </p:nvPr>
        </p:nvSpPr>
        <p:spPr/>
        <p:txBody>
          <a:bodyPr/>
          <a:lstStyle/>
          <a:p>
            <a:fld id="{72DD171C-CDAE-4C00-AB7B-C76961976B48}" type="slidenum">
              <a:rPr lang="en-US" smtClean="0"/>
              <a:t>11</a:t>
            </a:fld>
            <a:endParaRPr lang="en-US"/>
          </a:p>
        </p:txBody>
      </p:sp>
    </p:spTree>
    <p:extLst>
      <p:ext uri="{BB962C8B-B14F-4D97-AF65-F5344CB8AC3E}">
        <p14:creationId xmlns:p14="http://schemas.microsoft.com/office/powerpoint/2010/main" val="961880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DD171C-CDAE-4C00-AB7B-C76961976B48}" type="slidenum">
              <a:rPr lang="en-US" smtClean="0"/>
              <a:t>12</a:t>
            </a:fld>
            <a:endParaRPr lang="en-US"/>
          </a:p>
        </p:txBody>
      </p:sp>
    </p:spTree>
    <p:extLst>
      <p:ext uri="{BB962C8B-B14F-4D97-AF65-F5344CB8AC3E}">
        <p14:creationId xmlns:p14="http://schemas.microsoft.com/office/powerpoint/2010/main" val="1668953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DD171C-CDAE-4C00-AB7B-C76961976B48}" type="slidenum">
              <a:rPr lang="en-US" smtClean="0"/>
              <a:t>13</a:t>
            </a:fld>
            <a:endParaRPr lang="en-US"/>
          </a:p>
        </p:txBody>
      </p:sp>
    </p:spTree>
    <p:extLst>
      <p:ext uri="{BB962C8B-B14F-4D97-AF65-F5344CB8AC3E}">
        <p14:creationId xmlns:p14="http://schemas.microsoft.com/office/powerpoint/2010/main" val="2537219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https://www.crhmro.org/CAER/about/</a:t>
            </a:r>
          </a:p>
          <a:p>
            <a:endParaRPr lang="en-US" dirty="0"/>
          </a:p>
        </p:txBody>
      </p:sp>
      <p:sp>
        <p:nvSpPr>
          <p:cNvPr id="4" name="Slide Number Placeholder 3"/>
          <p:cNvSpPr>
            <a:spLocks noGrp="1"/>
          </p:cNvSpPr>
          <p:nvPr>
            <p:ph type="sldNum" sz="quarter" idx="5"/>
          </p:nvPr>
        </p:nvSpPr>
        <p:spPr/>
        <p:txBody>
          <a:bodyPr/>
          <a:lstStyle/>
          <a:p>
            <a:fld id="{72DD171C-CDAE-4C00-AB7B-C76961976B48}" type="slidenum">
              <a:rPr lang="en-US" smtClean="0"/>
              <a:t>2</a:t>
            </a:fld>
            <a:endParaRPr lang="en-US"/>
          </a:p>
        </p:txBody>
      </p:sp>
    </p:spTree>
    <p:extLst>
      <p:ext uri="{BB962C8B-B14F-4D97-AF65-F5344CB8AC3E}">
        <p14:creationId xmlns:p14="http://schemas.microsoft.com/office/powerpoint/2010/main" val="340023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https://www.crhmro.org/CAER/about/organization-chart/</a:t>
            </a:r>
          </a:p>
          <a:p>
            <a:endParaRPr lang="en-US" dirty="0"/>
          </a:p>
        </p:txBody>
      </p:sp>
      <p:sp>
        <p:nvSpPr>
          <p:cNvPr id="4" name="Slide Number Placeholder 3"/>
          <p:cNvSpPr>
            <a:spLocks noGrp="1"/>
          </p:cNvSpPr>
          <p:nvPr>
            <p:ph type="sldNum" sz="quarter" idx="5"/>
          </p:nvPr>
        </p:nvSpPr>
        <p:spPr/>
        <p:txBody>
          <a:bodyPr/>
          <a:lstStyle/>
          <a:p>
            <a:fld id="{72DD171C-CDAE-4C00-AB7B-C76961976B48}" type="slidenum">
              <a:rPr lang="en-US" smtClean="0"/>
              <a:t>3</a:t>
            </a:fld>
            <a:endParaRPr lang="en-US"/>
          </a:p>
        </p:txBody>
      </p:sp>
    </p:spTree>
    <p:extLst>
      <p:ext uri="{BB962C8B-B14F-4D97-AF65-F5344CB8AC3E}">
        <p14:creationId xmlns:p14="http://schemas.microsoft.com/office/powerpoint/2010/main" val="1305515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77F20-F5CF-1993-F68F-D113B96EB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44644-7C29-3CCC-C9C8-7E0CC3E017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8E0F0-B61A-1873-013D-F662EE036148}"/>
              </a:ext>
            </a:extLst>
          </p:cNvPr>
          <p:cNvSpPr>
            <a:spLocks noGrp="1"/>
          </p:cNvSpPr>
          <p:nvPr>
            <p:ph type="body" idx="1"/>
          </p:nvPr>
        </p:nvSpPr>
        <p:spPr/>
        <p:txBody>
          <a:bodyPr/>
          <a:lstStyle/>
          <a:p>
            <a:r>
              <a:rPr lang="en-US" sz="1200" b="1" dirty="0">
                <a:solidFill>
                  <a:srgbClr val="05639B"/>
                </a:solidFill>
              </a:rPr>
              <a:t>Our group unites industrial facilities, regulators, and agency partners across the county to share what matters most: lessons learned the hard way</a:t>
            </a:r>
          </a:p>
          <a:p>
            <a:r>
              <a:rPr lang="en-US" dirty="0"/>
              <a:t>Industry - Refineries, renewable fuels facilities, specialty chemical manufacturers</a:t>
            </a:r>
          </a:p>
          <a:p>
            <a:r>
              <a:rPr lang="en-US" dirty="0"/>
              <a:t>Focus is on Process Safety</a:t>
            </a:r>
          </a:p>
          <a:p>
            <a:endParaRPr lang="en-US" dirty="0"/>
          </a:p>
        </p:txBody>
      </p:sp>
      <p:sp>
        <p:nvSpPr>
          <p:cNvPr id="4" name="Slide Number Placeholder 3">
            <a:extLst>
              <a:ext uri="{FF2B5EF4-FFF2-40B4-BE49-F238E27FC236}">
                <a16:creationId xmlns:a16="http://schemas.microsoft.com/office/drawing/2014/main" id="{64D9E122-6362-3215-D5AE-A6360590C751}"/>
              </a:ext>
            </a:extLst>
          </p:cNvPr>
          <p:cNvSpPr>
            <a:spLocks noGrp="1"/>
          </p:cNvSpPr>
          <p:nvPr>
            <p:ph type="sldNum" sz="quarter" idx="5"/>
          </p:nvPr>
        </p:nvSpPr>
        <p:spPr/>
        <p:txBody>
          <a:bodyPr/>
          <a:lstStyle/>
          <a:p>
            <a:fld id="{72DD171C-CDAE-4C00-AB7B-C76961976B48}" type="slidenum">
              <a:rPr lang="en-US" smtClean="0"/>
              <a:t>4</a:t>
            </a:fld>
            <a:endParaRPr lang="en-US"/>
          </a:p>
        </p:txBody>
      </p:sp>
    </p:spTree>
    <p:extLst>
      <p:ext uri="{BB962C8B-B14F-4D97-AF65-F5344CB8AC3E}">
        <p14:creationId xmlns:p14="http://schemas.microsoft.com/office/powerpoint/2010/main" val="355543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DD171C-CDAE-4C00-AB7B-C76961976B48}" type="slidenum">
              <a:rPr lang="en-US" smtClean="0"/>
              <a:t>5</a:t>
            </a:fld>
            <a:endParaRPr lang="en-US"/>
          </a:p>
        </p:txBody>
      </p:sp>
    </p:spTree>
    <p:extLst>
      <p:ext uri="{BB962C8B-B14F-4D97-AF65-F5344CB8AC3E}">
        <p14:creationId xmlns:p14="http://schemas.microsoft.com/office/powerpoint/2010/main" val="3836897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Share real process safety incidents, near misses, near-disasters, and the occasional “how did that happen”</a:t>
            </a:r>
          </a:p>
          <a:p>
            <a:pPr marL="171450" indent="-171450">
              <a:buFontTx/>
              <a:buChar char="-"/>
            </a:pPr>
            <a:r>
              <a:rPr lang="en-US" dirty="0"/>
              <a:t>Use an educational forum – a safe space to ask questions, discuss ideas, and debate what good process safety actually looks like</a:t>
            </a:r>
          </a:p>
          <a:p>
            <a:pPr marL="171450" indent="-171450">
              <a:buFontTx/>
              <a:buChar char="-"/>
            </a:pPr>
            <a:r>
              <a:rPr lang="en-US" dirty="0"/>
              <a:t>Stay current on CalARP/ISO, EPA RMP, and Cal/OSHA changes before they show up in your audit</a:t>
            </a:r>
          </a:p>
        </p:txBody>
      </p:sp>
      <p:sp>
        <p:nvSpPr>
          <p:cNvPr id="4" name="Slide Number Placeholder 3"/>
          <p:cNvSpPr>
            <a:spLocks noGrp="1"/>
          </p:cNvSpPr>
          <p:nvPr>
            <p:ph type="sldNum" sz="quarter" idx="5"/>
          </p:nvPr>
        </p:nvSpPr>
        <p:spPr/>
        <p:txBody>
          <a:bodyPr/>
          <a:lstStyle/>
          <a:p>
            <a:fld id="{72DD171C-CDAE-4C00-AB7B-C76961976B48}" type="slidenum">
              <a:rPr lang="en-US" smtClean="0"/>
              <a:t>6</a:t>
            </a:fld>
            <a:endParaRPr lang="en-US"/>
          </a:p>
        </p:txBody>
      </p:sp>
    </p:spTree>
    <p:extLst>
      <p:ext uri="{BB962C8B-B14F-4D97-AF65-F5344CB8AC3E}">
        <p14:creationId xmlns:p14="http://schemas.microsoft.com/office/powerpoint/2010/main" val="3002083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D3F6-41AB-3883-C694-0B078DC78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21370-5B33-224E-8A92-31D0D669E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DFDEB-2A2F-CEF5-8381-6C7C54C6257E}"/>
              </a:ext>
            </a:extLst>
          </p:cNvPr>
          <p:cNvSpPr>
            <a:spLocks noGrp="1"/>
          </p:cNvSpPr>
          <p:nvPr>
            <p:ph type="body" idx="1"/>
          </p:nvPr>
        </p:nvSpPr>
        <p:spPr/>
        <p:txBody>
          <a:bodyPr/>
          <a:lstStyle/>
          <a:p>
            <a:pPr marL="171450" indent="-171450">
              <a:buFontTx/>
              <a:buChar char="-"/>
            </a:pPr>
            <a:r>
              <a:rPr lang="en-US" dirty="0"/>
              <a:t>Although it is great to see so many new faces, it is with mixed emotion to continually see so much experience moving on. We continually share lessons learned hoping some part of it will stick to those even if they have not experienced it themselves. Many of us recognize not everyone will absorb every lesson learned, but the more you do it, the more likely something will resonate.</a:t>
            </a:r>
          </a:p>
        </p:txBody>
      </p:sp>
      <p:sp>
        <p:nvSpPr>
          <p:cNvPr id="4" name="Slide Number Placeholder 3">
            <a:extLst>
              <a:ext uri="{FF2B5EF4-FFF2-40B4-BE49-F238E27FC236}">
                <a16:creationId xmlns:a16="http://schemas.microsoft.com/office/drawing/2014/main" id="{13FDF63A-6B85-84E2-6915-B086197C2B41}"/>
              </a:ext>
            </a:extLst>
          </p:cNvPr>
          <p:cNvSpPr>
            <a:spLocks noGrp="1"/>
          </p:cNvSpPr>
          <p:nvPr>
            <p:ph type="sldNum" sz="quarter" idx="5"/>
          </p:nvPr>
        </p:nvSpPr>
        <p:spPr/>
        <p:txBody>
          <a:bodyPr/>
          <a:lstStyle/>
          <a:p>
            <a:fld id="{72DD171C-CDAE-4C00-AB7B-C76961976B48}" type="slidenum">
              <a:rPr lang="en-US" smtClean="0"/>
              <a:t>7</a:t>
            </a:fld>
            <a:endParaRPr lang="en-US"/>
          </a:p>
        </p:txBody>
      </p:sp>
    </p:spTree>
    <p:extLst>
      <p:ext uri="{BB962C8B-B14F-4D97-AF65-F5344CB8AC3E}">
        <p14:creationId xmlns:p14="http://schemas.microsoft.com/office/powerpoint/2010/main" val="426953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Local issues discussed: Railcar releases, line opening events, PPE donning and doffing failures, near misses</a:t>
            </a:r>
          </a:p>
          <a:p>
            <a:pPr marL="171450" indent="-171450">
              <a:buFontTx/>
              <a:buChar char="-"/>
            </a:pPr>
            <a:r>
              <a:rPr lang="en-US" dirty="0"/>
              <a:t>National issues: CSB updates, regulatory enforcement, cyber threat attacks (nations largest steel mill)</a:t>
            </a:r>
          </a:p>
          <a:p>
            <a:pPr marL="171450" indent="-171450">
              <a:buFontTx/>
              <a:buChar char="-"/>
            </a:pPr>
            <a:r>
              <a:rPr lang="en-US" dirty="0"/>
              <a:t>International: global incidents discussed (e.g., fuel depot fires, port explosions, refinery closures)</a:t>
            </a:r>
          </a:p>
        </p:txBody>
      </p:sp>
      <p:sp>
        <p:nvSpPr>
          <p:cNvPr id="4" name="Slide Number Placeholder 3"/>
          <p:cNvSpPr>
            <a:spLocks noGrp="1"/>
          </p:cNvSpPr>
          <p:nvPr>
            <p:ph type="sldNum" sz="quarter" idx="5"/>
          </p:nvPr>
        </p:nvSpPr>
        <p:spPr/>
        <p:txBody>
          <a:bodyPr/>
          <a:lstStyle/>
          <a:p>
            <a:fld id="{72DD171C-CDAE-4C00-AB7B-C76961976B48}" type="slidenum">
              <a:rPr lang="en-US" smtClean="0"/>
              <a:t>8</a:t>
            </a:fld>
            <a:endParaRPr lang="en-US"/>
          </a:p>
        </p:txBody>
      </p:sp>
    </p:spTree>
    <p:extLst>
      <p:ext uri="{BB962C8B-B14F-4D97-AF65-F5344CB8AC3E}">
        <p14:creationId xmlns:p14="http://schemas.microsoft.com/office/powerpoint/2010/main" val="2945251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6D6DB-2BF1-E7F6-17FD-D1DC3CCAE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014F4-FCAF-2C84-A132-61C50EA10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B99D3-1844-D4C1-505F-D4EA016EF7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5EFAC6-FBC1-D60D-348F-76CC4CD305C4}"/>
              </a:ext>
            </a:extLst>
          </p:cNvPr>
          <p:cNvSpPr>
            <a:spLocks noGrp="1"/>
          </p:cNvSpPr>
          <p:nvPr>
            <p:ph type="sldNum" sz="quarter" idx="5"/>
          </p:nvPr>
        </p:nvSpPr>
        <p:spPr/>
        <p:txBody>
          <a:bodyPr/>
          <a:lstStyle/>
          <a:p>
            <a:fld id="{72DD171C-CDAE-4C00-AB7B-C76961976B48}" type="slidenum">
              <a:rPr lang="en-US" smtClean="0"/>
              <a:t>9</a:t>
            </a:fld>
            <a:endParaRPr lang="en-US"/>
          </a:p>
        </p:txBody>
      </p:sp>
    </p:spTree>
    <p:extLst>
      <p:ext uri="{BB962C8B-B14F-4D97-AF65-F5344CB8AC3E}">
        <p14:creationId xmlns:p14="http://schemas.microsoft.com/office/powerpoint/2010/main" val="29201890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13DAE9-7098-94B3-54A0-B43409B49C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 y="397"/>
            <a:ext cx="20104096" cy="11308554"/>
          </a:xfrm>
          <a:prstGeom prst="rect">
            <a:avLst/>
          </a:prstGeom>
        </p:spPr>
      </p:pic>
      <p:sp>
        <p:nvSpPr>
          <p:cNvPr id="9" name="object 3">
            <a:extLst>
              <a:ext uri="{FF2B5EF4-FFF2-40B4-BE49-F238E27FC236}">
                <a16:creationId xmlns:a16="http://schemas.microsoft.com/office/drawing/2014/main" id="{FA18D1DD-1C9A-304A-8B9B-84CC7158F321}"/>
              </a:ext>
            </a:extLst>
          </p:cNvPr>
          <p:cNvSpPr txBox="1"/>
          <p:nvPr userDrawn="1"/>
        </p:nvSpPr>
        <p:spPr>
          <a:xfrm>
            <a:off x="1441450" y="7251777"/>
            <a:ext cx="8399603" cy="571310"/>
          </a:xfrm>
          <a:prstGeom prst="rect">
            <a:avLst/>
          </a:prstGeom>
        </p:spPr>
        <p:txBody>
          <a:bodyPr vert="horz" wrap="square" lIns="0" tIns="17145" rIns="0" bIns="0" rtlCol="0">
            <a:spAutoFit/>
          </a:bodyPr>
          <a:lstStyle/>
          <a:p>
            <a:pPr marL="12700" algn="ctr">
              <a:lnSpc>
                <a:spcPct val="100000"/>
              </a:lnSpc>
              <a:spcBef>
                <a:spcPts val="135"/>
              </a:spcBef>
            </a:pPr>
            <a:r>
              <a:rPr lang="en-US" sz="3600" b="1" spc="60" dirty="0">
                <a:solidFill>
                  <a:srgbClr val="09649A"/>
                </a:solidFill>
                <a:latin typeface="Verdana" panose="020B0604030504040204" pitchFamily="34" charset="0"/>
                <a:ea typeface="Verdana" panose="020B0604030504040204" pitchFamily="34" charset="0"/>
                <a:cs typeface="Helvetica-Light"/>
              </a:rPr>
              <a:t>cchealth.org</a:t>
            </a:r>
            <a:endParaRPr sz="3600" b="1" dirty="0">
              <a:solidFill>
                <a:srgbClr val="09649A"/>
              </a:solidFill>
              <a:latin typeface="Verdana" panose="020B0604030504040204" pitchFamily="34" charset="0"/>
              <a:ea typeface="Verdana" panose="020B0604030504040204" pitchFamily="34" charset="0"/>
              <a:cs typeface="Helvetica-Light"/>
            </a:endParaRPr>
          </a:p>
        </p:txBody>
      </p:sp>
      <p:sp>
        <p:nvSpPr>
          <p:cNvPr id="3" name="Footer Placeholder 2">
            <a:extLst>
              <a:ext uri="{FF2B5EF4-FFF2-40B4-BE49-F238E27FC236}">
                <a16:creationId xmlns:a16="http://schemas.microsoft.com/office/drawing/2014/main" id="{662F33B5-CC0B-3489-04A2-9320552D6028}"/>
              </a:ext>
            </a:extLst>
          </p:cNvPr>
          <p:cNvSpPr>
            <a:spLocks noGrp="1"/>
          </p:cNvSpPr>
          <p:nvPr>
            <p:ph type="ftr" sz="quarter" idx="10"/>
          </p:nvPr>
        </p:nvSpPr>
        <p:spPr/>
        <p:txBody>
          <a:bodyPr/>
          <a:lstStyle/>
          <a:p>
            <a:endParaRPr lang="en-US"/>
          </a:p>
        </p:txBody>
      </p:sp>
      <p:sp>
        <p:nvSpPr>
          <p:cNvPr id="4" name="Date Placeholder 3">
            <a:extLst>
              <a:ext uri="{FF2B5EF4-FFF2-40B4-BE49-F238E27FC236}">
                <a16:creationId xmlns:a16="http://schemas.microsoft.com/office/drawing/2014/main" id="{FAD2C7B0-7384-621C-58C3-17F095EA30A4}"/>
              </a:ext>
            </a:extLst>
          </p:cNvPr>
          <p:cNvSpPr>
            <a:spLocks noGrp="1"/>
          </p:cNvSpPr>
          <p:nvPr>
            <p:ph type="dt" sz="half" idx="11"/>
          </p:nvPr>
        </p:nvSpPr>
        <p:spPr/>
        <p:txBody>
          <a:bodyPr/>
          <a:lstStyle/>
          <a:p>
            <a:fld id="{1D8BD707-D9CF-40AE-B4C6-C98DA3205C09}" type="datetimeFigureOut">
              <a:rPr lang="en-US" smtClean="0"/>
              <a:t>7/17/2026</a:t>
            </a:fld>
            <a:endParaRPr lang="en-US" dirty="0"/>
          </a:p>
        </p:txBody>
      </p:sp>
      <p:sp>
        <p:nvSpPr>
          <p:cNvPr id="5" name="Slide Number Placeholder 4">
            <a:extLst>
              <a:ext uri="{FF2B5EF4-FFF2-40B4-BE49-F238E27FC236}">
                <a16:creationId xmlns:a16="http://schemas.microsoft.com/office/drawing/2014/main" id="{2A1E6484-9296-B9F6-BAAB-B2CAAAAFB6E0}"/>
              </a:ext>
            </a:extLst>
          </p:cNvPr>
          <p:cNvSpPr>
            <a:spLocks noGrp="1"/>
          </p:cNvSpPr>
          <p:nvPr>
            <p:ph type="sldNum" sz="quarter" idx="12"/>
          </p:nvPr>
        </p:nvSpPr>
        <p:spPr/>
        <p:txBody>
          <a:bodyPr/>
          <a:lstStyle/>
          <a:p>
            <a:fld id="{B6F15528-21DE-4FAA-801E-634DDDAF4B2B}" type="slidenum">
              <a:rPr lang="en-US" smtClean="0"/>
              <a:t>‹#›</a:t>
            </a:fld>
            <a:endParaRPr lang="en-US"/>
          </a:p>
        </p:txBody>
      </p:sp>
      <p:pic>
        <p:nvPicPr>
          <p:cNvPr id="10" name="Picture 9">
            <a:extLst>
              <a:ext uri="{FF2B5EF4-FFF2-40B4-BE49-F238E27FC236}">
                <a16:creationId xmlns:a16="http://schemas.microsoft.com/office/drawing/2014/main" id="{EFDDF13C-660B-CBEF-9F46-E7CA79EB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441450" y="4419889"/>
            <a:ext cx="8399603" cy="2393779"/>
          </a:xfrm>
          <a:prstGeom prst="rect">
            <a:avLst/>
          </a:prstGeom>
        </p:spPr>
      </p:pic>
      <p:sp>
        <p:nvSpPr>
          <p:cNvPr id="12" name="Text Placeholder 11">
            <a:extLst>
              <a:ext uri="{FF2B5EF4-FFF2-40B4-BE49-F238E27FC236}">
                <a16:creationId xmlns:a16="http://schemas.microsoft.com/office/drawing/2014/main" id="{77B9F0C3-5B15-BD55-50AE-5AB85B0335DB}"/>
              </a:ext>
            </a:extLst>
          </p:cNvPr>
          <p:cNvSpPr>
            <a:spLocks noGrp="1"/>
          </p:cNvSpPr>
          <p:nvPr>
            <p:ph type="body" sz="quarter" idx="13" hasCustomPrompt="1"/>
          </p:nvPr>
        </p:nvSpPr>
        <p:spPr>
          <a:xfrm>
            <a:off x="12109450" y="5426075"/>
            <a:ext cx="7391400" cy="677108"/>
          </a:xfrm>
        </p:spPr>
        <p:txBody>
          <a:bodyPr anchor="t"/>
          <a:lstStyle>
            <a:lvl1pPr>
              <a:defRPr sz="4400" b="1">
                <a:solidFill>
                  <a:schemeClr val="bg1"/>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Name, title</a:t>
            </a:r>
          </a:p>
        </p:txBody>
      </p:sp>
      <p:sp>
        <p:nvSpPr>
          <p:cNvPr id="13" name="Text Placeholder 11">
            <a:extLst>
              <a:ext uri="{FF2B5EF4-FFF2-40B4-BE49-F238E27FC236}">
                <a16:creationId xmlns:a16="http://schemas.microsoft.com/office/drawing/2014/main" id="{7804A85D-0D36-B562-EC8B-261D7E9D542D}"/>
              </a:ext>
            </a:extLst>
          </p:cNvPr>
          <p:cNvSpPr>
            <a:spLocks noGrp="1"/>
          </p:cNvSpPr>
          <p:nvPr>
            <p:ph type="body" sz="quarter" idx="14" hasCustomPrompt="1"/>
          </p:nvPr>
        </p:nvSpPr>
        <p:spPr>
          <a:xfrm>
            <a:off x="12109450" y="3168962"/>
            <a:ext cx="7391400" cy="2031325"/>
          </a:xfrm>
        </p:spPr>
        <p:txBody>
          <a:bodyPr anchor="b"/>
          <a:lstStyle>
            <a:lvl1pPr>
              <a:defRPr sz="6600" b="1">
                <a:solidFill>
                  <a:schemeClr val="bg1"/>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Presentation</a:t>
            </a:r>
          </a:p>
          <a:p>
            <a:pPr lvl="0"/>
            <a:r>
              <a:rPr lang="en-US" dirty="0"/>
              <a:t>Title</a:t>
            </a:r>
          </a:p>
        </p:txBody>
      </p:sp>
      <p:sp>
        <p:nvSpPr>
          <p:cNvPr id="14" name="Text Placeholder 11">
            <a:extLst>
              <a:ext uri="{FF2B5EF4-FFF2-40B4-BE49-F238E27FC236}">
                <a16:creationId xmlns:a16="http://schemas.microsoft.com/office/drawing/2014/main" id="{159093AD-72F9-FC3F-E24D-DAB1B68421F8}"/>
              </a:ext>
            </a:extLst>
          </p:cNvPr>
          <p:cNvSpPr>
            <a:spLocks noGrp="1"/>
          </p:cNvSpPr>
          <p:nvPr>
            <p:ph type="body" sz="quarter" idx="15" hasCustomPrompt="1"/>
          </p:nvPr>
        </p:nvSpPr>
        <p:spPr>
          <a:xfrm>
            <a:off x="12109450" y="7042177"/>
            <a:ext cx="7391400" cy="430887"/>
          </a:xfrm>
        </p:spPr>
        <p:txBody>
          <a:bodyPr anchor="t"/>
          <a:lstStyle>
            <a:lvl1pPr algn="r">
              <a:defRPr sz="2800" b="0">
                <a:solidFill>
                  <a:schemeClr val="bg1"/>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Date</a:t>
            </a:r>
          </a:p>
        </p:txBody>
      </p:sp>
    </p:spTree>
    <p:extLst>
      <p:ext uri="{BB962C8B-B14F-4D97-AF65-F5344CB8AC3E}">
        <p14:creationId xmlns:p14="http://schemas.microsoft.com/office/powerpoint/2010/main" val="2183244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ection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5049864"/>
            <a:ext cx="17088486" cy="830997"/>
          </a:xfrm>
          <a:prstGeom prst="rect">
            <a:avLst/>
          </a:prstGeom>
        </p:spPr>
        <p:txBody>
          <a:bodyPr wrap="square" lIns="0" tIns="0" rIns="0" bIns="0" anchor="b">
            <a:spAutoFit/>
          </a:bodyPr>
          <a:lstStyle>
            <a:lvl1pPr>
              <a:defRPr sz="5400" b="1" i="0">
                <a:solidFill>
                  <a:srgbClr val="05639B"/>
                </a:solidFill>
                <a:latin typeface="Verdana" panose="020B0604030504040204" pitchFamily="34" charset="0"/>
                <a:ea typeface="Verdana" panose="020B0604030504040204" pitchFamily="34" charset="0"/>
                <a:cs typeface="Helvetica"/>
              </a:defRPr>
            </a:lvl1pPr>
          </a:lstStyle>
          <a:p>
            <a:endParaRPr dirty="0"/>
          </a:p>
        </p:txBody>
      </p:sp>
      <p:sp>
        <p:nvSpPr>
          <p:cNvPr id="3" name="Holder 3"/>
          <p:cNvSpPr>
            <a:spLocks noGrp="1"/>
          </p:cNvSpPr>
          <p:nvPr>
            <p:ph type="subTitle" idx="4"/>
          </p:nvPr>
        </p:nvSpPr>
        <p:spPr>
          <a:xfrm>
            <a:off x="1507806" y="6333236"/>
            <a:ext cx="17088485" cy="2827337"/>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623050" y="549275"/>
            <a:ext cx="12475846" cy="1395383"/>
          </a:xfrm>
          <a:prstGeom prst="rect">
            <a:avLst/>
          </a:prstGeom>
        </p:spPr>
        <p:txBody>
          <a:bodyPr lIns="0" tIns="0" rIns="0" bIns="0" anchor="ctr"/>
          <a:lstStyle>
            <a:lvl1pPr algn="r">
              <a:defRPr sz="3800" b="1" i="0">
                <a:solidFill>
                  <a:srgbClr val="05639B"/>
                </a:solidFill>
                <a:latin typeface="Verdana" panose="020B0604030504040204" pitchFamily="34" charset="0"/>
                <a:ea typeface="Verdana" panose="020B0604030504040204" pitchFamily="34" charset="0"/>
                <a:cs typeface="Helvetica"/>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8" name="Text Placeholder 7">
            <a:extLst>
              <a:ext uri="{FF2B5EF4-FFF2-40B4-BE49-F238E27FC236}">
                <a16:creationId xmlns:a16="http://schemas.microsoft.com/office/drawing/2014/main" id="{5647B37D-AB99-431E-0EF9-0BD4D9A3B4B5}"/>
              </a:ext>
            </a:extLst>
          </p:cNvPr>
          <p:cNvSpPr>
            <a:spLocks noGrp="1"/>
          </p:cNvSpPr>
          <p:nvPr>
            <p:ph type="body" sz="quarter" idx="10"/>
          </p:nvPr>
        </p:nvSpPr>
        <p:spPr>
          <a:xfrm>
            <a:off x="908050" y="2454275"/>
            <a:ext cx="18191163" cy="1846659"/>
          </a:xfrm>
        </p:spPr>
        <p:txBody>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dirty="0"/>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9" name="Text Placeholder 8">
            <a:extLst>
              <a:ext uri="{FF2B5EF4-FFF2-40B4-BE49-F238E27FC236}">
                <a16:creationId xmlns:a16="http://schemas.microsoft.com/office/drawing/2014/main" id="{4BCA2314-13FA-11E5-3D8B-B2C2D2BE6E74}"/>
              </a:ext>
            </a:extLst>
          </p:cNvPr>
          <p:cNvSpPr>
            <a:spLocks noGrp="1"/>
          </p:cNvSpPr>
          <p:nvPr>
            <p:ph type="body" sz="quarter" idx="10" hasCustomPrompt="1"/>
          </p:nvPr>
        </p:nvSpPr>
        <p:spPr>
          <a:xfrm>
            <a:off x="6699250" y="930275"/>
            <a:ext cx="12399963" cy="677108"/>
          </a:xfrm>
        </p:spPr>
        <p:txBody>
          <a:bodyPr/>
          <a:lstStyle>
            <a:lvl1pPr algn="r">
              <a:defRPr sz="4400" b="1">
                <a:solidFill>
                  <a:srgbClr val="09649A"/>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Title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6" name="Text Placeholder 8">
            <a:extLst>
              <a:ext uri="{FF2B5EF4-FFF2-40B4-BE49-F238E27FC236}">
                <a16:creationId xmlns:a16="http://schemas.microsoft.com/office/drawing/2014/main" id="{315266EB-A89C-2456-5EB7-D27E13EC0DDE}"/>
              </a:ext>
            </a:extLst>
          </p:cNvPr>
          <p:cNvSpPr>
            <a:spLocks noGrp="1"/>
          </p:cNvSpPr>
          <p:nvPr>
            <p:ph type="body" sz="quarter" idx="10" hasCustomPrompt="1"/>
          </p:nvPr>
        </p:nvSpPr>
        <p:spPr>
          <a:xfrm>
            <a:off x="6699250" y="5278021"/>
            <a:ext cx="12399963" cy="677108"/>
          </a:xfrm>
        </p:spPr>
        <p:txBody>
          <a:bodyPr anchor="ctr"/>
          <a:lstStyle>
            <a:lvl1pPr algn="r">
              <a:defRPr sz="4400" b="1">
                <a:solidFill>
                  <a:srgbClr val="09649A"/>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Title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13DAE9-7098-94B3-54A0-B43409B49C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 y="397"/>
            <a:ext cx="20104096" cy="11308554"/>
          </a:xfrm>
          <a:prstGeom prst="rect">
            <a:avLst/>
          </a:prstGeom>
        </p:spPr>
      </p:pic>
      <p:sp>
        <p:nvSpPr>
          <p:cNvPr id="9" name="object 3">
            <a:extLst>
              <a:ext uri="{FF2B5EF4-FFF2-40B4-BE49-F238E27FC236}">
                <a16:creationId xmlns:a16="http://schemas.microsoft.com/office/drawing/2014/main" id="{FA18D1DD-1C9A-304A-8B9B-84CC7158F321}"/>
              </a:ext>
            </a:extLst>
          </p:cNvPr>
          <p:cNvSpPr txBox="1"/>
          <p:nvPr userDrawn="1"/>
        </p:nvSpPr>
        <p:spPr>
          <a:xfrm>
            <a:off x="1441450" y="7251777"/>
            <a:ext cx="8610600" cy="571310"/>
          </a:xfrm>
          <a:prstGeom prst="rect">
            <a:avLst/>
          </a:prstGeom>
        </p:spPr>
        <p:txBody>
          <a:bodyPr vert="horz" wrap="square" lIns="0" tIns="17145" rIns="0" bIns="0" rtlCol="0">
            <a:spAutoFit/>
          </a:bodyPr>
          <a:lstStyle/>
          <a:p>
            <a:pPr marL="12700" algn="ctr">
              <a:lnSpc>
                <a:spcPct val="100000"/>
              </a:lnSpc>
              <a:spcBef>
                <a:spcPts val="135"/>
              </a:spcBef>
            </a:pPr>
            <a:r>
              <a:rPr lang="en-US" sz="3600" b="1" spc="60" dirty="0">
                <a:solidFill>
                  <a:srgbClr val="09649A"/>
                </a:solidFill>
                <a:latin typeface="Verdana" panose="020B0604030504040204" pitchFamily="34" charset="0"/>
                <a:ea typeface="Verdana" panose="020B0604030504040204" pitchFamily="34" charset="0"/>
                <a:cs typeface="Helvetica-Light"/>
              </a:rPr>
              <a:t>cchealth.org</a:t>
            </a:r>
            <a:endParaRPr sz="3600" b="1" dirty="0">
              <a:solidFill>
                <a:srgbClr val="09649A"/>
              </a:solidFill>
              <a:latin typeface="Verdana" panose="020B0604030504040204" pitchFamily="34" charset="0"/>
              <a:ea typeface="Verdana" panose="020B0604030504040204" pitchFamily="34" charset="0"/>
              <a:cs typeface="Helvetica-Light"/>
            </a:endParaRPr>
          </a:p>
        </p:txBody>
      </p:sp>
      <p:sp>
        <p:nvSpPr>
          <p:cNvPr id="3" name="Footer Placeholder 2">
            <a:extLst>
              <a:ext uri="{FF2B5EF4-FFF2-40B4-BE49-F238E27FC236}">
                <a16:creationId xmlns:a16="http://schemas.microsoft.com/office/drawing/2014/main" id="{662F33B5-CC0B-3489-04A2-9320552D6028}"/>
              </a:ext>
            </a:extLst>
          </p:cNvPr>
          <p:cNvSpPr>
            <a:spLocks noGrp="1"/>
          </p:cNvSpPr>
          <p:nvPr>
            <p:ph type="ftr" sz="quarter" idx="10"/>
          </p:nvPr>
        </p:nvSpPr>
        <p:spPr/>
        <p:txBody>
          <a:bodyPr/>
          <a:lstStyle/>
          <a:p>
            <a:endParaRPr lang="en-US"/>
          </a:p>
        </p:txBody>
      </p:sp>
      <p:sp>
        <p:nvSpPr>
          <p:cNvPr id="4" name="Date Placeholder 3">
            <a:extLst>
              <a:ext uri="{FF2B5EF4-FFF2-40B4-BE49-F238E27FC236}">
                <a16:creationId xmlns:a16="http://schemas.microsoft.com/office/drawing/2014/main" id="{FAD2C7B0-7384-621C-58C3-17F095EA30A4}"/>
              </a:ext>
            </a:extLst>
          </p:cNvPr>
          <p:cNvSpPr>
            <a:spLocks noGrp="1"/>
          </p:cNvSpPr>
          <p:nvPr>
            <p:ph type="dt" sz="half" idx="11"/>
          </p:nvPr>
        </p:nvSpPr>
        <p:spPr/>
        <p:txBody>
          <a:bodyPr/>
          <a:lstStyle/>
          <a:p>
            <a:fld id="{1D8BD707-D9CF-40AE-B4C6-C98DA3205C09}" type="datetimeFigureOut">
              <a:rPr lang="en-US" smtClean="0"/>
              <a:t>7/17/2026</a:t>
            </a:fld>
            <a:endParaRPr lang="en-US"/>
          </a:p>
        </p:txBody>
      </p:sp>
      <p:sp>
        <p:nvSpPr>
          <p:cNvPr id="5" name="Slide Number Placeholder 4">
            <a:extLst>
              <a:ext uri="{FF2B5EF4-FFF2-40B4-BE49-F238E27FC236}">
                <a16:creationId xmlns:a16="http://schemas.microsoft.com/office/drawing/2014/main" id="{2A1E6484-9296-B9F6-BAAB-B2CAAAAFB6E0}"/>
              </a:ext>
            </a:extLst>
          </p:cNvPr>
          <p:cNvSpPr>
            <a:spLocks noGrp="1"/>
          </p:cNvSpPr>
          <p:nvPr>
            <p:ph type="sldNum" sz="quarter" idx="12"/>
          </p:nvPr>
        </p:nvSpPr>
        <p:spPr/>
        <p:txBody>
          <a:bodyPr/>
          <a:lstStyle/>
          <a:p>
            <a:fld id="{B6F15528-21DE-4FAA-801E-634DDDAF4B2B}" type="slidenum">
              <a:rPr lang="en-US" smtClean="0"/>
              <a:t>‹#›</a:t>
            </a:fld>
            <a:endParaRPr lang="en-US"/>
          </a:p>
        </p:txBody>
      </p:sp>
      <p:pic>
        <p:nvPicPr>
          <p:cNvPr id="10" name="Picture 9">
            <a:extLst>
              <a:ext uri="{FF2B5EF4-FFF2-40B4-BE49-F238E27FC236}">
                <a16:creationId xmlns:a16="http://schemas.microsoft.com/office/drawing/2014/main" id="{EFDDF13C-660B-CBEF-9F46-E7CA79EB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441450" y="4419889"/>
            <a:ext cx="8399603" cy="2393779"/>
          </a:xfrm>
          <a:prstGeom prst="rect">
            <a:avLst/>
          </a:prstGeom>
        </p:spPr>
      </p:pic>
      <p:sp>
        <p:nvSpPr>
          <p:cNvPr id="13" name="Text Placeholder 11">
            <a:extLst>
              <a:ext uri="{FF2B5EF4-FFF2-40B4-BE49-F238E27FC236}">
                <a16:creationId xmlns:a16="http://schemas.microsoft.com/office/drawing/2014/main" id="{7804A85D-0D36-B562-EC8B-261D7E9D542D}"/>
              </a:ext>
            </a:extLst>
          </p:cNvPr>
          <p:cNvSpPr>
            <a:spLocks noGrp="1"/>
          </p:cNvSpPr>
          <p:nvPr>
            <p:ph type="body" sz="quarter" idx="14" hasCustomPrompt="1"/>
          </p:nvPr>
        </p:nvSpPr>
        <p:spPr>
          <a:xfrm>
            <a:off x="12033250" y="4878115"/>
            <a:ext cx="7391400" cy="1477328"/>
          </a:xfrm>
        </p:spPr>
        <p:txBody>
          <a:bodyPr anchor="ctr"/>
          <a:lstStyle>
            <a:lvl1pPr algn="ctr">
              <a:defRPr sz="9600" b="1">
                <a:solidFill>
                  <a:schemeClr val="bg1"/>
                </a:solidFill>
                <a:latin typeface="Verdana" panose="020B0604030504040204" pitchFamily="34" charset="0"/>
                <a:ea typeface="Verdana" panose="020B0604030504040204" pitchFamily="34" charset="0"/>
                <a:cs typeface="Helvetica" panose="020B0604020202020204" pitchFamily="34" charset="0"/>
              </a:defRPr>
            </a:lvl1pPr>
          </a:lstStyle>
          <a:p>
            <a:pPr lvl="0"/>
            <a:r>
              <a:rPr lang="en-US" dirty="0"/>
              <a:t>Thank You</a:t>
            </a:r>
          </a:p>
        </p:txBody>
      </p:sp>
    </p:spTree>
    <p:extLst>
      <p:ext uri="{BB962C8B-B14F-4D97-AF65-F5344CB8AC3E}">
        <p14:creationId xmlns:p14="http://schemas.microsoft.com/office/powerpoint/2010/main" val="666859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8EF"/>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1005204" y="2601150"/>
            <a:ext cx="17962245" cy="369332"/>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6835394" y="10517696"/>
            <a:ext cx="6433312" cy="276999"/>
          </a:xfrm>
          <a:prstGeom prst="rect">
            <a:avLst/>
          </a:prstGeom>
        </p:spPr>
        <p:txBody>
          <a:bodyPr wrap="square" lIns="0" tIns="0" rIns="0" bIns="0">
            <a:spAutoFit/>
          </a:bodyPr>
          <a:lstStyle>
            <a:lvl1pPr algn="ctr">
              <a:defRPr>
                <a:solidFill>
                  <a:schemeClr val="tx1">
                    <a:tint val="75000"/>
                  </a:schemeClr>
                </a:solidFill>
                <a:latin typeface="+mn-lt"/>
              </a:defRPr>
            </a:lvl1pPr>
          </a:lstStyle>
          <a:p>
            <a:endParaRPr lang="en-US" dirty="0"/>
          </a:p>
        </p:txBody>
      </p:sp>
      <p:sp>
        <p:nvSpPr>
          <p:cNvPr id="5" name="Holder 5"/>
          <p:cNvSpPr>
            <a:spLocks noGrp="1"/>
          </p:cNvSpPr>
          <p:nvPr>
            <p:ph type="dt" sz="half" idx="6"/>
          </p:nvPr>
        </p:nvSpPr>
        <p:spPr>
          <a:xfrm>
            <a:off x="1005205" y="10517696"/>
            <a:ext cx="4623943" cy="276999"/>
          </a:xfrm>
          <a:prstGeom prst="rect">
            <a:avLst/>
          </a:prstGeom>
        </p:spPr>
        <p:txBody>
          <a:bodyPr wrap="square" lIns="0" tIns="0" rIns="0" bIns="0">
            <a:spAutoFit/>
          </a:bodyPr>
          <a:lstStyle>
            <a:lvl1pPr algn="l">
              <a:defRPr>
                <a:solidFill>
                  <a:schemeClr val="tx1">
                    <a:tint val="75000"/>
                  </a:schemeClr>
                </a:solidFill>
                <a:latin typeface="+mj-lt"/>
              </a:defRPr>
            </a:lvl1pPr>
          </a:lstStyle>
          <a:p>
            <a:fld id="{1D8BD707-D9CF-40AE-B4C6-C98DA3205C09}" type="datetimeFigureOut">
              <a:rPr lang="en-US" smtClean="0"/>
              <a:pPr/>
              <a:t>7/17/2026</a:t>
            </a:fld>
            <a:endParaRPr lang="en-US" dirty="0"/>
          </a:p>
        </p:txBody>
      </p:sp>
      <p:sp>
        <p:nvSpPr>
          <p:cNvPr id="6" name="Holder 6"/>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a:solidFill>
                  <a:schemeClr val="tx1">
                    <a:tint val="75000"/>
                  </a:schemeClr>
                </a:solidFill>
                <a:latin typeface="+mn-lt"/>
              </a:defRPr>
            </a:lvl1pPr>
          </a:lstStyle>
          <a:p>
            <a:fld id="{B6F15528-21DE-4FAA-801E-634DDDAF4B2B}" type="slidenum">
              <a:rPr lang="en-US" smtClean="0"/>
              <a:pPr/>
              <a:t>‹#›</a:t>
            </a:fld>
            <a:endParaRPr lang="en-US" dirty="0"/>
          </a:p>
        </p:txBody>
      </p:sp>
      <p:sp>
        <p:nvSpPr>
          <p:cNvPr id="7" name="object 2">
            <a:extLst>
              <a:ext uri="{FF2B5EF4-FFF2-40B4-BE49-F238E27FC236}">
                <a16:creationId xmlns:a16="http://schemas.microsoft.com/office/drawing/2014/main" id="{A075FFE9-E5E3-92E0-3F57-493990594565}"/>
              </a:ext>
            </a:extLst>
          </p:cNvPr>
          <p:cNvSpPr txBox="1"/>
          <p:nvPr userDrawn="1"/>
        </p:nvSpPr>
        <p:spPr>
          <a:xfrm>
            <a:off x="2522855" y="1744980"/>
            <a:ext cx="1052195" cy="252095"/>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05639B"/>
                </a:solidFill>
                <a:latin typeface="Helvetica"/>
                <a:cs typeface="Helvetica"/>
              </a:rPr>
              <a:t>cchealth.org</a:t>
            </a:r>
            <a:endParaRPr sz="1450" dirty="0">
              <a:latin typeface="Helvetica"/>
              <a:cs typeface="Helvetica"/>
            </a:endParaRPr>
          </a:p>
        </p:txBody>
      </p:sp>
      <p:sp>
        <p:nvSpPr>
          <p:cNvPr id="8" name="object 3">
            <a:extLst>
              <a:ext uri="{FF2B5EF4-FFF2-40B4-BE49-F238E27FC236}">
                <a16:creationId xmlns:a16="http://schemas.microsoft.com/office/drawing/2014/main" id="{8F61FAE1-AF05-FFFA-553D-5D02B992F62B}"/>
              </a:ext>
            </a:extLst>
          </p:cNvPr>
          <p:cNvSpPr/>
          <p:nvPr userDrawn="1"/>
        </p:nvSpPr>
        <p:spPr>
          <a:xfrm>
            <a:off x="0" y="854075"/>
            <a:ext cx="733425" cy="685800"/>
          </a:xfrm>
          <a:custGeom>
            <a:avLst/>
            <a:gdLst/>
            <a:ahLst/>
            <a:cxnLst/>
            <a:rect l="l" t="t" r="r" b="b"/>
            <a:pathLst>
              <a:path w="733425" h="565785">
                <a:moveTo>
                  <a:pt x="732961" y="0"/>
                </a:moveTo>
                <a:lnTo>
                  <a:pt x="0" y="0"/>
                </a:lnTo>
                <a:lnTo>
                  <a:pt x="0" y="565427"/>
                </a:lnTo>
                <a:lnTo>
                  <a:pt x="732961" y="565427"/>
                </a:lnTo>
                <a:lnTo>
                  <a:pt x="732961" y="0"/>
                </a:lnTo>
                <a:close/>
              </a:path>
            </a:pathLst>
          </a:custGeom>
          <a:solidFill>
            <a:srgbClr val="F26A39"/>
          </a:solidFill>
        </p:spPr>
        <p:txBody>
          <a:bodyPr wrap="square" lIns="0" tIns="0" rIns="0" bIns="0" rtlCol="0"/>
          <a:lstStyle/>
          <a:p>
            <a:endParaRPr/>
          </a:p>
        </p:txBody>
      </p:sp>
      <p:sp>
        <p:nvSpPr>
          <p:cNvPr id="9" name="object 8">
            <a:extLst>
              <a:ext uri="{FF2B5EF4-FFF2-40B4-BE49-F238E27FC236}">
                <a16:creationId xmlns:a16="http://schemas.microsoft.com/office/drawing/2014/main" id="{8F220FBE-5C36-2D99-3497-4AB2E356CEF4}"/>
              </a:ext>
            </a:extLst>
          </p:cNvPr>
          <p:cNvSpPr/>
          <p:nvPr userDrawn="1"/>
        </p:nvSpPr>
        <p:spPr>
          <a:xfrm>
            <a:off x="0" y="10952546"/>
            <a:ext cx="20104100" cy="356235"/>
          </a:xfrm>
          <a:custGeom>
            <a:avLst/>
            <a:gdLst/>
            <a:ahLst/>
            <a:cxnLst/>
            <a:rect l="l" t="t" r="r" b="b"/>
            <a:pathLst>
              <a:path w="20104100" h="356234">
                <a:moveTo>
                  <a:pt x="20104099" y="0"/>
                </a:moveTo>
                <a:lnTo>
                  <a:pt x="0" y="0"/>
                </a:lnTo>
                <a:lnTo>
                  <a:pt x="0" y="356010"/>
                </a:lnTo>
                <a:lnTo>
                  <a:pt x="20104099" y="356010"/>
                </a:lnTo>
                <a:lnTo>
                  <a:pt x="20104099" y="0"/>
                </a:lnTo>
                <a:close/>
              </a:path>
            </a:pathLst>
          </a:custGeom>
          <a:solidFill>
            <a:srgbClr val="05639B"/>
          </a:solidFill>
        </p:spPr>
        <p:txBody>
          <a:bodyPr wrap="square" lIns="0" tIns="0" rIns="0" bIns="0" rtlCol="0"/>
          <a:lstStyle/>
          <a:p>
            <a:endParaRPr/>
          </a:p>
        </p:txBody>
      </p:sp>
      <p:grpSp>
        <p:nvGrpSpPr>
          <p:cNvPr id="10" name="object 9">
            <a:extLst>
              <a:ext uri="{FF2B5EF4-FFF2-40B4-BE49-F238E27FC236}">
                <a16:creationId xmlns:a16="http://schemas.microsoft.com/office/drawing/2014/main" id="{C5250AD2-A9C6-CA26-56BF-43AEB2AF32BA}"/>
              </a:ext>
            </a:extLst>
          </p:cNvPr>
          <p:cNvGrpSpPr/>
          <p:nvPr userDrawn="1"/>
        </p:nvGrpSpPr>
        <p:grpSpPr>
          <a:xfrm>
            <a:off x="0" y="0"/>
            <a:ext cx="20104100" cy="178435"/>
            <a:chOff x="0" y="0"/>
            <a:chExt cx="20104100" cy="178435"/>
          </a:xfrm>
        </p:grpSpPr>
        <p:sp>
          <p:nvSpPr>
            <p:cNvPr id="11" name="object 10">
              <a:extLst>
                <a:ext uri="{FF2B5EF4-FFF2-40B4-BE49-F238E27FC236}">
                  <a16:creationId xmlns:a16="http://schemas.microsoft.com/office/drawing/2014/main" id="{798A8D54-9A5D-9B11-BD4E-7794EDCC71CE}"/>
                </a:ext>
              </a:extLst>
            </p:cNvPr>
            <p:cNvSpPr/>
            <p:nvPr/>
          </p:nvSpPr>
          <p:spPr>
            <a:xfrm>
              <a:off x="0" y="0"/>
              <a:ext cx="6693534" cy="178435"/>
            </a:xfrm>
            <a:custGeom>
              <a:avLst/>
              <a:gdLst/>
              <a:ahLst/>
              <a:cxnLst/>
              <a:rect l="l" t="t" r="r" b="b"/>
              <a:pathLst>
                <a:path w="6693534" h="178435">
                  <a:moveTo>
                    <a:pt x="6693272" y="0"/>
                  </a:moveTo>
                  <a:lnTo>
                    <a:pt x="0" y="0"/>
                  </a:lnTo>
                  <a:lnTo>
                    <a:pt x="0" y="178005"/>
                  </a:lnTo>
                  <a:lnTo>
                    <a:pt x="6693272" y="178005"/>
                  </a:lnTo>
                  <a:lnTo>
                    <a:pt x="6693272" y="0"/>
                  </a:lnTo>
                  <a:close/>
                </a:path>
              </a:pathLst>
            </a:custGeom>
            <a:solidFill>
              <a:srgbClr val="F9AF3F"/>
            </a:solidFill>
          </p:spPr>
          <p:txBody>
            <a:bodyPr wrap="square" lIns="0" tIns="0" rIns="0" bIns="0" rtlCol="0"/>
            <a:lstStyle/>
            <a:p>
              <a:endParaRPr/>
            </a:p>
          </p:txBody>
        </p:sp>
        <p:sp>
          <p:nvSpPr>
            <p:cNvPr id="12" name="object 11">
              <a:extLst>
                <a:ext uri="{FF2B5EF4-FFF2-40B4-BE49-F238E27FC236}">
                  <a16:creationId xmlns:a16="http://schemas.microsoft.com/office/drawing/2014/main" id="{B3C9F212-856D-7B14-D27C-1106632ED189}"/>
                </a:ext>
              </a:extLst>
            </p:cNvPr>
            <p:cNvSpPr/>
            <p:nvPr/>
          </p:nvSpPr>
          <p:spPr>
            <a:xfrm>
              <a:off x="6705418" y="0"/>
              <a:ext cx="6693534" cy="178435"/>
            </a:xfrm>
            <a:custGeom>
              <a:avLst/>
              <a:gdLst/>
              <a:ahLst/>
              <a:cxnLst/>
              <a:rect l="l" t="t" r="r" b="b"/>
              <a:pathLst>
                <a:path w="6693534" h="178435">
                  <a:moveTo>
                    <a:pt x="6693272" y="0"/>
                  </a:moveTo>
                  <a:lnTo>
                    <a:pt x="0" y="0"/>
                  </a:lnTo>
                  <a:lnTo>
                    <a:pt x="0" y="178005"/>
                  </a:lnTo>
                  <a:lnTo>
                    <a:pt x="6693272" y="178005"/>
                  </a:lnTo>
                  <a:lnTo>
                    <a:pt x="6693272" y="0"/>
                  </a:lnTo>
                  <a:close/>
                </a:path>
              </a:pathLst>
            </a:custGeom>
            <a:solidFill>
              <a:srgbClr val="05639B"/>
            </a:solidFill>
          </p:spPr>
          <p:txBody>
            <a:bodyPr wrap="square" lIns="0" tIns="0" rIns="0" bIns="0" rtlCol="0"/>
            <a:lstStyle/>
            <a:p>
              <a:endParaRPr/>
            </a:p>
          </p:txBody>
        </p:sp>
        <p:sp>
          <p:nvSpPr>
            <p:cNvPr id="13" name="object 12">
              <a:extLst>
                <a:ext uri="{FF2B5EF4-FFF2-40B4-BE49-F238E27FC236}">
                  <a16:creationId xmlns:a16="http://schemas.microsoft.com/office/drawing/2014/main" id="{A618265E-9C35-AE54-12B4-E7E5A1617D1B}"/>
                </a:ext>
              </a:extLst>
            </p:cNvPr>
            <p:cNvSpPr/>
            <p:nvPr/>
          </p:nvSpPr>
          <p:spPr>
            <a:xfrm>
              <a:off x="13410837" y="0"/>
              <a:ext cx="6693534" cy="178435"/>
            </a:xfrm>
            <a:custGeom>
              <a:avLst/>
              <a:gdLst/>
              <a:ahLst/>
              <a:cxnLst/>
              <a:rect l="l" t="t" r="r" b="b"/>
              <a:pathLst>
                <a:path w="6693534" h="178435">
                  <a:moveTo>
                    <a:pt x="6693262" y="0"/>
                  </a:moveTo>
                  <a:lnTo>
                    <a:pt x="0" y="0"/>
                  </a:lnTo>
                  <a:lnTo>
                    <a:pt x="0" y="178005"/>
                  </a:lnTo>
                  <a:lnTo>
                    <a:pt x="6693262" y="178005"/>
                  </a:lnTo>
                  <a:lnTo>
                    <a:pt x="6693262" y="0"/>
                  </a:lnTo>
                  <a:close/>
                </a:path>
              </a:pathLst>
            </a:custGeom>
            <a:solidFill>
              <a:srgbClr val="F26A39"/>
            </a:solidFill>
          </p:spPr>
          <p:txBody>
            <a:bodyPr wrap="square" lIns="0" tIns="0" rIns="0" bIns="0" rtlCol="0"/>
            <a:lstStyle/>
            <a:p>
              <a:endParaRPr/>
            </a:p>
          </p:txBody>
        </p:sp>
      </p:grpSp>
      <p:pic>
        <p:nvPicPr>
          <p:cNvPr id="16" name="Picture 15">
            <a:extLst>
              <a:ext uri="{FF2B5EF4-FFF2-40B4-BE49-F238E27FC236}">
                <a16:creationId xmlns:a16="http://schemas.microsoft.com/office/drawing/2014/main" id="{5BEEC99F-204C-7400-197A-9A5FF253EDC9}"/>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022826" y="613285"/>
            <a:ext cx="4076224" cy="1161671"/>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3" r:id="rId4"/>
    <p:sldLayoutId id="2147483664" r:id="rId5"/>
    <p:sldLayoutId id="2147483665" r:id="rId6"/>
    <p:sldLayoutId id="2147483667" r:id="rId7"/>
  </p:sldLayoutIdLst>
  <p:txStyles>
    <p:titleStyle>
      <a:lvl1pPr>
        <a:defRPr>
          <a:latin typeface="+mj-lt"/>
          <a:ea typeface="+mj-ea"/>
          <a:cs typeface="+mj-cs"/>
        </a:defRPr>
      </a:lvl1pPr>
    </p:titleStyle>
    <p:bodyStyle>
      <a:lvl1pPr marL="0">
        <a:defRPr sz="24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6BE10D5-DD77-B820-0AB4-13DF86041BDD}"/>
              </a:ext>
            </a:extLst>
          </p:cNvPr>
          <p:cNvSpPr>
            <a:spLocks noGrp="1"/>
          </p:cNvSpPr>
          <p:nvPr>
            <p:ph type="body" sz="quarter" idx="13"/>
          </p:nvPr>
        </p:nvSpPr>
        <p:spPr>
          <a:xfrm>
            <a:off x="12109450" y="5426075"/>
            <a:ext cx="7391400" cy="1969770"/>
          </a:xfrm>
        </p:spPr>
        <p:txBody>
          <a:bodyPr/>
          <a:lstStyle/>
          <a:p>
            <a:r>
              <a:rPr lang="en-US" sz="3200" dirty="0"/>
              <a:t>Michael Dossey</a:t>
            </a:r>
          </a:p>
          <a:p>
            <a:r>
              <a:rPr lang="en-US" sz="3200" dirty="0"/>
              <a:t>Supervising Accidental Release Prevention Engineer,  Hazardous Materials Programs</a:t>
            </a:r>
            <a:endParaRPr lang="en-US" dirty="0"/>
          </a:p>
        </p:txBody>
      </p:sp>
      <p:sp>
        <p:nvSpPr>
          <p:cNvPr id="6" name="Text Placeholder 5">
            <a:extLst>
              <a:ext uri="{FF2B5EF4-FFF2-40B4-BE49-F238E27FC236}">
                <a16:creationId xmlns:a16="http://schemas.microsoft.com/office/drawing/2014/main" id="{EB6F1820-7D08-D772-3BF5-19A2672A8FBC}"/>
              </a:ext>
            </a:extLst>
          </p:cNvPr>
          <p:cNvSpPr>
            <a:spLocks noGrp="1"/>
          </p:cNvSpPr>
          <p:nvPr>
            <p:ph type="body" sz="quarter" idx="14"/>
          </p:nvPr>
        </p:nvSpPr>
        <p:spPr>
          <a:xfrm>
            <a:off x="12109450" y="2153299"/>
            <a:ext cx="7391400" cy="3046988"/>
          </a:xfrm>
        </p:spPr>
        <p:txBody>
          <a:bodyPr/>
          <a:lstStyle/>
          <a:p>
            <a:r>
              <a:rPr lang="en-US" dirty="0"/>
              <a:t>CAER Process Safety Action Team Update</a:t>
            </a:r>
          </a:p>
        </p:txBody>
      </p:sp>
      <p:sp>
        <p:nvSpPr>
          <p:cNvPr id="7" name="Text Placeholder 6">
            <a:extLst>
              <a:ext uri="{FF2B5EF4-FFF2-40B4-BE49-F238E27FC236}">
                <a16:creationId xmlns:a16="http://schemas.microsoft.com/office/drawing/2014/main" id="{672C6AC8-B254-BA86-164E-4C30622D9861}"/>
              </a:ext>
            </a:extLst>
          </p:cNvPr>
          <p:cNvSpPr>
            <a:spLocks noGrp="1"/>
          </p:cNvSpPr>
          <p:nvPr>
            <p:ph type="body" sz="quarter" idx="15"/>
          </p:nvPr>
        </p:nvSpPr>
        <p:spPr>
          <a:xfrm>
            <a:off x="12109450" y="8016875"/>
            <a:ext cx="7391400" cy="430887"/>
          </a:xfrm>
        </p:spPr>
        <p:txBody>
          <a:bodyPr/>
          <a:lstStyle/>
          <a:p>
            <a:r>
              <a:rPr lang="en-US" dirty="0"/>
              <a:t>April 22, 2026</a:t>
            </a:r>
          </a:p>
        </p:txBody>
      </p:sp>
    </p:spTree>
    <p:extLst>
      <p:ext uri="{BB962C8B-B14F-4D97-AF65-F5344CB8AC3E}">
        <p14:creationId xmlns:p14="http://schemas.microsoft.com/office/powerpoint/2010/main" val="3992151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5B7D-61D7-6416-E1D5-F76070B4A8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1975FF-DD15-C386-698D-336BA13E50AA}"/>
              </a:ext>
            </a:extLst>
          </p:cNvPr>
          <p:cNvSpPr>
            <a:spLocks noGrp="1"/>
          </p:cNvSpPr>
          <p:nvPr>
            <p:ph type="title"/>
          </p:nvPr>
        </p:nvSpPr>
        <p:spPr/>
        <p:txBody>
          <a:bodyPr/>
          <a:lstStyle/>
          <a:p>
            <a:r>
              <a:rPr lang="en-US" dirty="0"/>
              <a:t>Sharing Office Updates</a:t>
            </a:r>
          </a:p>
        </p:txBody>
      </p:sp>
      <p:sp>
        <p:nvSpPr>
          <p:cNvPr id="3" name="Text Placeholder 2">
            <a:extLst>
              <a:ext uri="{FF2B5EF4-FFF2-40B4-BE49-F238E27FC236}">
                <a16:creationId xmlns:a16="http://schemas.microsoft.com/office/drawing/2014/main" id="{CD468AA0-4EE4-F29A-A4FF-37E5AD31EF97}"/>
              </a:ext>
            </a:extLst>
          </p:cNvPr>
          <p:cNvSpPr>
            <a:spLocks noGrp="1"/>
          </p:cNvSpPr>
          <p:nvPr>
            <p:ph type="body" sz="quarter" idx="10"/>
          </p:nvPr>
        </p:nvSpPr>
        <p:spPr>
          <a:xfrm>
            <a:off x="907733" y="3063875"/>
            <a:ext cx="18191163" cy="2400657"/>
          </a:xfrm>
        </p:spPr>
        <p:txBody>
          <a:bodyPr/>
          <a:lstStyle/>
          <a:p>
            <a:pPr marL="342900" indent="-342900">
              <a:buFont typeface="Arial" panose="020B0604020202020204" pitchFamily="34" charset="0"/>
              <a:buChar char="•"/>
            </a:pPr>
            <a:r>
              <a:rPr lang="en-US" sz="5400" b="1" dirty="0">
                <a:solidFill>
                  <a:srgbClr val="05639B"/>
                </a:solidFill>
              </a:rPr>
              <a:t>County Hazmat being absorbed by County Fire 7/1/26</a:t>
            </a:r>
          </a:p>
          <a:p>
            <a:pPr marL="342900" indent="-342900">
              <a:buFont typeface="Arial" panose="020B0604020202020204" pitchFamily="34" charset="0"/>
              <a:buChar char="•"/>
            </a:pPr>
            <a:r>
              <a:rPr lang="en-US" sz="5400" b="1" dirty="0">
                <a:solidFill>
                  <a:srgbClr val="05639B"/>
                </a:solidFill>
              </a:rPr>
              <a:t>County Hazmat moved Feb 2026</a:t>
            </a:r>
          </a:p>
          <a:p>
            <a:endParaRPr lang="en-US" sz="4800" dirty="0">
              <a:solidFill>
                <a:srgbClr val="05639B"/>
              </a:solidFill>
            </a:endParaRPr>
          </a:p>
        </p:txBody>
      </p:sp>
      <p:pic>
        <p:nvPicPr>
          <p:cNvPr id="5" name="Picture 4">
            <a:extLst>
              <a:ext uri="{FF2B5EF4-FFF2-40B4-BE49-F238E27FC236}">
                <a16:creationId xmlns:a16="http://schemas.microsoft.com/office/drawing/2014/main" id="{71236FC5-E60C-A936-C222-27492F7435BA}"/>
              </a:ext>
            </a:extLst>
          </p:cNvPr>
          <p:cNvPicPr>
            <a:picLocks noChangeAspect="1"/>
          </p:cNvPicPr>
          <p:nvPr/>
        </p:nvPicPr>
        <p:blipFill>
          <a:blip r:embed="rId3"/>
          <a:stretch>
            <a:fillRect/>
          </a:stretch>
        </p:blipFill>
        <p:spPr>
          <a:xfrm>
            <a:off x="3803650" y="5654675"/>
            <a:ext cx="3572374" cy="4382112"/>
          </a:xfrm>
          <a:prstGeom prst="rect">
            <a:avLst/>
          </a:prstGeom>
        </p:spPr>
      </p:pic>
      <p:pic>
        <p:nvPicPr>
          <p:cNvPr id="7" name="Picture 6">
            <a:extLst>
              <a:ext uri="{FF2B5EF4-FFF2-40B4-BE49-F238E27FC236}">
                <a16:creationId xmlns:a16="http://schemas.microsoft.com/office/drawing/2014/main" id="{88EAB460-9ECA-3463-A3F0-270591ABA938}"/>
              </a:ext>
            </a:extLst>
          </p:cNvPr>
          <p:cNvPicPr>
            <a:picLocks noChangeAspect="1"/>
          </p:cNvPicPr>
          <p:nvPr/>
        </p:nvPicPr>
        <p:blipFill>
          <a:blip r:embed="rId4"/>
          <a:stretch>
            <a:fillRect/>
          </a:stretch>
        </p:blipFill>
        <p:spPr>
          <a:xfrm>
            <a:off x="9594850" y="5654675"/>
            <a:ext cx="5201376" cy="3715268"/>
          </a:xfrm>
          <a:prstGeom prst="rect">
            <a:avLst/>
          </a:prstGeom>
        </p:spPr>
      </p:pic>
    </p:spTree>
    <p:extLst>
      <p:ext uri="{BB962C8B-B14F-4D97-AF65-F5344CB8AC3E}">
        <p14:creationId xmlns:p14="http://schemas.microsoft.com/office/powerpoint/2010/main" val="1979227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455B2-4924-90D3-0837-66D0FCCAA9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5D9BE4-7E44-9FB7-8C32-30B426E7AAB3}"/>
              </a:ext>
            </a:extLst>
          </p:cNvPr>
          <p:cNvSpPr txBox="1">
            <a:spLocks/>
          </p:cNvSpPr>
          <p:nvPr/>
        </p:nvSpPr>
        <p:spPr>
          <a:xfrm>
            <a:off x="6699250" y="866825"/>
            <a:ext cx="12399963" cy="677108"/>
          </a:xfrm>
          <a:prstGeom prst="rect">
            <a:avLst/>
          </a:prstGeom>
        </p:spPr>
        <p:txBody>
          <a:bodyPr/>
          <a:lstStyle>
            <a:lvl1pPr marL="0">
              <a:defRPr sz="24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r"/>
            <a:r>
              <a:rPr lang="en-US" sz="4800" dirty="0">
                <a:solidFill>
                  <a:srgbClr val="09649A"/>
                </a:solidFill>
                <a:latin typeface="Arial Black" panose="020B0A04020102020204" pitchFamily="34" charset="0"/>
                <a:ea typeface="Verdana" panose="020B0604030504040204" pitchFamily="34" charset="0"/>
              </a:rPr>
              <a:t>Agendas and Minutes</a:t>
            </a:r>
          </a:p>
        </p:txBody>
      </p:sp>
      <p:sp>
        <p:nvSpPr>
          <p:cNvPr id="2" name="TextBox 1">
            <a:extLst>
              <a:ext uri="{FF2B5EF4-FFF2-40B4-BE49-F238E27FC236}">
                <a16:creationId xmlns:a16="http://schemas.microsoft.com/office/drawing/2014/main" id="{F360E17F-B378-2ED5-F025-5BAC37414BE2}"/>
              </a:ext>
            </a:extLst>
          </p:cNvPr>
          <p:cNvSpPr txBox="1"/>
          <p:nvPr/>
        </p:nvSpPr>
        <p:spPr>
          <a:xfrm>
            <a:off x="0" y="355600"/>
            <a:ext cx="755650" cy="1870075"/>
          </a:xfrm>
          <a:prstGeom prst="rect">
            <a:avLst/>
          </a:prstGeom>
          <a:solidFill>
            <a:srgbClr val="FBF8EF"/>
          </a:solidFill>
        </p:spPr>
        <p:txBody>
          <a:bodyPr wrap="square" rtlCol="0">
            <a:spAutoFit/>
          </a:bodyPr>
          <a:lstStyle/>
          <a:p>
            <a:endParaRPr lang="en-US" dirty="0"/>
          </a:p>
        </p:txBody>
      </p:sp>
      <p:pic>
        <p:nvPicPr>
          <p:cNvPr id="5" name="Picture 4">
            <a:extLst>
              <a:ext uri="{FF2B5EF4-FFF2-40B4-BE49-F238E27FC236}">
                <a16:creationId xmlns:a16="http://schemas.microsoft.com/office/drawing/2014/main" id="{91BB6134-F785-EF08-21A2-94F658C75E30}"/>
              </a:ext>
            </a:extLst>
          </p:cNvPr>
          <p:cNvPicPr>
            <a:picLocks noChangeAspect="1"/>
          </p:cNvPicPr>
          <p:nvPr/>
        </p:nvPicPr>
        <p:blipFill>
          <a:blip r:embed="rId3"/>
          <a:stretch>
            <a:fillRect/>
          </a:stretch>
        </p:blipFill>
        <p:spPr>
          <a:xfrm>
            <a:off x="2279650" y="2222500"/>
            <a:ext cx="6664436" cy="8699204"/>
          </a:xfrm>
          <a:prstGeom prst="rect">
            <a:avLst/>
          </a:prstGeom>
        </p:spPr>
      </p:pic>
      <p:pic>
        <p:nvPicPr>
          <p:cNvPr id="8" name="Picture 7">
            <a:extLst>
              <a:ext uri="{FF2B5EF4-FFF2-40B4-BE49-F238E27FC236}">
                <a16:creationId xmlns:a16="http://schemas.microsoft.com/office/drawing/2014/main" id="{A980B484-D481-FE46-9E32-B8387E487302}"/>
              </a:ext>
            </a:extLst>
          </p:cNvPr>
          <p:cNvPicPr>
            <a:picLocks noChangeAspect="1"/>
          </p:cNvPicPr>
          <p:nvPr/>
        </p:nvPicPr>
        <p:blipFill>
          <a:blip r:embed="rId4"/>
          <a:stretch>
            <a:fillRect/>
          </a:stretch>
        </p:blipFill>
        <p:spPr>
          <a:xfrm>
            <a:off x="10890250" y="2245210"/>
            <a:ext cx="6664435" cy="8448616"/>
          </a:xfrm>
          <a:prstGeom prst="rect">
            <a:avLst/>
          </a:prstGeom>
        </p:spPr>
      </p:pic>
    </p:spTree>
    <p:extLst>
      <p:ext uri="{BB962C8B-B14F-4D97-AF65-F5344CB8AC3E}">
        <p14:creationId xmlns:p14="http://schemas.microsoft.com/office/powerpoint/2010/main" val="3524688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E8E8F0-1156-3FE7-3F21-65F6383A8869}"/>
              </a:ext>
            </a:extLst>
          </p:cNvPr>
          <p:cNvSpPr txBox="1"/>
          <p:nvPr/>
        </p:nvSpPr>
        <p:spPr>
          <a:xfrm>
            <a:off x="1517650" y="3761849"/>
            <a:ext cx="4648200" cy="4401205"/>
          </a:xfrm>
          <a:prstGeom prst="rect">
            <a:avLst/>
          </a:prstGeom>
          <a:noFill/>
        </p:spPr>
        <p:txBody>
          <a:bodyPr wrap="square" rtlCol="0">
            <a:spAutoFit/>
          </a:bodyPr>
          <a:lstStyle/>
          <a:p>
            <a:pPr algn="ctr"/>
            <a:r>
              <a:rPr lang="en-US" sz="4000" b="1" dirty="0">
                <a:solidFill>
                  <a:srgbClr val="05639B"/>
                </a:solidFill>
              </a:rPr>
              <a:t>If Interested, Sign Up to Receive CAER Process Safety Action Team Quarterly Meeting Agendas and Minutes</a:t>
            </a:r>
            <a:endParaRPr lang="en-US" b="1" dirty="0">
              <a:solidFill>
                <a:srgbClr val="05639B"/>
              </a:solidFill>
            </a:endParaRPr>
          </a:p>
        </p:txBody>
      </p:sp>
      <p:pic>
        <p:nvPicPr>
          <p:cNvPr id="3" name="Picture 2">
            <a:extLst>
              <a:ext uri="{FF2B5EF4-FFF2-40B4-BE49-F238E27FC236}">
                <a16:creationId xmlns:a16="http://schemas.microsoft.com/office/drawing/2014/main" id="{2189CAC6-DB8B-15AF-425D-6A5B3564B65C}"/>
              </a:ext>
            </a:extLst>
          </p:cNvPr>
          <p:cNvPicPr>
            <a:picLocks noChangeAspect="1"/>
          </p:cNvPicPr>
          <p:nvPr/>
        </p:nvPicPr>
        <p:blipFill>
          <a:blip r:embed="rId3"/>
          <a:stretch>
            <a:fillRect/>
          </a:stretch>
        </p:blipFill>
        <p:spPr>
          <a:xfrm>
            <a:off x="9084587" y="777875"/>
            <a:ext cx="9707330" cy="9431066"/>
          </a:xfrm>
          <a:prstGeom prst="rect">
            <a:avLst/>
          </a:prstGeom>
        </p:spPr>
      </p:pic>
    </p:spTree>
    <p:extLst>
      <p:ext uri="{BB962C8B-B14F-4D97-AF65-F5344CB8AC3E}">
        <p14:creationId xmlns:p14="http://schemas.microsoft.com/office/powerpoint/2010/main" val="14965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4D114BE-00AB-F4F3-C4A8-DB42CDA2B18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85935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D2A1D-C394-CB71-4D2E-2686A1C1BD9B}"/>
              </a:ext>
            </a:extLst>
          </p:cNvPr>
          <p:cNvSpPr>
            <a:spLocks noGrp="1"/>
          </p:cNvSpPr>
          <p:nvPr>
            <p:ph type="title"/>
          </p:nvPr>
        </p:nvSpPr>
        <p:spPr/>
        <p:txBody>
          <a:bodyPr/>
          <a:lstStyle/>
          <a:p>
            <a:r>
              <a:rPr lang="en-US" dirty="0"/>
              <a:t>What Is CAER?</a:t>
            </a:r>
          </a:p>
        </p:txBody>
      </p:sp>
      <p:sp>
        <p:nvSpPr>
          <p:cNvPr id="3" name="Text Placeholder 2">
            <a:extLst>
              <a:ext uri="{FF2B5EF4-FFF2-40B4-BE49-F238E27FC236}">
                <a16:creationId xmlns:a16="http://schemas.microsoft.com/office/drawing/2014/main" id="{91B2C2E2-BE5F-9A76-A9B4-58AC75905B0D}"/>
              </a:ext>
            </a:extLst>
          </p:cNvPr>
          <p:cNvSpPr>
            <a:spLocks noGrp="1"/>
          </p:cNvSpPr>
          <p:nvPr>
            <p:ph type="body" sz="quarter" idx="10"/>
          </p:nvPr>
        </p:nvSpPr>
        <p:spPr>
          <a:xfrm>
            <a:off x="908050" y="2454275"/>
            <a:ext cx="18364200" cy="7540526"/>
          </a:xfrm>
        </p:spPr>
        <p:txBody>
          <a:bodyPr/>
          <a:lstStyle/>
          <a:p>
            <a:pPr algn="ctr"/>
            <a:r>
              <a:rPr lang="en-US" sz="5400" b="1" u="sng" dirty="0"/>
              <a:t>Mission Statement:</a:t>
            </a:r>
          </a:p>
          <a:p>
            <a:endParaRPr lang="en-US" b="1" u="sng" dirty="0"/>
          </a:p>
          <a:p>
            <a:r>
              <a:rPr lang="en-US" sz="4400" b="1" dirty="0"/>
              <a:t>The mission of CAER is to foster a collaborative community of industry, agencies, municipalities, and the public dedicated to actively educate, promote awareness and prepare for emergencies within Contra Costa County. </a:t>
            </a:r>
            <a:endParaRPr lang="en-US" dirty="0"/>
          </a:p>
          <a:p>
            <a:endParaRPr lang="en-US" b="1" dirty="0"/>
          </a:p>
          <a:p>
            <a:r>
              <a:rPr lang="en-US" sz="4000" b="1" dirty="0"/>
              <a:t>CAER’s core objectives are:</a:t>
            </a:r>
          </a:p>
          <a:p>
            <a:endParaRPr lang="en-US" sz="2000" dirty="0"/>
          </a:p>
          <a:p>
            <a:pPr marL="342900" indent="-342900">
              <a:buFont typeface="Arial" panose="020B0604020202020204" pitchFamily="34" charset="0"/>
              <a:buChar char="•"/>
            </a:pPr>
            <a:r>
              <a:rPr lang="en-US" sz="4400" dirty="0"/>
              <a:t>Build and maintain a trust-based relationship with the community</a:t>
            </a:r>
          </a:p>
          <a:p>
            <a:pPr marL="342900" indent="-342900">
              <a:buFont typeface="Arial" panose="020B0604020202020204" pitchFamily="34" charset="0"/>
              <a:buChar char="•"/>
            </a:pPr>
            <a:r>
              <a:rPr lang="en-US" sz="4400" dirty="0"/>
              <a:t>Enhance safety awareness and knowledge in our communities</a:t>
            </a:r>
          </a:p>
          <a:p>
            <a:pPr marL="342900" indent="-342900">
              <a:buFont typeface="Arial" panose="020B0604020202020204" pitchFamily="34" charset="0"/>
              <a:buChar char="•"/>
            </a:pPr>
            <a:r>
              <a:rPr lang="en-US" sz="4400" dirty="0"/>
              <a:t>Facilitate effective sharing of safety best practices</a:t>
            </a:r>
          </a:p>
          <a:p>
            <a:pPr marL="342900" indent="-342900">
              <a:buFont typeface="Arial" panose="020B0604020202020204" pitchFamily="34" charset="0"/>
              <a:buChar char="•"/>
            </a:pPr>
            <a:r>
              <a:rPr lang="en-US" sz="4400" dirty="0"/>
              <a:t>Support comprehensive emergency preparedness initiatives</a:t>
            </a:r>
          </a:p>
          <a:p>
            <a:endParaRPr lang="en-US" dirty="0"/>
          </a:p>
        </p:txBody>
      </p:sp>
      <p:sp>
        <p:nvSpPr>
          <p:cNvPr id="4" name="TextBox 3">
            <a:extLst>
              <a:ext uri="{FF2B5EF4-FFF2-40B4-BE49-F238E27FC236}">
                <a16:creationId xmlns:a16="http://schemas.microsoft.com/office/drawing/2014/main" id="{254D263C-9C6E-BCF3-E088-614E0462D090}"/>
              </a:ext>
            </a:extLst>
          </p:cNvPr>
          <p:cNvSpPr txBox="1"/>
          <p:nvPr/>
        </p:nvSpPr>
        <p:spPr>
          <a:xfrm>
            <a:off x="0" y="355600"/>
            <a:ext cx="5099050" cy="2098675"/>
          </a:xfrm>
          <a:prstGeom prst="rect">
            <a:avLst/>
          </a:prstGeom>
          <a:solidFill>
            <a:srgbClr val="FBF8EF"/>
          </a:solidFill>
        </p:spPr>
        <p:txBody>
          <a:bodyPr wrap="square" rtlCol="0">
            <a:spAutoFit/>
          </a:bodyPr>
          <a:lstStyle/>
          <a:p>
            <a:endParaRPr lang="en-US" dirty="0"/>
          </a:p>
        </p:txBody>
      </p:sp>
    </p:spTree>
    <p:extLst>
      <p:ext uri="{BB962C8B-B14F-4D97-AF65-F5344CB8AC3E}">
        <p14:creationId xmlns:p14="http://schemas.microsoft.com/office/powerpoint/2010/main" val="195208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814947-B522-AA07-8E0E-20DC3E45D4C9}"/>
              </a:ext>
            </a:extLst>
          </p:cNvPr>
          <p:cNvSpPr txBox="1"/>
          <p:nvPr/>
        </p:nvSpPr>
        <p:spPr>
          <a:xfrm>
            <a:off x="0" y="355600"/>
            <a:ext cx="2584450" cy="2327275"/>
          </a:xfrm>
          <a:prstGeom prst="rect">
            <a:avLst/>
          </a:prstGeom>
          <a:solidFill>
            <a:srgbClr val="FBF8EF"/>
          </a:solidFill>
        </p:spPr>
        <p:txBody>
          <a:bodyPr wrap="square" rtlCol="0">
            <a:spAutoFit/>
          </a:bodyPr>
          <a:lstStyle/>
          <a:p>
            <a:endParaRPr lang="en-US" dirty="0"/>
          </a:p>
        </p:txBody>
      </p:sp>
      <p:pic>
        <p:nvPicPr>
          <p:cNvPr id="4" name="Picture 3" descr="Diagram&#10;&#10;AI-generated content may be incorrect.">
            <a:extLst>
              <a:ext uri="{FF2B5EF4-FFF2-40B4-BE49-F238E27FC236}">
                <a16:creationId xmlns:a16="http://schemas.microsoft.com/office/drawing/2014/main" id="{B9AACA55-DF21-7147-1CBE-EDDE6B6B6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4450" y="244475"/>
            <a:ext cx="14849475" cy="10668000"/>
          </a:xfrm>
          <a:prstGeom prst="rect">
            <a:avLst/>
          </a:prstGeom>
        </p:spPr>
      </p:pic>
    </p:spTree>
    <p:extLst>
      <p:ext uri="{BB962C8B-B14F-4D97-AF65-F5344CB8AC3E}">
        <p14:creationId xmlns:p14="http://schemas.microsoft.com/office/powerpoint/2010/main" val="2854982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C6BA6-5D12-C70A-8080-6456AD2B1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D23A9-7098-C144-BBD2-CF0B8A239A10}"/>
              </a:ext>
            </a:extLst>
          </p:cNvPr>
          <p:cNvSpPr>
            <a:spLocks noGrp="1"/>
          </p:cNvSpPr>
          <p:nvPr>
            <p:ph type="title"/>
          </p:nvPr>
        </p:nvSpPr>
        <p:spPr/>
        <p:txBody>
          <a:bodyPr/>
          <a:lstStyle/>
          <a:p>
            <a:r>
              <a:rPr lang="en-US" dirty="0"/>
              <a:t>CAER Process Safety Action Team</a:t>
            </a:r>
          </a:p>
        </p:txBody>
      </p:sp>
      <p:sp>
        <p:nvSpPr>
          <p:cNvPr id="3" name="Text Placeholder 2">
            <a:extLst>
              <a:ext uri="{FF2B5EF4-FFF2-40B4-BE49-F238E27FC236}">
                <a16:creationId xmlns:a16="http://schemas.microsoft.com/office/drawing/2014/main" id="{797D9A95-8702-7D71-7FAB-DBF3E4813813}"/>
              </a:ext>
            </a:extLst>
          </p:cNvPr>
          <p:cNvSpPr>
            <a:spLocks noGrp="1"/>
          </p:cNvSpPr>
          <p:nvPr>
            <p:ph type="body" sz="quarter" idx="10"/>
          </p:nvPr>
        </p:nvSpPr>
        <p:spPr>
          <a:xfrm>
            <a:off x="2103967" y="4256047"/>
            <a:ext cx="16971646" cy="5293757"/>
          </a:xfrm>
        </p:spPr>
        <p:txBody>
          <a:bodyPr/>
          <a:lstStyle/>
          <a:p>
            <a:pPr marL="571500" indent="-571500">
              <a:buFont typeface="Courier New" panose="02070309020205020404" pitchFamily="49" charset="0"/>
              <a:buChar char="o"/>
            </a:pPr>
            <a:r>
              <a:rPr lang="en-US" sz="6000" b="1" dirty="0">
                <a:solidFill>
                  <a:srgbClr val="05639B"/>
                </a:solidFill>
              </a:rPr>
              <a:t>Industry, Hazmat, Cal/OSHA</a:t>
            </a:r>
          </a:p>
          <a:p>
            <a:pPr marL="571500" indent="-571500">
              <a:buFont typeface="Courier New" panose="02070309020205020404" pitchFamily="49" charset="0"/>
              <a:buChar char="o"/>
            </a:pPr>
            <a:r>
              <a:rPr lang="en-US" sz="6000" b="1" dirty="0">
                <a:solidFill>
                  <a:srgbClr val="05639B"/>
                </a:solidFill>
              </a:rPr>
              <a:t>Meet Quarterly </a:t>
            </a:r>
          </a:p>
          <a:p>
            <a:pPr marL="1028700" lvl="1" indent="-571500">
              <a:buFont typeface="Courier New" panose="02070309020205020404" pitchFamily="49" charset="0"/>
              <a:buChar char="o"/>
            </a:pPr>
            <a:r>
              <a:rPr lang="en-US" sz="6000" b="1" dirty="0">
                <a:solidFill>
                  <a:srgbClr val="05639B"/>
                </a:solidFill>
              </a:rPr>
              <a:t>Last 2/18/26</a:t>
            </a:r>
          </a:p>
          <a:p>
            <a:pPr marL="1028700" lvl="1" indent="-571500">
              <a:buFont typeface="Courier New" panose="02070309020205020404" pitchFamily="49" charset="0"/>
              <a:buChar char="o"/>
            </a:pPr>
            <a:r>
              <a:rPr lang="en-US" sz="6000" b="1" dirty="0">
                <a:solidFill>
                  <a:srgbClr val="05639B"/>
                </a:solidFill>
              </a:rPr>
              <a:t>Next 5/27/26</a:t>
            </a:r>
          </a:p>
          <a:p>
            <a:pPr marL="571500" indent="-571500">
              <a:buFont typeface="Courier New" panose="02070309020205020404" pitchFamily="49" charset="0"/>
              <a:buChar char="o"/>
            </a:pPr>
            <a:r>
              <a:rPr lang="en-US" sz="6000" b="1" dirty="0">
                <a:solidFill>
                  <a:srgbClr val="05639B"/>
                </a:solidFill>
              </a:rPr>
              <a:t>Hazmat Offices</a:t>
            </a:r>
          </a:p>
          <a:p>
            <a:pPr marL="342900" indent="-342900">
              <a:buFont typeface="Arial" panose="020B0604020202020204" pitchFamily="34" charset="0"/>
              <a:buChar char="•"/>
            </a:pPr>
            <a:endParaRPr lang="en-US" sz="4400" dirty="0">
              <a:solidFill>
                <a:srgbClr val="09649A"/>
              </a:solidFill>
            </a:endParaRPr>
          </a:p>
        </p:txBody>
      </p:sp>
      <p:sp>
        <p:nvSpPr>
          <p:cNvPr id="4" name="TextBox 3">
            <a:extLst>
              <a:ext uri="{FF2B5EF4-FFF2-40B4-BE49-F238E27FC236}">
                <a16:creationId xmlns:a16="http://schemas.microsoft.com/office/drawing/2014/main" id="{D5F17D53-DBEA-D245-4DFC-91D79C0A9CA8}"/>
              </a:ext>
            </a:extLst>
          </p:cNvPr>
          <p:cNvSpPr txBox="1"/>
          <p:nvPr/>
        </p:nvSpPr>
        <p:spPr>
          <a:xfrm>
            <a:off x="4129404" y="2682875"/>
            <a:ext cx="12475846" cy="1107996"/>
          </a:xfrm>
          <a:prstGeom prst="rect">
            <a:avLst/>
          </a:prstGeom>
          <a:noFill/>
        </p:spPr>
        <p:txBody>
          <a:bodyPr wrap="square" rtlCol="0">
            <a:spAutoFit/>
          </a:bodyPr>
          <a:lstStyle/>
          <a:p>
            <a:r>
              <a:rPr lang="en-US" sz="6600" b="1" dirty="0">
                <a:solidFill>
                  <a:srgbClr val="05639B"/>
                </a:solidFill>
              </a:rPr>
              <a:t>Who We Are</a:t>
            </a:r>
          </a:p>
        </p:txBody>
      </p:sp>
    </p:spTree>
    <p:extLst>
      <p:ext uri="{BB962C8B-B14F-4D97-AF65-F5344CB8AC3E}">
        <p14:creationId xmlns:p14="http://schemas.microsoft.com/office/powerpoint/2010/main" val="3009756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69BAD-FBF9-6A79-93FC-FE396F947A8C}"/>
              </a:ext>
            </a:extLst>
          </p:cNvPr>
          <p:cNvSpPr>
            <a:spLocks noGrp="1"/>
          </p:cNvSpPr>
          <p:nvPr>
            <p:ph type="body" sz="quarter" idx="10"/>
          </p:nvPr>
        </p:nvSpPr>
        <p:spPr>
          <a:xfrm>
            <a:off x="6699250" y="930276"/>
            <a:ext cx="12399963" cy="1354217"/>
          </a:xfrm>
        </p:spPr>
        <p:txBody>
          <a:bodyPr/>
          <a:lstStyle/>
          <a:p>
            <a:r>
              <a:rPr lang="en-US" dirty="0"/>
              <a:t>Group Mission</a:t>
            </a:r>
          </a:p>
          <a:p>
            <a:endParaRPr lang="en-US" dirty="0"/>
          </a:p>
        </p:txBody>
      </p:sp>
      <p:sp>
        <p:nvSpPr>
          <p:cNvPr id="5" name="Text Placeholder 3">
            <a:extLst>
              <a:ext uri="{FF2B5EF4-FFF2-40B4-BE49-F238E27FC236}">
                <a16:creationId xmlns:a16="http://schemas.microsoft.com/office/drawing/2014/main" id="{A921EBE8-CBD6-5749-0353-C24CC9839FD5}"/>
              </a:ext>
            </a:extLst>
          </p:cNvPr>
          <p:cNvSpPr txBox="1">
            <a:spLocks/>
          </p:cNvSpPr>
          <p:nvPr/>
        </p:nvSpPr>
        <p:spPr>
          <a:xfrm>
            <a:off x="989890" y="3902075"/>
            <a:ext cx="10586160" cy="4062651"/>
          </a:xfrm>
          <a:prstGeom prst="rect">
            <a:avLst/>
          </a:prstGeom>
        </p:spPr>
        <p:txBody>
          <a:bodyPr wrap="square" lIns="0" tIns="0" rIns="0" bIns="0">
            <a:spAutoFit/>
          </a:bodyPr>
          <a:lstStyle>
            <a:lvl1pPr marL="0" algn="r">
              <a:defRPr sz="4400" b="1">
                <a:solidFill>
                  <a:srgbClr val="09649A"/>
                </a:solidFill>
                <a:latin typeface="Verdana" panose="020B0604030504040204" pitchFamily="34" charset="0"/>
                <a:ea typeface="Verdana" panose="020B0604030504040204" pitchFamily="34" charset="0"/>
                <a:cs typeface="Helvetica"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dirty="0"/>
              <a:t>Improve safety through training and sharing information gained from incident investigations and regulatory compliance</a:t>
            </a:r>
            <a:endParaRPr lang="en-US" sz="6600" dirty="0"/>
          </a:p>
          <a:p>
            <a:pPr algn="l"/>
            <a:endParaRPr lang="en-US" dirty="0"/>
          </a:p>
          <a:p>
            <a:pPr algn="l"/>
            <a:endParaRPr lang="en-US" dirty="0"/>
          </a:p>
        </p:txBody>
      </p:sp>
      <p:pic>
        <p:nvPicPr>
          <p:cNvPr id="3" name="Picture 2">
            <a:extLst>
              <a:ext uri="{FF2B5EF4-FFF2-40B4-BE49-F238E27FC236}">
                <a16:creationId xmlns:a16="http://schemas.microsoft.com/office/drawing/2014/main" id="{6CA899F8-1AA1-4AD7-949B-036BC415D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9450" y="2873737"/>
            <a:ext cx="7144747" cy="6249272"/>
          </a:xfrm>
          <a:prstGeom prst="rect">
            <a:avLst/>
          </a:prstGeom>
        </p:spPr>
      </p:pic>
    </p:spTree>
    <p:extLst>
      <p:ext uri="{BB962C8B-B14F-4D97-AF65-F5344CB8AC3E}">
        <p14:creationId xmlns:p14="http://schemas.microsoft.com/office/powerpoint/2010/main" val="3741277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F4A19-3395-4FDD-6008-D9880A87D515}"/>
              </a:ext>
            </a:extLst>
          </p:cNvPr>
          <p:cNvSpPr>
            <a:spLocks noGrp="1"/>
          </p:cNvSpPr>
          <p:nvPr>
            <p:ph type="title"/>
          </p:nvPr>
        </p:nvSpPr>
        <p:spPr/>
        <p:txBody>
          <a:bodyPr/>
          <a:lstStyle/>
          <a:p>
            <a:r>
              <a:rPr lang="en-US" dirty="0"/>
              <a:t>CAER Process Safety Action Team</a:t>
            </a:r>
          </a:p>
        </p:txBody>
      </p:sp>
      <p:sp>
        <p:nvSpPr>
          <p:cNvPr id="3" name="Text Placeholder 2">
            <a:extLst>
              <a:ext uri="{FF2B5EF4-FFF2-40B4-BE49-F238E27FC236}">
                <a16:creationId xmlns:a16="http://schemas.microsoft.com/office/drawing/2014/main" id="{247B3343-80C7-B329-5357-1C256057D6BD}"/>
              </a:ext>
            </a:extLst>
          </p:cNvPr>
          <p:cNvSpPr>
            <a:spLocks noGrp="1"/>
          </p:cNvSpPr>
          <p:nvPr>
            <p:ph type="body" sz="quarter" idx="10"/>
          </p:nvPr>
        </p:nvSpPr>
        <p:spPr>
          <a:xfrm>
            <a:off x="2103967" y="4256047"/>
            <a:ext cx="16971646" cy="4370427"/>
          </a:xfrm>
        </p:spPr>
        <p:txBody>
          <a:bodyPr/>
          <a:lstStyle/>
          <a:p>
            <a:pPr marL="571500" indent="-571500">
              <a:buFont typeface="Courier New" panose="02070309020205020404" pitchFamily="49" charset="0"/>
              <a:buChar char="o"/>
            </a:pPr>
            <a:r>
              <a:rPr lang="en-US" sz="6000" b="1" dirty="0">
                <a:solidFill>
                  <a:srgbClr val="05639B"/>
                </a:solidFill>
              </a:rPr>
              <a:t>Sharing and Discussion of:</a:t>
            </a:r>
          </a:p>
          <a:p>
            <a:pPr marL="1028700" lvl="1" indent="-571500">
              <a:buFont typeface="Courier New" panose="02070309020205020404" pitchFamily="49" charset="0"/>
              <a:buChar char="o"/>
            </a:pPr>
            <a:r>
              <a:rPr lang="en-US" sz="6000" b="1" dirty="0">
                <a:solidFill>
                  <a:srgbClr val="05639B"/>
                </a:solidFill>
              </a:rPr>
              <a:t>Incidents and Lessons Learned</a:t>
            </a:r>
          </a:p>
          <a:p>
            <a:pPr marL="1028700" lvl="1" indent="-571500">
              <a:buFont typeface="Courier New" panose="02070309020205020404" pitchFamily="49" charset="0"/>
              <a:buChar char="o"/>
            </a:pPr>
            <a:r>
              <a:rPr lang="en-US" sz="6000" b="1" dirty="0">
                <a:solidFill>
                  <a:srgbClr val="05639B"/>
                </a:solidFill>
              </a:rPr>
              <a:t>Proposed New Process Safety Regulations</a:t>
            </a:r>
          </a:p>
          <a:p>
            <a:pPr marL="1028700" lvl="1" indent="-571500">
              <a:buFont typeface="Courier New" panose="02070309020205020404" pitchFamily="49" charset="0"/>
              <a:buChar char="o"/>
            </a:pPr>
            <a:r>
              <a:rPr lang="en-US" sz="6000" b="1" dirty="0">
                <a:solidFill>
                  <a:srgbClr val="05639B"/>
                </a:solidFill>
              </a:rPr>
              <a:t>Best Practices Related to Process Safety</a:t>
            </a:r>
          </a:p>
          <a:p>
            <a:pPr marL="342900" indent="-342900">
              <a:buFont typeface="Arial" panose="020B0604020202020204" pitchFamily="34" charset="0"/>
              <a:buChar char="•"/>
            </a:pPr>
            <a:endParaRPr lang="en-US" sz="4400" dirty="0">
              <a:solidFill>
                <a:srgbClr val="09649A"/>
              </a:solidFill>
            </a:endParaRPr>
          </a:p>
        </p:txBody>
      </p:sp>
      <p:sp>
        <p:nvSpPr>
          <p:cNvPr id="4" name="TextBox 3">
            <a:extLst>
              <a:ext uri="{FF2B5EF4-FFF2-40B4-BE49-F238E27FC236}">
                <a16:creationId xmlns:a16="http://schemas.microsoft.com/office/drawing/2014/main" id="{DC150BCC-13F6-A976-73B3-560973C1A4D7}"/>
              </a:ext>
            </a:extLst>
          </p:cNvPr>
          <p:cNvSpPr txBox="1"/>
          <p:nvPr/>
        </p:nvSpPr>
        <p:spPr>
          <a:xfrm>
            <a:off x="4129404" y="2682875"/>
            <a:ext cx="12475846" cy="1107996"/>
          </a:xfrm>
          <a:prstGeom prst="rect">
            <a:avLst/>
          </a:prstGeom>
          <a:noFill/>
        </p:spPr>
        <p:txBody>
          <a:bodyPr wrap="square" rtlCol="0">
            <a:spAutoFit/>
          </a:bodyPr>
          <a:lstStyle/>
          <a:p>
            <a:r>
              <a:rPr lang="en-US" sz="6600" b="1" dirty="0">
                <a:solidFill>
                  <a:srgbClr val="05639B"/>
                </a:solidFill>
              </a:rPr>
              <a:t>Primary Topics Covered</a:t>
            </a:r>
          </a:p>
        </p:txBody>
      </p:sp>
    </p:spTree>
    <p:extLst>
      <p:ext uri="{BB962C8B-B14F-4D97-AF65-F5344CB8AC3E}">
        <p14:creationId xmlns:p14="http://schemas.microsoft.com/office/powerpoint/2010/main" val="425701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15C82-0C92-CE07-E676-82E546ECA9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FA9978-A69C-19AB-1212-64278E3C8BE0}"/>
              </a:ext>
            </a:extLst>
          </p:cNvPr>
          <p:cNvSpPr>
            <a:spLocks noGrp="1"/>
          </p:cNvSpPr>
          <p:nvPr>
            <p:ph type="title"/>
          </p:nvPr>
        </p:nvSpPr>
        <p:spPr/>
        <p:txBody>
          <a:bodyPr/>
          <a:lstStyle/>
          <a:p>
            <a:r>
              <a:rPr lang="en-US" sz="4000" dirty="0"/>
              <a:t>Why share Incidents and Lessons Learned?</a:t>
            </a:r>
            <a:endParaRPr lang="en-US" dirty="0"/>
          </a:p>
        </p:txBody>
      </p:sp>
      <p:sp>
        <p:nvSpPr>
          <p:cNvPr id="5" name="Text Placeholder 2">
            <a:extLst>
              <a:ext uri="{FF2B5EF4-FFF2-40B4-BE49-F238E27FC236}">
                <a16:creationId xmlns:a16="http://schemas.microsoft.com/office/drawing/2014/main" id="{7FE2603F-F313-889B-3656-D773C44E52F5}"/>
              </a:ext>
            </a:extLst>
          </p:cNvPr>
          <p:cNvSpPr txBox="1">
            <a:spLocks/>
          </p:cNvSpPr>
          <p:nvPr/>
        </p:nvSpPr>
        <p:spPr>
          <a:xfrm>
            <a:off x="956468" y="3825875"/>
            <a:ext cx="18191163" cy="5170646"/>
          </a:xfrm>
          <a:prstGeom prst="rect">
            <a:avLst/>
          </a:prstGeom>
        </p:spPr>
        <p:txBody>
          <a:bodyPr wrap="square" lIns="0" tIns="0" rIns="0" bIns="0">
            <a:spAutoFit/>
          </a:bodyPr>
          <a:lstStyle>
            <a:lvl1pPr marL="0">
              <a:defRPr sz="2400">
                <a:latin typeface="+mn-lt"/>
                <a:ea typeface="+mn-ea"/>
                <a:cs typeface="+mn-cs"/>
              </a:defRPr>
            </a:lvl1pPr>
            <a:lvl2pPr marL="457200">
              <a:defRPr sz="2400">
                <a:latin typeface="+mn-lt"/>
                <a:ea typeface="+mn-ea"/>
                <a:cs typeface="+mn-cs"/>
              </a:defRPr>
            </a:lvl2pPr>
            <a:lvl3pPr marL="914400">
              <a:defRPr sz="2400">
                <a:latin typeface="+mn-lt"/>
                <a:ea typeface="+mn-ea"/>
                <a:cs typeface="+mn-cs"/>
              </a:defRPr>
            </a:lvl3pPr>
            <a:lvl4pPr marL="1371600">
              <a:defRPr sz="2400">
                <a:latin typeface="+mn-lt"/>
                <a:ea typeface="+mn-ea"/>
                <a:cs typeface="+mn-cs"/>
              </a:defRPr>
            </a:lvl4pPr>
            <a:lvl5pPr marL="1828800">
              <a:defRPr sz="2400">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4800" b="1" i="1" dirty="0"/>
              <a:t>“</a:t>
            </a:r>
            <a:r>
              <a:rPr lang="en-US" sz="4800" b="1" i="1" dirty="0" err="1"/>
              <a:t>Organisations</a:t>
            </a:r>
            <a:r>
              <a:rPr lang="en-US" sz="4800" b="1" i="1" dirty="0"/>
              <a:t> have no memory. Only people have memory and they move on”. </a:t>
            </a:r>
          </a:p>
          <a:p>
            <a:endParaRPr lang="en-US" sz="4800" b="1" i="1" dirty="0"/>
          </a:p>
          <a:p>
            <a:r>
              <a:rPr lang="en-US" sz="4800" b="1" i="1" dirty="0"/>
              <a:t>“Accidents are not due to lack of knowledge, but failure to use the knowledge we have”.</a:t>
            </a:r>
          </a:p>
          <a:p>
            <a:r>
              <a:rPr lang="en-US" sz="4800" b="1" i="1" dirty="0">
                <a:solidFill>
                  <a:srgbClr val="09649A"/>
                </a:solidFill>
              </a:rPr>
              <a:t>							</a:t>
            </a:r>
          </a:p>
          <a:p>
            <a:r>
              <a:rPr lang="en-US" sz="4800" b="1" i="1" dirty="0">
                <a:solidFill>
                  <a:srgbClr val="09649A"/>
                </a:solidFill>
              </a:rPr>
              <a:t>											--</a:t>
            </a:r>
            <a:r>
              <a:rPr lang="en-US" sz="4800" b="1" i="1" dirty="0">
                <a:solidFill>
                  <a:schemeClr val="tx1"/>
                </a:solidFill>
              </a:rPr>
              <a:t>Trevor Kletz</a:t>
            </a:r>
            <a:endParaRPr lang="en-US" sz="8000" b="1" dirty="0">
              <a:solidFill>
                <a:schemeClr val="tx1"/>
              </a:solidFill>
            </a:endParaRPr>
          </a:p>
        </p:txBody>
      </p:sp>
    </p:spTree>
    <p:extLst>
      <p:ext uri="{BB962C8B-B14F-4D97-AF65-F5344CB8AC3E}">
        <p14:creationId xmlns:p14="http://schemas.microsoft.com/office/powerpoint/2010/main" val="25834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2EEEE-8586-F492-5CB7-202E343D3926}"/>
              </a:ext>
            </a:extLst>
          </p:cNvPr>
          <p:cNvSpPr>
            <a:spLocks noGrp="1"/>
          </p:cNvSpPr>
          <p:nvPr>
            <p:ph type="title"/>
          </p:nvPr>
        </p:nvSpPr>
        <p:spPr/>
        <p:txBody>
          <a:bodyPr/>
          <a:lstStyle/>
          <a:p>
            <a:r>
              <a:rPr lang="en-US" dirty="0"/>
              <a:t>Sharing Lessons Learned</a:t>
            </a:r>
          </a:p>
        </p:txBody>
      </p:sp>
      <p:sp>
        <p:nvSpPr>
          <p:cNvPr id="3" name="Text Placeholder 2">
            <a:extLst>
              <a:ext uri="{FF2B5EF4-FFF2-40B4-BE49-F238E27FC236}">
                <a16:creationId xmlns:a16="http://schemas.microsoft.com/office/drawing/2014/main" id="{75582D68-38CB-2A02-CE88-F58391E0FF3D}"/>
              </a:ext>
            </a:extLst>
          </p:cNvPr>
          <p:cNvSpPr>
            <a:spLocks noGrp="1"/>
          </p:cNvSpPr>
          <p:nvPr>
            <p:ph type="body" sz="quarter" idx="10"/>
          </p:nvPr>
        </p:nvSpPr>
        <p:spPr>
          <a:xfrm>
            <a:off x="831850" y="3444875"/>
            <a:ext cx="10668000" cy="5715000"/>
          </a:xfrm>
        </p:spPr>
        <p:txBody>
          <a:bodyPr/>
          <a:lstStyle/>
          <a:p>
            <a:pPr marL="342900" indent="-342900">
              <a:buFont typeface="Arial" panose="020B0604020202020204" pitchFamily="34" charset="0"/>
              <a:buChar char="•"/>
            </a:pPr>
            <a:r>
              <a:rPr lang="en-US" sz="5400" b="1" dirty="0">
                <a:solidFill>
                  <a:srgbClr val="05639B"/>
                </a:solidFill>
              </a:rPr>
              <a:t>Site-specific incident sharing</a:t>
            </a:r>
          </a:p>
          <a:p>
            <a:pPr marL="342900" indent="-342900">
              <a:buFont typeface="Arial" panose="020B0604020202020204" pitchFamily="34" charset="0"/>
              <a:buChar char="•"/>
            </a:pPr>
            <a:r>
              <a:rPr lang="en-US" sz="5400" b="1" dirty="0">
                <a:solidFill>
                  <a:srgbClr val="05639B"/>
                </a:solidFill>
              </a:rPr>
              <a:t>Sister site issues</a:t>
            </a:r>
          </a:p>
          <a:p>
            <a:pPr marL="342900" indent="-342900">
              <a:buFont typeface="Arial" panose="020B0604020202020204" pitchFamily="34" charset="0"/>
              <a:buChar char="•"/>
            </a:pPr>
            <a:r>
              <a:rPr lang="en-US" sz="5400" b="1" dirty="0">
                <a:solidFill>
                  <a:srgbClr val="05639B"/>
                </a:solidFill>
              </a:rPr>
              <a:t>National &amp; International headlines</a:t>
            </a:r>
          </a:p>
          <a:p>
            <a:pPr marL="342900" indent="-342900">
              <a:buFont typeface="Arial" panose="020B0604020202020204" pitchFamily="34" charset="0"/>
              <a:buChar char="•"/>
            </a:pPr>
            <a:r>
              <a:rPr lang="en-US" sz="5400" b="1" dirty="0">
                <a:solidFill>
                  <a:srgbClr val="05639B"/>
                </a:solidFill>
              </a:rPr>
              <a:t>Updates provided on local incidents</a:t>
            </a:r>
          </a:p>
        </p:txBody>
      </p:sp>
      <p:pic>
        <p:nvPicPr>
          <p:cNvPr id="5" name="Picture 4">
            <a:extLst>
              <a:ext uri="{FF2B5EF4-FFF2-40B4-BE49-F238E27FC236}">
                <a16:creationId xmlns:a16="http://schemas.microsoft.com/office/drawing/2014/main" id="{D9F75176-19B3-FFF6-CC0D-FDFA3F6A4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4650" y="3140075"/>
            <a:ext cx="7020192" cy="5500898"/>
          </a:xfrm>
          <a:prstGeom prst="rect">
            <a:avLst/>
          </a:prstGeom>
        </p:spPr>
      </p:pic>
    </p:spTree>
    <p:extLst>
      <p:ext uri="{BB962C8B-B14F-4D97-AF65-F5344CB8AC3E}">
        <p14:creationId xmlns:p14="http://schemas.microsoft.com/office/powerpoint/2010/main" val="387137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84DB1-EFDC-539F-F574-B76EF090F4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C5E1B-7611-1A74-EE14-BF09E99BBB5F}"/>
              </a:ext>
            </a:extLst>
          </p:cNvPr>
          <p:cNvSpPr>
            <a:spLocks noGrp="1"/>
          </p:cNvSpPr>
          <p:nvPr>
            <p:ph type="title"/>
          </p:nvPr>
        </p:nvSpPr>
        <p:spPr/>
        <p:txBody>
          <a:bodyPr/>
          <a:lstStyle/>
          <a:p>
            <a:r>
              <a:rPr lang="en-US" dirty="0"/>
              <a:t>Sharing Proposed New Regulations</a:t>
            </a:r>
          </a:p>
        </p:txBody>
      </p:sp>
      <p:sp>
        <p:nvSpPr>
          <p:cNvPr id="3" name="Text Placeholder 2">
            <a:extLst>
              <a:ext uri="{FF2B5EF4-FFF2-40B4-BE49-F238E27FC236}">
                <a16:creationId xmlns:a16="http://schemas.microsoft.com/office/drawing/2014/main" id="{E99FCA5D-E00B-B2C0-3BE3-F79AB4B50C58}"/>
              </a:ext>
            </a:extLst>
          </p:cNvPr>
          <p:cNvSpPr>
            <a:spLocks noGrp="1"/>
          </p:cNvSpPr>
          <p:nvPr>
            <p:ph type="body" sz="quarter" idx="10"/>
          </p:nvPr>
        </p:nvSpPr>
        <p:spPr>
          <a:xfrm>
            <a:off x="984250" y="3444875"/>
            <a:ext cx="18114646" cy="6555641"/>
          </a:xfrm>
        </p:spPr>
        <p:txBody>
          <a:bodyPr/>
          <a:lstStyle/>
          <a:p>
            <a:pPr marL="342900" indent="-342900">
              <a:buFont typeface="Arial" panose="020B0604020202020204" pitchFamily="34" charset="0"/>
              <a:buChar char="•"/>
            </a:pPr>
            <a:r>
              <a:rPr lang="en-US" sz="5400" b="1" dirty="0">
                <a:solidFill>
                  <a:srgbClr val="05639B"/>
                </a:solidFill>
              </a:rPr>
              <a:t>ISO/RISO updated for Tank Terminals</a:t>
            </a:r>
          </a:p>
          <a:p>
            <a:pPr marL="342900" indent="-342900">
              <a:buFont typeface="Arial" panose="020B0604020202020204" pitchFamily="34" charset="0"/>
              <a:buChar char="•"/>
            </a:pPr>
            <a:r>
              <a:rPr lang="en-US" sz="5400" b="1" dirty="0">
                <a:solidFill>
                  <a:srgbClr val="05639B"/>
                </a:solidFill>
              </a:rPr>
              <a:t>Department drafting guidance for Tank Terminals</a:t>
            </a:r>
          </a:p>
          <a:p>
            <a:pPr marL="342900" indent="-342900">
              <a:buFont typeface="Arial" panose="020B0604020202020204" pitchFamily="34" charset="0"/>
              <a:buChar char="•"/>
            </a:pPr>
            <a:r>
              <a:rPr lang="en-US" sz="5400" b="1" dirty="0">
                <a:solidFill>
                  <a:srgbClr val="05639B"/>
                </a:solidFill>
              </a:rPr>
              <a:t>Discussion of other cities evaluating ISO adoption</a:t>
            </a:r>
          </a:p>
          <a:p>
            <a:pPr marL="342900" indent="-342900">
              <a:buFont typeface="Arial" panose="020B0604020202020204" pitchFamily="34" charset="0"/>
              <a:buChar char="•"/>
            </a:pPr>
            <a:r>
              <a:rPr lang="en-US" sz="5400" b="1" dirty="0">
                <a:solidFill>
                  <a:srgbClr val="05639B"/>
                </a:solidFill>
              </a:rPr>
              <a:t>Proposed changes to CalARP rule</a:t>
            </a:r>
          </a:p>
          <a:p>
            <a:pPr marL="342900" indent="-342900">
              <a:buFont typeface="Arial" panose="020B0604020202020204" pitchFamily="34" charset="0"/>
              <a:buChar char="•"/>
            </a:pPr>
            <a:r>
              <a:rPr lang="en-US" sz="5400" b="1" dirty="0">
                <a:solidFill>
                  <a:srgbClr val="05639B"/>
                </a:solidFill>
              </a:rPr>
              <a:t>Cal/OSHA rule making expanding covered facilities for 5189.1</a:t>
            </a:r>
          </a:p>
          <a:p>
            <a:pPr marL="342900" indent="-342900">
              <a:buFont typeface="Arial" panose="020B0604020202020204" pitchFamily="34" charset="0"/>
              <a:buChar char="•"/>
            </a:pPr>
            <a:r>
              <a:rPr lang="en-US" sz="5400" b="1" dirty="0">
                <a:solidFill>
                  <a:srgbClr val="05639B"/>
                </a:solidFill>
              </a:rPr>
              <a:t>Updated ISO guidance</a:t>
            </a:r>
          </a:p>
          <a:p>
            <a:endParaRPr lang="en-US" sz="4800" dirty="0">
              <a:solidFill>
                <a:srgbClr val="05639B"/>
              </a:solidFill>
            </a:endParaRPr>
          </a:p>
        </p:txBody>
      </p:sp>
    </p:spTree>
    <p:extLst>
      <p:ext uri="{BB962C8B-B14F-4D97-AF65-F5344CB8AC3E}">
        <p14:creationId xmlns:p14="http://schemas.microsoft.com/office/powerpoint/2010/main" val="2633831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0FFB91999FDA4A8E2BC5323F961A3F" ma:contentTypeVersion="0" ma:contentTypeDescription="Create a new document." ma:contentTypeScope="" ma:versionID="590072ee6609c55179d768fe0e237414">
  <xsd:schema xmlns:xsd="http://www.w3.org/2001/XMLSchema" xmlns:xs="http://www.w3.org/2001/XMLSchema" xmlns:p="http://schemas.microsoft.com/office/2006/metadata/properties" xmlns:ns2="http://schemas.microsoft.com/sharepoint/v3/fields" targetNamespace="http://schemas.microsoft.com/office/2006/metadata/properties" ma:root="true" ma:fieldsID="ec534862197b22801ab19fe1368b03c4" ns2:_="">
    <xsd:import namespace="http://schemas.microsoft.com/sharepoint/v3/fields"/>
    <xsd:element name="properties">
      <xsd:complexType>
        <xsd:sequence>
          <xsd:element name="documentManagement">
            <xsd:complexType>
              <xsd:all>
                <xsd:element ref="ns2:_DCDateCreated" minOccurs="0"/>
                <xsd:element ref="ns2:_DCDateModified" minOccurs="0"/>
                <xsd:element ref="ns2:_Publisher"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10" nillable="true" ma:displayName="Date Created" ma:description="The date on which this resource was created" ma:format="DateTime" ma:internalName="_DCDateCreated">
      <xsd:simpleType>
        <xsd:restriction base="dms:DateTime"/>
      </xsd:simpleType>
    </xsd:element>
    <xsd:element name="_DCDateModified" ma:index="11" nillable="true" ma:displayName="Date Modified" ma:description="The date on which this resource was last modified" ma:format="DateTime" ma:internalName="_DCDateModified">
      <xsd:simpleType>
        <xsd:restriction base="dms:DateTime"/>
      </xsd:simpleType>
    </xsd:element>
    <xsd:element name="_Publisher" ma:index="13" nillable="true" ma:displayName="Publisher" ma:description="The person, organization or service that published this resource" ma:internalName="_Publisher">
      <xsd:simpleType>
        <xsd:restriction base="dms:Text"/>
      </xsd:simpleType>
    </xsd:element>
    <xsd:element name="_Version" ma:index="15"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8"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4" ma:displayName="Subject"/>
        <xsd:element ref="dc:description" minOccurs="0" maxOccurs="1" ma:index="9" ma:displayName="Comments"/>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DCDateModified xmlns="http://schemas.microsoft.com/sharepoint/v3/fields" xsi:nil="true"/>
    <_Publisher xmlns="http://schemas.microsoft.com/sharepoint/v3/fields" xsi:nil="true"/>
    <_DCDateCreated xmlns="http://schemas.microsoft.com/sharepoint/v3/fields" xsi:nil="true"/>
  </documentManagement>
</p:properties>
</file>

<file path=customXml/itemProps1.xml><?xml version="1.0" encoding="utf-8"?>
<ds:datastoreItem xmlns:ds="http://schemas.openxmlformats.org/officeDocument/2006/customXml" ds:itemID="{1D9C8E58-E2EC-4ADD-9961-70C0360BCC6C}">
  <ds:schemaRefs>
    <ds:schemaRef ds:uri="http://schemas.microsoft.com/sharepoint/v3/contenttype/forms"/>
  </ds:schemaRefs>
</ds:datastoreItem>
</file>

<file path=customXml/itemProps2.xml><?xml version="1.0" encoding="utf-8"?>
<ds:datastoreItem xmlns:ds="http://schemas.openxmlformats.org/officeDocument/2006/customXml" ds:itemID="{7E4ECD65-4E75-42F0-8344-8C66028E53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C5B27E-67A6-4C68-A1CF-7EA562675EA7}">
  <ds:schemaRefs>
    <ds:schemaRef ds:uri="http://www.w3.org/XML/1998/namespace"/>
    <ds:schemaRef ds:uri="http://schemas.microsoft.com/sharepoint/v3/fields"/>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clbl:label id="{2820d9de-dc2d-4363-8626-f2b003438c45}" enabled="0" method="" siteId="{2820d9de-dc2d-4363-8626-f2b003438c45}" removed="1"/>
</clbl:labelList>
</file>

<file path=docProps/app.xml><?xml version="1.0" encoding="utf-8"?>
<Properties xmlns="http://schemas.openxmlformats.org/officeDocument/2006/extended-properties" xmlns:vt="http://schemas.openxmlformats.org/officeDocument/2006/docPropsVTypes">
  <Template/>
  <TotalTime>2229</TotalTime>
  <Words>600</Words>
  <Application>Microsoft Office PowerPoint</Application>
  <PresentationFormat>Custom</PresentationFormat>
  <Paragraphs>78</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Verdana</vt:lpstr>
      <vt:lpstr>Courier New</vt:lpstr>
      <vt:lpstr>Arial</vt:lpstr>
      <vt:lpstr>Helvetica</vt:lpstr>
      <vt:lpstr>Arial Black</vt:lpstr>
      <vt:lpstr>Office Theme</vt:lpstr>
      <vt:lpstr>PowerPoint Presentation</vt:lpstr>
      <vt:lpstr>What Is CAER?</vt:lpstr>
      <vt:lpstr>PowerPoint Presentation</vt:lpstr>
      <vt:lpstr>CAER Process Safety Action Team</vt:lpstr>
      <vt:lpstr>PowerPoint Presentation</vt:lpstr>
      <vt:lpstr>CAER Process Safety Action Team</vt:lpstr>
      <vt:lpstr>Why share Incidents and Lessons Learned?</vt:lpstr>
      <vt:lpstr>Sharing Lessons Learned</vt:lpstr>
      <vt:lpstr>Sharing Proposed New Regulations</vt:lpstr>
      <vt:lpstr>Sharing Office Updates</vt:lpstr>
      <vt:lpstr>PowerPoint Presentation</vt:lpstr>
      <vt:lpstr>PowerPoint Presentation</vt:lpstr>
      <vt:lpstr>PowerPoint Presentation</vt:lpstr>
    </vt:vector>
  </TitlesOfParts>
  <Manager/>
  <Company>MHC United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Marco Hernandez</dc:creator>
  <cp:keywords/>
  <dc:description/>
  <cp:lastModifiedBy>Lori McDonald</cp:lastModifiedBy>
  <cp:revision>92</cp:revision>
  <cp:lastPrinted>2026-04-21T23:14:19Z</cp:lastPrinted>
  <dcterms:created xsi:type="dcterms:W3CDTF">2023-03-27T19:55:12Z</dcterms:created>
  <dcterms:modified xsi:type="dcterms:W3CDTF">2026-07-18T06:28:52Z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2023-03-26T10:00:00Z</vt:filetime>
  </property>
  <property fmtid="{D5CDD505-2E9C-101B-9397-08002B2CF9AE}" pid="3" name="Creator">
    <vt:lpwstr>Adobe InDesign 18.1 (Macintosh)</vt:lpwstr>
  </property>
  <property fmtid="{D5CDD505-2E9C-101B-9397-08002B2CF9AE}" pid="4" name="LastSaved">
    <vt:filetime>2023-03-26T10:00:00Z</vt:filetime>
  </property>
  <property fmtid="{D5CDD505-2E9C-101B-9397-08002B2CF9AE}" pid="5" name="Producer">
    <vt:lpwstr>Adobe PDF Library 17.0</vt:lpwstr>
  </property>
  <property fmtid="{D5CDD505-2E9C-101B-9397-08002B2CF9AE}" pid="6" name="ContentTypeId">
    <vt:lpwstr>0x0101004E0FFB91999FDA4A8E2BC5323F961A3F</vt:lpwstr>
  </property>
</Properties>
</file>