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vsdx" ContentType="application/vnd.ms-visio.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theme/theme6.xml" ContentType="application/vnd.openxmlformats-officedocument.theme+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3" r:id="rId5"/>
    <p:sldMasterId id="2147483667" r:id="rId6"/>
    <p:sldMasterId id="2147483670" r:id="rId7"/>
    <p:sldMasterId id="2147483675" r:id="rId8"/>
    <p:sldMasterId id="2147483677" r:id="rId9"/>
    <p:sldMasterId id="2147483679" r:id="rId10"/>
    <p:sldMasterId id="2147483681" r:id="rId11"/>
  </p:sldMasterIdLst>
  <p:notesMasterIdLst>
    <p:notesMasterId r:id="rId34"/>
  </p:notesMasterIdLst>
  <p:sldIdLst>
    <p:sldId id="256" r:id="rId12"/>
    <p:sldId id="257" r:id="rId13"/>
    <p:sldId id="296" r:id="rId14"/>
    <p:sldId id="286" r:id="rId15"/>
    <p:sldId id="270" r:id="rId16"/>
    <p:sldId id="260" r:id="rId17"/>
    <p:sldId id="267" r:id="rId18"/>
    <p:sldId id="264" r:id="rId19"/>
    <p:sldId id="288" r:id="rId20"/>
    <p:sldId id="289" r:id="rId21"/>
    <p:sldId id="271" r:id="rId22"/>
    <p:sldId id="290" r:id="rId23"/>
    <p:sldId id="291" r:id="rId24"/>
    <p:sldId id="274" r:id="rId25"/>
    <p:sldId id="292" r:id="rId26"/>
    <p:sldId id="295" r:id="rId27"/>
    <p:sldId id="275" r:id="rId28"/>
    <p:sldId id="293" r:id="rId29"/>
    <p:sldId id="276" r:id="rId30"/>
    <p:sldId id="294" r:id="rId31"/>
    <p:sldId id="281" r:id="rId32"/>
    <p:sldId id="28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23D94B35-FB66-4CB4-B0C2-F84B15282408}">
          <p14:sldIdLst>
            <p14:sldId id="256"/>
            <p14:sldId id="257"/>
            <p14:sldId id="296"/>
            <p14:sldId id="286"/>
            <p14:sldId id="270"/>
            <p14:sldId id="260"/>
            <p14:sldId id="267"/>
            <p14:sldId id="264"/>
            <p14:sldId id="288"/>
            <p14:sldId id="289"/>
            <p14:sldId id="271"/>
            <p14:sldId id="290"/>
            <p14:sldId id="291"/>
            <p14:sldId id="274"/>
            <p14:sldId id="292"/>
            <p14:sldId id="295"/>
            <p14:sldId id="275"/>
            <p14:sldId id="293"/>
            <p14:sldId id="276"/>
            <p14:sldId id="294"/>
            <p14:sldId id="281"/>
            <p14:sldId id="28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5AFE85-3B5E-41FF-91C9-B04CBFEB68E4}" v="1" dt="2025-09-10T21:32:04.5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8" d="100"/>
          <a:sy n="28" d="100"/>
        </p:scale>
        <p:origin x="1446"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microsoft.com/office/2015/10/relationships/revisionInfo" Target="revisionInfo.xml"/><Relationship Id="rId21" Type="http://schemas.openxmlformats.org/officeDocument/2006/relationships/slide" Target="slides/slide10.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18237E-4379-4A5C-AEA7-8DFA026CBBD9}" type="datetimeFigureOut">
              <a:rPr lang="en-US" smtClean="0"/>
              <a:t>10/30/2025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67CE7C-AD0A-4435-B548-C922384E033B}" type="slidenum">
              <a:rPr lang="en-US" smtClean="0"/>
              <a:t>‹#›</a:t>
            </a:fld>
            <a:endParaRPr lang="en-US"/>
          </a:p>
        </p:txBody>
      </p:sp>
    </p:spTree>
    <p:extLst>
      <p:ext uri="{BB962C8B-B14F-4D97-AF65-F5344CB8AC3E}">
        <p14:creationId xmlns:p14="http://schemas.microsoft.com/office/powerpoint/2010/main" val="2400267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Chemical incident investigator</a:t>
            </a:r>
          </a:p>
          <a:p>
            <a:r>
              <a:rPr lang="en-US"/>
              <a:t>Public report; published March</a:t>
            </a:r>
          </a:p>
        </p:txBody>
      </p:sp>
      <p:sp>
        <p:nvSpPr>
          <p:cNvPr id="4" name="Slide Number Placeholder 3"/>
          <p:cNvSpPr>
            <a:spLocks noGrp="1"/>
          </p:cNvSpPr>
          <p:nvPr>
            <p:ph type="sldNum" sz="quarter" idx="5"/>
          </p:nvPr>
        </p:nvSpPr>
        <p:spPr/>
        <p:txBody>
          <a:bodyPr/>
          <a:lstStyle/>
          <a:p>
            <a:fld id="{F867CE7C-AD0A-4435-B548-C922384E033B}" type="slidenum">
              <a:rPr lang="en-US" smtClean="0"/>
              <a:t>1</a:t>
            </a:fld>
            <a:endParaRPr lang="en-US"/>
          </a:p>
        </p:txBody>
      </p:sp>
    </p:spTree>
    <p:extLst>
      <p:ext uri="{BB962C8B-B14F-4D97-AF65-F5344CB8AC3E}">
        <p14:creationId xmlns:p14="http://schemas.microsoft.com/office/powerpoint/2010/main" val="646331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PHA team evaluated this scenario</a:t>
            </a:r>
          </a:p>
          <a:p>
            <a:pPr marL="171450" indent="-171450">
              <a:buFontTx/>
              <a:buChar char="-"/>
            </a:pPr>
            <a:r>
              <a:rPr lang="en-US"/>
              <a:t>NC valves</a:t>
            </a:r>
          </a:p>
          <a:p>
            <a:pPr marL="171450" indent="-171450">
              <a:buFontTx/>
              <a:buChar char="-"/>
            </a:pPr>
            <a:r>
              <a:rPr lang="en-US"/>
              <a:t>No safety consequence of having either valve open</a:t>
            </a:r>
          </a:p>
          <a:p>
            <a:pPr marL="171450" indent="-171450">
              <a:buFontTx/>
              <a:buChar char="-"/>
            </a:pPr>
            <a:r>
              <a:rPr lang="en-US"/>
              <a:t>No design purpose of having two branches of startup hydrogen line</a:t>
            </a:r>
          </a:p>
          <a:p>
            <a:pPr marL="171450" indent="-171450">
              <a:buFontTx/>
              <a:buChar char="-"/>
            </a:pPr>
            <a:r>
              <a:rPr lang="en-US"/>
              <a:t>Post-incident changes</a:t>
            </a:r>
          </a:p>
        </p:txBody>
      </p:sp>
      <p:sp>
        <p:nvSpPr>
          <p:cNvPr id="4" name="Slide Number Placeholder 3"/>
          <p:cNvSpPr>
            <a:spLocks noGrp="1"/>
          </p:cNvSpPr>
          <p:nvPr>
            <p:ph type="sldNum" sz="quarter" idx="5"/>
          </p:nvPr>
        </p:nvSpPr>
        <p:spPr/>
        <p:txBody>
          <a:bodyPr/>
          <a:lstStyle/>
          <a:p>
            <a:fld id="{F867CE7C-AD0A-4435-B548-C922384E033B}" type="slidenum">
              <a:rPr lang="en-US" smtClean="0"/>
              <a:t>12</a:t>
            </a:fld>
            <a:endParaRPr lang="en-US"/>
          </a:p>
        </p:txBody>
      </p:sp>
    </p:spTree>
    <p:extLst>
      <p:ext uri="{BB962C8B-B14F-4D97-AF65-F5344CB8AC3E}">
        <p14:creationId xmlns:p14="http://schemas.microsoft.com/office/powerpoint/2010/main" val="563263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Petroleum diesel </a:t>
            </a:r>
            <a:r>
              <a:rPr lang="en-US" err="1"/>
              <a:t>hydrotreater</a:t>
            </a:r>
            <a:r>
              <a:rPr lang="en-US"/>
              <a:t> since 1970s</a:t>
            </a:r>
          </a:p>
          <a:p>
            <a:pPr marL="171450" indent="-171450">
              <a:buFont typeface="Arial" panose="020B0604020202020204" pitchFamily="34" charset="0"/>
              <a:buChar char="•"/>
            </a:pPr>
            <a:r>
              <a:rPr lang="en-US"/>
              <a:t>Initial startup, had been attempting to get feed in for 2 weeks</a:t>
            </a:r>
          </a:p>
          <a:p>
            <a:pPr marL="171450" indent="-171450">
              <a:buFont typeface="Arial" panose="020B0604020202020204" pitchFamily="34" charset="0"/>
              <a:buChar char="•"/>
            </a:pPr>
            <a:r>
              <a:rPr lang="en-US"/>
              <a:t>Show location where the operator was</a:t>
            </a:r>
          </a:p>
          <a:p>
            <a:pPr marL="171450" indent="-171450">
              <a:buFont typeface="Arial" panose="020B0604020202020204" pitchFamily="34" charset="0"/>
              <a:buChar char="•"/>
            </a:pPr>
            <a:r>
              <a:rPr lang="en-US"/>
              <a:t>Facility remained down for approx 1 year</a:t>
            </a:r>
          </a:p>
        </p:txBody>
      </p:sp>
      <p:sp>
        <p:nvSpPr>
          <p:cNvPr id="4" name="Slide Number Placeholder 3"/>
          <p:cNvSpPr>
            <a:spLocks noGrp="1"/>
          </p:cNvSpPr>
          <p:nvPr>
            <p:ph type="sldNum" sz="quarter" idx="5"/>
          </p:nvPr>
        </p:nvSpPr>
        <p:spPr/>
        <p:txBody>
          <a:bodyPr/>
          <a:lstStyle/>
          <a:p>
            <a:fld id="{F867CE7C-AD0A-4435-B548-C922384E033B}" type="slidenum">
              <a:rPr lang="en-US" smtClean="0"/>
              <a:t>2</a:t>
            </a:fld>
            <a:endParaRPr lang="en-US"/>
          </a:p>
        </p:txBody>
      </p:sp>
    </p:spTree>
    <p:extLst>
      <p:ext uri="{BB962C8B-B14F-4D97-AF65-F5344CB8AC3E}">
        <p14:creationId xmlns:p14="http://schemas.microsoft.com/office/powerpoint/2010/main" val="2627582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Fired heater two-phase flow</a:t>
            </a:r>
          </a:p>
          <a:p>
            <a:pPr marL="171450" indent="-171450">
              <a:buFontTx/>
              <a:buChar char="-"/>
            </a:pPr>
            <a:r>
              <a:rPr lang="en-US" dirty="0"/>
              <a:t>Show diesel and hydrogen</a:t>
            </a:r>
          </a:p>
          <a:p>
            <a:pPr marL="171450" indent="-171450">
              <a:buFontTx/>
              <a:buChar char="-"/>
            </a:pPr>
            <a:r>
              <a:rPr lang="en-US" dirty="0"/>
              <a:t>Some of the process bypassed the heater</a:t>
            </a:r>
          </a:p>
          <a:p>
            <a:pPr marL="171450" indent="-171450">
              <a:buFontTx/>
              <a:buChar char="-"/>
            </a:pPr>
            <a:r>
              <a:rPr lang="en-US" dirty="0"/>
              <a:t>On startup, all recycle hydrogen was routed to the heater to warm up the system via the startup line</a:t>
            </a:r>
          </a:p>
          <a:p>
            <a:pPr marL="171450" indent="-171450">
              <a:buFontTx/>
              <a:buChar char="-"/>
            </a:pPr>
            <a:r>
              <a:rPr lang="en-US" dirty="0"/>
              <a:t>Valve left open, backflow occurred when diesel introduced</a:t>
            </a:r>
          </a:p>
          <a:p>
            <a:pPr marL="171450" indent="-171450">
              <a:buFontTx/>
              <a:buChar char="-"/>
            </a:pPr>
            <a:r>
              <a:rPr lang="en-US" dirty="0"/>
              <a:t>SIS configured to trip on low flow, but it continued to read adequate flow to the heater</a:t>
            </a:r>
          </a:p>
        </p:txBody>
      </p:sp>
      <p:sp>
        <p:nvSpPr>
          <p:cNvPr id="4" name="Slide Number Placeholder 3"/>
          <p:cNvSpPr>
            <a:spLocks noGrp="1"/>
          </p:cNvSpPr>
          <p:nvPr>
            <p:ph type="sldNum" sz="quarter" idx="5"/>
          </p:nvPr>
        </p:nvSpPr>
        <p:spPr/>
        <p:txBody>
          <a:bodyPr/>
          <a:lstStyle/>
          <a:p>
            <a:fld id="{F867CE7C-AD0A-4435-B548-C922384E033B}" type="slidenum">
              <a:rPr lang="en-US" smtClean="0"/>
              <a:t>4</a:t>
            </a:fld>
            <a:endParaRPr lang="en-US"/>
          </a:p>
        </p:txBody>
      </p:sp>
    </p:spTree>
    <p:extLst>
      <p:ext uri="{BB962C8B-B14F-4D97-AF65-F5344CB8AC3E}">
        <p14:creationId xmlns:p14="http://schemas.microsoft.com/office/powerpoint/2010/main" val="1183809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Once diesel introduced, added burners</a:t>
            </a:r>
          </a:p>
          <a:p>
            <a:pPr marL="171450" indent="-171450">
              <a:buFontTx/>
              <a:buChar char="-"/>
            </a:pPr>
            <a:r>
              <a:rPr lang="en-US" dirty="0"/>
              <a:t>Heater tripped while adding burners</a:t>
            </a:r>
          </a:p>
          <a:p>
            <a:pPr marL="171450" indent="-171450">
              <a:buFontTx/>
              <a:buChar char="-"/>
            </a:pPr>
            <a:r>
              <a:rPr lang="en-US" dirty="0"/>
              <a:t>When re-lit burners, two out of four burners had their air intakes covered</a:t>
            </a:r>
          </a:p>
          <a:p>
            <a:pPr marL="171450" indent="-171450">
              <a:buFontTx/>
              <a:buChar char="-"/>
            </a:pPr>
            <a:r>
              <a:rPr lang="en-US" dirty="0"/>
              <a:t>11 burners, 4 flame detectors, status of these burners was unknown at the time of the incident</a:t>
            </a:r>
          </a:p>
          <a:p>
            <a:pPr marL="171450" indent="-171450">
              <a:buFontTx/>
              <a:buChar char="-"/>
            </a:pPr>
            <a:r>
              <a:rPr lang="en-US" dirty="0"/>
              <a:t>Likely flameout, air/fuel mixing, afterburning </a:t>
            </a:r>
          </a:p>
        </p:txBody>
      </p:sp>
      <p:sp>
        <p:nvSpPr>
          <p:cNvPr id="4" name="Slide Number Placeholder 3"/>
          <p:cNvSpPr>
            <a:spLocks noGrp="1"/>
          </p:cNvSpPr>
          <p:nvPr>
            <p:ph type="sldNum" sz="quarter" idx="5"/>
          </p:nvPr>
        </p:nvSpPr>
        <p:spPr/>
        <p:txBody>
          <a:bodyPr/>
          <a:lstStyle/>
          <a:p>
            <a:fld id="{F867CE7C-AD0A-4435-B548-C922384E033B}" type="slidenum">
              <a:rPr lang="en-US" smtClean="0"/>
              <a:t>5</a:t>
            </a:fld>
            <a:endParaRPr lang="en-US"/>
          </a:p>
        </p:txBody>
      </p:sp>
    </p:spTree>
    <p:extLst>
      <p:ext uri="{BB962C8B-B14F-4D97-AF65-F5344CB8AC3E}">
        <p14:creationId xmlns:p14="http://schemas.microsoft.com/office/powerpoint/2010/main" val="2475740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Stable temperatures before diesel introduced</a:t>
            </a:r>
          </a:p>
          <a:p>
            <a:pPr marL="171450" indent="-171450">
              <a:buFontTx/>
              <a:buChar char="-"/>
            </a:pPr>
            <a:r>
              <a:rPr lang="en-US" dirty="0"/>
              <a:t>Design temperature tubes 1120F</a:t>
            </a:r>
          </a:p>
          <a:p>
            <a:pPr marL="171450" indent="-171450">
              <a:buFontTx/>
              <a:buChar char="-"/>
            </a:pPr>
            <a:r>
              <a:rPr lang="en-US" dirty="0"/>
              <a:t>In about an hour, temps exceeded 1700F</a:t>
            </a:r>
          </a:p>
          <a:p>
            <a:pPr marL="171450" indent="-171450">
              <a:buFontTx/>
              <a:buChar char="-"/>
            </a:pPr>
            <a:r>
              <a:rPr lang="en-US" dirty="0"/>
              <a:t>High-temperature alarms inside heater; no change in reactor inlet temp</a:t>
            </a:r>
          </a:p>
          <a:p>
            <a:pPr marL="171450" indent="-171450">
              <a:buFontTx/>
              <a:buChar char="-"/>
            </a:pPr>
            <a:r>
              <a:rPr lang="en-US" dirty="0"/>
              <a:t>Troubleshooting: changes to draft, process flows, nothing made sense</a:t>
            </a:r>
          </a:p>
          <a:p>
            <a:pPr marL="171450" indent="-171450">
              <a:buFontTx/>
              <a:buChar char="-"/>
            </a:pPr>
            <a:r>
              <a:rPr lang="en-US" dirty="0"/>
              <a:t>Board operators asked field operator to shut down two burners</a:t>
            </a:r>
          </a:p>
        </p:txBody>
      </p:sp>
      <p:sp>
        <p:nvSpPr>
          <p:cNvPr id="4" name="Slide Number Placeholder 3"/>
          <p:cNvSpPr>
            <a:spLocks noGrp="1"/>
          </p:cNvSpPr>
          <p:nvPr>
            <p:ph type="sldNum" sz="quarter" idx="5"/>
          </p:nvPr>
        </p:nvSpPr>
        <p:spPr/>
        <p:txBody>
          <a:bodyPr/>
          <a:lstStyle/>
          <a:p>
            <a:fld id="{F867CE7C-AD0A-4435-B548-C922384E033B}" type="slidenum">
              <a:rPr lang="en-US" smtClean="0"/>
              <a:t>6</a:t>
            </a:fld>
            <a:endParaRPr lang="en-US"/>
          </a:p>
        </p:txBody>
      </p:sp>
    </p:spTree>
    <p:extLst>
      <p:ext uri="{BB962C8B-B14F-4D97-AF65-F5344CB8AC3E}">
        <p14:creationId xmlns:p14="http://schemas.microsoft.com/office/powerpoint/2010/main" val="331325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67CE7C-AD0A-4435-B548-C922384E033B}" type="slidenum">
              <a:rPr lang="en-US" smtClean="0"/>
              <a:t>8</a:t>
            </a:fld>
            <a:endParaRPr lang="en-US"/>
          </a:p>
        </p:txBody>
      </p:sp>
    </p:spTree>
    <p:extLst>
      <p:ext uri="{BB962C8B-B14F-4D97-AF65-F5344CB8AC3E}">
        <p14:creationId xmlns:p14="http://schemas.microsoft.com/office/powerpoint/2010/main" val="3624756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Alarms</a:t>
            </a:r>
          </a:p>
          <a:p>
            <a:pPr marL="171450" indent="-171450">
              <a:buFontTx/>
              <a:buChar char="-"/>
            </a:pPr>
            <a:r>
              <a:rPr lang="en-US" dirty="0"/>
              <a:t>Safe operating limits – stop troubleshooting</a:t>
            </a:r>
          </a:p>
          <a:p>
            <a:pPr marL="171450" indent="-171450">
              <a:buFontTx/>
              <a:buChar char="-"/>
            </a:pPr>
            <a:r>
              <a:rPr lang="en-US" dirty="0"/>
              <a:t>Only NTE on outlet</a:t>
            </a:r>
          </a:p>
        </p:txBody>
      </p:sp>
      <p:sp>
        <p:nvSpPr>
          <p:cNvPr id="4" name="Slide Number Placeholder 3"/>
          <p:cNvSpPr>
            <a:spLocks noGrp="1"/>
          </p:cNvSpPr>
          <p:nvPr>
            <p:ph type="sldNum" sz="quarter" idx="5"/>
          </p:nvPr>
        </p:nvSpPr>
        <p:spPr/>
        <p:txBody>
          <a:bodyPr/>
          <a:lstStyle/>
          <a:p>
            <a:fld id="{F867CE7C-AD0A-4435-B548-C922384E033B}" type="slidenum">
              <a:rPr lang="en-US" smtClean="0"/>
              <a:t>9</a:t>
            </a:fld>
            <a:endParaRPr lang="en-US"/>
          </a:p>
        </p:txBody>
      </p:sp>
    </p:spTree>
    <p:extLst>
      <p:ext uri="{BB962C8B-B14F-4D97-AF65-F5344CB8AC3E}">
        <p14:creationId xmlns:p14="http://schemas.microsoft.com/office/powerpoint/2010/main" val="3096159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Need to remove people from the area under certain conditions (high tube metal temperature)</a:t>
            </a:r>
          </a:p>
          <a:p>
            <a:pPr marL="171450" indent="-171450">
              <a:buFontTx/>
              <a:buChar char="-"/>
            </a:pPr>
            <a:r>
              <a:rPr lang="en-US"/>
              <a:t>Not a rare occurrence</a:t>
            </a:r>
          </a:p>
          <a:p>
            <a:pPr marL="171450" indent="-171450">
              <a:buFontTx/>
              <a:buChar char="-"/>
            </a:pPr>
            <a:r>
              <a:rPr lang="en-US"/>
              <a:t>IR packet</a:t>
            </a:r>
          </a:p>
        </p:txBody>
      </p:sp>
      <p:sp>
        <p:nvSpPr>
          <p:cNvPr id="4" name="Slide Number Placeholder 3"/>
          <p:cNvSpPr>
            <a:spLocks noGrp="1"/>
          </p:cNvSpPr>
          <p:nvPr>
            <p:ph type="sldNum" sz="quarter" idx="5"/>
          </p:nvPr>
        </p:nvSpPr>
        <p:spPr/>
        <p:txBody>
          <a:bodyPr/>
          <a:lstStyle/>
          <a:p>
            <a:fld id="{F867CE7C-AD0A-4435-B548-C922384E033B}" type="slidenum">
              <a:rPr lang="en-US" smtClean="0"/>
              <a:t>10</a:t>
            </a:fld>
            <a:endParaRPr lang="en-US"/>
          </a:p>
        </p:txBody>
      </p:sp>
    </p:spTree>
    <p:extLst>
      <p:ext uri="{BB962C8B-B14F-4D97-AF65-F5344CB8AC3E}">
        <p14:creationId xmlns:p14="http://schemas.microsoft.com/office/powerpoint/2010/main" val="493056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API </a:t>
            </a:r>
            <a:r>
              <a:rPr lang="en-US"/>
              <a:t>subcommittee meetings</a:t>
            </a:r>
            <a:endParaRPr lang="en-US" dirty="0"/>
          </a:p>
          <a:p>
            <a:pPr marL="171450" indent="-171450">
              <a:buFontTx/>
              <a:buChar char="-"/>
            </a:pPr>
            <a:r>
              <a:rPr lang="en-US" dirty="0"/>
              <a:t>RP being broken down into standards</a:t>
            </a:r>
          </a:p>
          <a:p>
            <a:pPr marL="171450" indent="-171450">
              <a:buFontTx/>
              <a:buChar char="-"/>
            </a:pPr>
            <a:r>
              <a:rPr lang="en-US" dirty="0"/>
              <a:t>3 topics CSB rec</a:t>
            </a:r>
          </a:p>
        </p:txBody>
      </p:sp>
      <p:sp>
        <p:nvSpPr>
          <p:cNvPr id="4" name="Slide Number Placeholder 3"/>
          <p:cNvSpPr>
            <a:spLocks noGrp="1"/>
          </p:cNvSpPr>
          <p:nvPr>
            <p:ph type="sldNum" sz="quarter" idx="5"/>
          </p:nvPr>
        </p:nvSpPr>
        <p:spPr/>
        <p:txBody>
          <a:bodyPr/>
          <a:lstStyle/>
          <a:p>
            <a:fld id="{F867CE7C-AD0A-4435-B548-C922384E033B}" type="slidenum">
              <a:rPr lang="en-US" smtClean="0"/>
              <a:t>11</a:t>
            </a:fld>
            <a:endParaRPr lang="en-US"/>
          </a:p>
        </p:txBody>
      </p:sp>
    </p:spTree>
    <p:extLst>
      <p:ext uri="{BB962C8B-B14F-4D97-AF65-F5344CB8AC3E}">
        <p14:creationId xmlns:p14="http://schemas.microsoft.com/office/powerpoint/2010/main" val="41654141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76AAFC8-A8FB-F2CE-8C6F-F0BF7A2D0FD2}"/>
              </a:ext>
            </a:extLst>
          </p:cNvPr>
          <p:cNvSpPr>
            <a:spLocks noGrp="1"/>
          </p:cNvSpPr>
          <p:nvPr>
            <p:ph type="ctrTitle" hasCustomPrompt="1"/>
          </p:nvPr>
        </p:nvSpPr>
        <p:spPr>
          <a:xfrm>
            <a:off x="5539562" y="1122363"/>
            <a:ext cx="6652437" cy="2387600"/>
          </a:xfrm>
          <a:prstGeom prst="rect">
            <a:avLst/>
          </a:prstGeom>
        </p:spPr>
        <p:txBody>
          <a:bodyPr anchor="b"/>
          <a:lstStyle>
            <a:lvl1pPr algn="l">
              <a:defRPr sz="6000" b="1" i="0">
                <a:solidFill>
                  <a:schemeClr val="bg1"/>
                </a:solidFill>
                <a:latin typeface="Arial" panose="020B0604020202020204" pitchFamily="34" charset="0"/>
                <a:cs typeface="Arial" panose="020B0604020202020204" pitchFamily="34" charset="0"/>
              </a:defRPr>
            </a:lvl1pPr>
          </a:lstStyle>
          <a:p>
            <a:r>
              <a:rPr lang="en-US"/>
              <a:t>Presentation  Title Goes Here</a:t>
            </a:r>
          </a:p>
        </p:txBody>
      </p:sp>
      <p:sp>
        <p:nvSpPr>
          <p:cNvPr id="9" name="Subtitle 2">
            <a:extLst>
              <a:ext uri="{FF2B5EF4-FFF2-40B4-BE49-F238E27FC236}">
                <a16:creationId xmlns:a16="http://schemas.microsoft.com/office/drawing/2014/main" id="{759F5DA9-E3BE-4BB9-1303-DB80704737BC}"/>
              </a:ext>
            </a:extLst>
          </p:cNvPr>
          <p:cNvSpPr>
            <a:spLocks noGrp="1"/>
          </p:cNvSpPr>
          <p:nvPr>
            <p:ph type="subTitle" idx="1"/>
          </p:nvPr>
        </p:nvSpPr>
        <p:spPr>
          <a:xfrm>
            <a:off x="5539562" y="3602038"/>
            <a:ext cx="6652438" cy="1655762"/>
          </a:xfrm>
          <a:prstGeom prst="rect">
            <a:avLst/>
          </a:prstGeom>
        </p:spPr>
        <p:txBody>
          <a:bodyPr/>
          <a:lstStyle>
            <a:lvl1pPr marL="0" indent="0" algn="l">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 name="Picture 1" descr="Graphical user interface, application&#10;&#10;Description automatically generated">
            <a:extLst>
              <a:ext uri="{FF2B5EF4-FFF2-40B4-BE49-F238E27FC236}">
                <a16:creationId xmlns:a16="http://schemas.microsoft.com/office/drawing/2014/main" id="{CDC8F44D-1965-876C-1469-F97B668D8FFF}"/>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5431464" y="5436714"/>
            <a:ext cx="3434316" cy="914400"/>
          </a:xfrm>
          <a:prstGeom prst="rect">
            <a:avLst/>
          </a:prstGeom>
        </p:spPr>
      </p:pic>
    </p:spTree>
    <p:extLst>
      <p:ext uri="{BB962C8B-B14F-4D97-AF65-F5344CB8AC3E}">
        <p14:creationId xmlns:p14="http://schemas.microsoft.com/office/powerpoint/2010/main" val="79424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4" name="Picture 3" descr="A picture containing text, umbrella, accessory&#10;&#10;Description automatically generated">
            <a:extLst>
              <a:ext uri="{FF2B5EF4-FFF2-40B4-BE49-F238E27FC236}">
                <a16:creationId xmlns:a16="http://schemas.microsoft.com/office/drawing/2014/main" id="{E23076B6-9C91-AD55-75D4-401E3961D7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6B3056FD-DBC7-71E3-6126-FE579CAF1717}"/>
              </a:ext>
            </a:extLst>
          </p:cNvPr>
          <p:cNvSpPr>
            <a:spLocks noGrp="1"/>
          </p:cNvSpPr>
          <p:nvPr>
            <p:ph type="ctrTitle" hasCustomPrompt="1"/>
          </p:nvPr>
        </p:nvSpPr>
        <p:spPr>
          <a:xfrm>
            <a:off x="6586653" y="1122363"/>
            <a:ext cx="5155580" cy="2387600"/>
          </a:xfrm>
          <a:prstGeom prst="rect">
            <a:avLst/>
          </a:prstGeom>
        </p:spPr>
        <p:txBody>
          <a:bodyPr anchor="b"/>
          <a:lstStyle>
            <a:lvl1pPr algn="l">
              <a:defRPr sz="6000" b="1" i="0">
                <a:solidFill>
                  <a:schemeClr val="bg1"/>
                </a:solidFill>
                <a:latin typeface="Arial" panose="020B0604020202020204" pitchFamily="34" charset="0"/>
                <a:cs typeface="Arial" panose="020B0604020202020204" pitchFamily="34" charset="0"/>
              </a:defRPr>
            </a:lvl1pPr>
          </a:lstStyle>
          <a:p>
            <a:r>
              <a:rPr lang="en-US"/>
              <a:t>Divider or Section Title</a:t>
            </a:r>
          </a:p>
        </p:txBody>
      </p:sp>
      <p:sp>
        <p:nvSpPr>
          <p:cNvPr id="8" name="Subtitle 2">
            <a:extLst>
              <a:ext uri="{FF2B5EF4-FFF2-40B4-BE49-F238E27FC236}">
                <a16:creationId xmlns:a16="http://schemas.microsoft.com/office/drawing/2014/main" id="{A3EFEF02-74A8-DB2C-03F7-B09F8F85A98E}"/>
              </a:ext>
            </a:extLst>
          </p:cNvPr>
          <p:cNvSpPr>
            <a:spLocks noGrp="1"/>
          </p:cNvSpPr>
          <p:nvPr>
            <p:ph type="subTitle" idx="1"/>
          </p:nvPr>
        </p:nvSpPr>
        <p:spPr>
          <a:xfrm>
            <a:off x="6586652" y="3602038"/>
            <a:ext cx="5155580" cy="1655762"/>
          </a:xfrm>
          <a:prstGeom prst="rect">
            <a:avLst/>
          </a:prstGeom>
        </p:spPr>
        <p:txBody>
          <a:bodyPr/>
          <a:lstStyle>
            <a:lvl1pPr marL="0" indent="0" algn="l">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08442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E6312235-C4C8-B41F-5CA8-7B99377E09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6B3056FD-DBC7-71E3-6126-FE579CAF1717}"/>
              </a:ext>
            </a:extLst>
          </p:cNvPr>
          <p:cNvSpPr>
            <a:spLocks noGrp="1"/>
          </p:cNvSpPr>
          <p:nvPr>
            <p:ph type="ctrTitle" hasCustomPrompt="1"/>
          </p:nvPr>
        </p:nvSpPr>
        <p:spPr>
          <a:xfrm>
            <a:off x="6586653" y="1122363"/>
            <a:ext cx="5155580" cy="2387600"/>
          </a:xfrm>
          <a:prstGeom prst="rect">
            <a:avLst/>
          </a:prstGeom>
        </p:spPr>
        <p:txBody>
          <a:bodyPr anchor="b"/>
          <a:lstStyle>
            <a:lvl1pPr algn="l">
              <a:defRPr sz="6000" b="1" i="0">
                <a:solidFill>
                  <a:schemeClr val="bg1"/>
                </a:solidFill>
                <a:latin typeface="Arial" panose="020B0604020202020204" pitchFamily="34" charset="0"/>
                <a:cs typeface="Arial" panose="020B0604020202020204" pitchFamily="34" charset="0"/>
              </a:defRPr>
            </a:lvl1pPr>
          </a:lstStyle>
          <a:p>
            <a:r>
              <a:rPr lang="en-US"/>
              <a:t>Divider or Section Title</a:t>
            </a:r>
          </a:p>
        </p:txBody>
      </p:sp>
      <p:sp>
        <p:nvSpPr>
          <p:cNvPr id="8" name="Subtitle 2">
            <a:extLst>
              <a:ext uri="{FF2B5EF4-FFF2-40B4-BE49-F238E27FC236}">
                <a16:creationId xmlns:a16="http://schemas.microsoft.com/office/drawing/2014/main" id="{A3EFEF02-74A8-DB2C-03F7-B09F8F85A98E}"/>
              </a:ext>
            </a:extLst>
          </p:cNvPr>
          <p:cNvSpPr>
            <a:spLocks noGrp="1"/>
          </p:cNvSpPr>
          <p:nvPr>
            <p:ph type="subTitle" idx="1"/>
          </p:nvPr>
        </p:nvSpPr>
        <p:spPr>
          <a:xfrm>
            <a:off x="6586652" y="3602038"/>
            <a:ext cx="5155580" cy="1655762"/>
          </a:xfrm>
          <a:prstGeom prst="rect">
            <a:avLst/>
          </a:prstGeom>
        </p:spPr>
        <p:txBody>
          <a:bodyPr/>
          <a:lstStyle>
            <a:lvl1pPr marL="0" indent="0" algn="l">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115451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83568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95835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DE0F7-7AD6-6689-DB1F-4B2834099D6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F8ECC0-22ED-74B1-33BE-C4CCBA44DC7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A61247-6CB2-DEBA-8AB5-C447ED66E607}"/>
              </a:ext>
            </a:extLst>
          </p:cNvPr>
          <p:cNvSpPr>
            <a:spLocks noGrp="1"/>
          </p:cNvSpPr>
          <p:nvPr>
            <p:ph type="dt" sz="half" idx="10"/>
          </p:nvPr>
        </p:nvSpPr>
        <p:spPr>
          <a:xfrm>
            <a:off x="838200" y="6356350"/>
            <a:ext cx="2743200" cy="365125"/>
          </a:xfrm>
          <a:prstGeom prst="rect">
            <a:avLst/>
          </a:prstGeom>
        </p:spPr>
        <p:txBody>
          <a:bodyPr/>
          <a:lstStyle/>
          <a:p>
            <a:r>
              <a:rPr lang="en-US"/>
              <a:t>Title goes here</a:t>
            </a:r>
          </a:p>
        </p:txBody>
      </p:sp>
      <p:sp>
        <p:nvSpPr>
          <p:cNvPr id="5" name="Footer Placeholder 4">
            <a:extLst>
              <a:ext uri="{FF2B5EF4-FFF2-40B4-BE49-F238E27FC236}">
                <a16:creationId xmlns:a16="http://schemas.microsoft.com/office/drawing/2014/main" id="{FDF73559-1016-3A12-662F-B64DE3D797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524584-BEF2-9A64-CEB5-E545485BD712}"/>
              </a:ext>
            </a:extLst>
          </p:cNvPr>
          <p:cNvSpPr>
            <a:spLocks noGrp="1"/>
          </p:cNvSpPr>
          <p:nvPr>
            <p:ph type="sldNum" sz="quarter" idx="12"/>
          </p:nvPr>
        </p:nvSpPr>
        <p:spPr>
          <a:xfrm>
            <a:off x="8610600" y="6356350"/>
            <a:ext cx="2743200" cy="365125"/>
          </a:xfrm>
          <a:prstGeom prst="rect">
            <a:avLst/>
          </a:prstGeom>
        </p:spPr>
        <p:txBody>
          <a:bodyPr/>
          <a:lstStyle/>
          <a:p>
            <a:fld id="{0DCCF243-84B6-8A4B-B2F6-4B2B8EEAFFEE}" type="slidenum">
              <a:rPr lang="en-US" smtClean="0"/>
              <a:t>‹#›</a:t>
            </a:fld>
            <a:endParaRPr lang="en-US"/>
          </a:p>
        </p:txBody>
      </p:sp>
    </p:spTree>
    <p:extLst>
      <p:ext uri="{BB962C8B-B14F-4D97-AF65-F5344CB8AC3E}">
        <p14:creationId xmlns:p14="http://schemas.microsoft.com/office/powerpoint/2010/main" val="2749002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8077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76AAFC8-A8FB-F2CE-8C6F-F0BF7A2D0FD2}"/>
              </a:ext>
            </a:extLst>
          </p:cNvPr>
          <p:cNvSpPr>
            <a:spLocks noGrp="1"/>
          </p:cNvSpPr>
          <p:nvPr>
            <p:ph type="ctrTitle" hasCustomPrompt="1"/>
          </p:nvPr>
        </p:nvSpPr>
        <p:spPr>
          <a:xfrm>
            <a:off x="0" y="1122363"/>
            <a:ext cx="12192000" cy="2387600"/>
          </a:xfrm>
          <a:prstGeom prst="rect">
            <a:avLst/>
          </a:prstGeom>
        </p:spPr>
        <p:txBody>
          <a:bodyPr anchor="b"/>
          <a:lstStyle>
            <a:lvl1pPr algn="ctr">
              <a:defRPr sz="6000" b="1" i="0">
                <a:solidFill>
                  <a:schemeClr val="bg1"/>
                </a:solidFill>
                <a:latin typeface="Arial" panose="020B0604020202020204" pitchFamily="34" charset="0"/>
                <a:cs typeface="Arial" panose="020B0604020202020204" pitchFamily="34" charset="0"/>
              </a:defRPr>
            </a:lvl1pPr>
          </a:lstStyle>
          <a:p>
            <a:r>
              <a:rPr lang="en-US"/>
              <a:t>Presentation Title Goes Here</a:t>
            </a:r>
          </a:p>
        </p:txBody>
      </p:sp>
      <p:sp>
        <p:nvSpPr>
          <p:cNvPr id="9" name="Subtitle 2">
            <a:extLst>
              <a:ext uri="{FF2B5EF4-FFF2-40B4-BE49-F238E27FC236}">
                <a16:creationId xmlns:a16="http://schemas.microsoft.com/office/drawing/2014/main" id="{759F5DA9-E3BE-4BB9-1303-DB80704737BC}"/>
              </a:ext>
            </a:extLst>
          </p:cNvPr>
          <p:cNvSpPr>
            <a:spLocks noGrp="1"/>
          </p:cNvSpPr>
          <p:nvPr>
            <p:ph type="subTitle" idx="1"/>
          </p:nvPr>
        </p:nvSpPr>
        <p:spPr>
          <a:xfrm>
            <a:off x="0" y="3602038"/>
            <a:ext cx="12192000" cy="1655762"/>
          </a:xfrm>
          <a:prstGeom prst="rect">
            <a:avLst/>
          </a:prstGeom>
        </p:spPr>
        <p:txBody>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61778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76AAFC8-A8FB-F2CE-8C6F-F0BF7A2D0FD2}"/>
              </a:ext>
            </a:extLst>
          </p:cNvPr>
          <p:cNvSpPr>
            <a:spLocks noGrp="1"/>
          </p:cNvSpPr>
          <p:nvPr>
            <p:ph type="ctrTitle" hasCustomPrompt="1"/>
          </p:nvPr>
        </p:nvSpPr>
        <p:spPr>
          <a:xfrm>
            <a:off x="318975" y="1122363"/>
            <a:ext cx="6652437" cy="2387600"/>
          </a:xfrm>
          <a:prstGeom prst="rect">
            <a:avLst/>
          </a:prstGeom>
        </p:spPr>
        <p:txBody>
          <a:bodyPr anchor="b"/>
          <a:lstStyle>
            <a:lvl1pPr algn="l">
              <a:defRPr sz="6000" b="1" i="0">
                <a:solidFill>
                  <a:schemeClr val="bg1"/>
                </a:solidFill>
                <a:latin typeface="Arial" panose="020B0604020202020204" pitchFamily="34" charset="0"/>
                <a:cs typeface="Arial" panose="020B0604020202020204" pitchFamily="34" charset="0"/>
              </a:defRPr>
            </a:lvl1pPr>
          </a:lstStyle>
          <a:p>
            <a:r>
              <a:rPr lang="en-US"/>
              <a:t>Section Title Goes Here</a:t>
            </a:r>
          </a:p>
        </p:txBody>
      </p:sp>
      <p:sp>
        <p:nvSpPr>
          <p:cNvPr id="9" name="Subtitle 2">
            <a:extLst>
              <a:ext uri="{FF2B5EF4-FFF2-40B4-BE49-F238E27FC236}">
                <a16:creationId xmlns:a16="http://schemas.microsoft.com/office/drawing/2014/main" id="{759F5DA9-E3BE-4BB9-1303-DB80704737BC}"/>
              </a:ext>
            </a:extLst>
          </p:cNvPr>
          <p:cNvSpPr>
            <a:spLocks noGrp="1"/>
          </p:cNvSpPr>
          <p:nvPr>
            <p:ph type="subTitle" idx="1"/>
          </p:nvPr>
        </p:nvSpPr>
        <p:spPr>
          <a:xfrm>
            <a:off x="318975" y="3602038"/>
            <a:ext cx="6652438" cy="1655762"/>
          </a:xfrm>
          <a:prstGeom prst="rect">
            <a:avLst/>
          </a:prstGeom>
        </p:spPr>
        <p:txBody>
          <a:bodyPr/>
          <a:lstStyle>
            <a:lvl1pPr marL="0" indent="0" algn="l">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15110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76AAFC8-A8FB-F2CE-8C6F-F0BF7A2D0FD2}"/>
              </a:ext>
            </a:extLst>
          </p:cNvPr>
          <p:cNvSpPr>
            <a:spLocks noGrp="1"/>
          </p:cNvSpPr>
          <p:nvPr>
            <p:ph type="ctrTitle" hasCustomPrompt="1"/>
          </p:nvPr>
        </p:nvSpPr>
        <p:spPr>
          <a:xfrm>
            <a:off x="5699051" y="3259507"/>
            <a:ext cx="5217042" cy="2387600"/>
          </a:xfrm>
          <a:prstGeom prst="rect">
            <a:avLst/>
          </a:prstGeom>
        </p:spPr>
        <p:txBody>
          <a:bodyPr anchor="b"/>
          <a:lstStyle>
            <a:lvl1pPr algn="l">
              <a:defRPr sz="6000" b="1" i="0">
                <a:solidFill>
                  <a:srgbClr val="0B62AF"/>
                </a:solidFill>
                <a:latin typeface="Arial" panose="020B0604020202020204" pitchFamily="34" charset="0"/>
                <a:cs typeface="Arial" panose="020B0604020202020204" pitchFamily="34" charset="0"/>
              </a:defRPr>
            </a:lvl1pPr>
          </a:lstStyle>
          <a:p>
            <a:r>
              <a:rPr lang="en-US"/>
              <a:t>Section Title Goes Here</a:t>
            </a:r>
          </a:p>
        </p:txBody>
      </p:sp>
      <p:sp>
        <p:nvSpPr>
          <p:cNvPr id="9" name="Subtitle 2">
            <a:extLst>
              <a:ext uri="{FF2B5EF4-FFF2-40B4-BE49-F238E27FC236}">
                <a16:creationId xmlns:a16="http://schemas.microsoft.com/office/drawing/2014/main" id="{759F5DA9-E3BE-4BB9-1303-DB80704737BC}"/>
              </a:ext>
            </a:extLst>
          </p:cNvPr>
          <p:cNvSpPr>
            <a:spLocks noGrp="1"/>
          </p:cNvSpPr>
          <p:nvPr>
            <p:ph type="subTitle" idx="1"/>
          </p:nvPr>
        </p:nvSpPr>
        <p:spPr>
          <a:xfrm>
            <a:off x="5699051" y="5739182"/>
            <a:ext cx="5217042" cy="1655762"/>
          </a:xfrm>
          <a:prstGeom prst="rect">
            <a:avLst/>
          </a:prstGeom>
        </p:spPr>
        <p:txBody>
          <a:bodyPr/>
          <a:lstStyle>
            <a:lvl1pPr marL="0" indent="0" algn="l">
              <a:buNone/>
              <a:defRPr sz="2400" b="0" i="0">
                <a:solidFill>
                  <a:srgbClr val="0B62A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 name="Picture 1" descr="Graphical user interface, application&#10;&#10;Description automatically generated">
            <a:extLst>
              <a:ext uri="{FF2B5EF4-FFF2-40B4-BE49-F238E27FC236}">
                <a16:creationId xmlns:a16="http://schemas.microsoft.com/office/drawing/2014/main" id="{062D6EDC-782E-27E4-3E3D-40A17A8888D7}"/>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5699051" y="207963"/>
            <a:ext cx="3434316" cy="914400"/>
          </a:xfrm>
          <a:prstGeom prst="rect">
            <a:avLst/>
          </a:prstGeom>
        </p:spPr>
      </p:pic>
    </p:spTree>
    <p:extLst>
      <p:ext uri="{BB962C8B-B14F-4D97-AF65-F5344CB8AC3E}">
        <p14:creationId xmlns:p14="http://schemas.microsoft.com/office/powerpoint/2010/main" val="22096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76AAFC8-A8FB-F2CE-8C6F-F0BF7A2D0FD2}"/>
              </a:ext>
            </a:extLst>
          </p:cNvPr>
          <p:cNvSpPr>
            <a:spLocks noGrp="1"/>
          </p:cNvSpPr>
          <p:nvPr>
            <p:ph type="ctrTitle" hasCustomPrompt="1"/>
          </p:nvPr>
        </p:nvSpPr>
        <p:spPr>
          <a:xfrm>
            <a:off x="6096000" y="3130826"/>
            <a:ext cx="5766390" cy="2165406"/>
          </a:xfrm>
          <a:prstGeom prst="rect">
            <a:avLst/>
          </a:prstGeom>
        </p:spPr>
        <p:txBody>
          <a:bodyPr anchor="b"/>
          <a:lstStyle>
            <a:lvl1pPr algn="ctr">
              <a:defRPr sz="6000" b="1" i="0">
                <a:solidFill>
                  <a:srgbClr val="0B62AF"/>
                </a:solidFill>
                <a:latin typeface="Arial" panose="020B0604020202020204" pitchFamily="34" charset="0"/>
                <a:cs typeface="Arial" panose="020B0604020202020204" pitchFamily="34" charset="0"/>
              </a:defRPr>
            </a:lvl1pPr>
          </a:lstStyle>
          <a:p>
            <a:r>
              <a:rPr lang="en-US"/>
              <a:t>Section Title Goes Here</a:t>
            </a:r>
          </a:p>
        </p:txBody>
      </p:sp>
      <p:sp>
        <p:nvSpPr>
          <p:cNvPr id="9" name="Subtitle 2">
            <a:extLst>
              <a:ext uri="{FF2B5EF4-FFF2-40B4-BE49-F238E27FC236}">
                <a16:creationId xmlns:a16="http://schemas.microsoft.com/office/drawing/2014/main" id="{759F5DA9-E3BE-4BB9-1303-DB80704737BC}"/>
              </a:ext>
            </a:extLst>
          </p:cNvPr>
          <p:cNvSpPr>
            <a:spLocks noGrp="1"/>
          </p:cNvSpPr>
          <p:nvPr>
            <p:ph type="subTitle" idx="1"/>
          </p:nvPr>
        </p:nvSpPr>
        <p:spPr>
          <a:xfrm>
            <a:off x="6396870" y="5418125"/>
            <a:ext cx="5217042" cy="1655762"/>
          </a:xfrm>
          <a:prstGeom prst="rect">
            <a:avLst/>
          </a:prstGeom>
        </p:spPr>
        <p:txBody>
          <a:bodyPr/>
          <a:lstStyle>
            <a:lvl1pPr marL="0" indent="0" algn="ctr">
              <a:buNone/>
              <a:defRPr sz="2400" b="0" i="0">
                <a:solidFill>
                  <a:srgbClr val="0B62A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89168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8204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551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B3056FD-DBC7-71E3-6126-FE579CAF1717}"/>
              </a:ext>
            </a:extLst>
          </p:cNvPr>
          <p:cNvSpPr>
            <a:spLocks noGrp="1"/>
          </p:cNvSpPr>
          <p:nvPr>
            <p:ph type="ctrTitle" hasCustomPrompt="1"/>
          </p:nvPr>
        </p:nvSpPr>
        <p:spPr>
          <a:xfrm>
            <a:off x="6586653" y="1122363"/>
            <a:ext cx="5155580" cy="2387600"/>
          </a:xfrm>
          <a:prstGeom prst="rect">
            <a:avLst/>
          </a:prstGeom>
        </p:spPr>
        <p:txBody>
          <a:bodyPr anchor="b"/>
          <a:lstStyle>
            <a:lvl1pPr algn="l">
              <a:defRPr sz="6000" b="1" i="0">
                <a:solidFill>
                  <a:schemeClr val="bg1"/>
                </a:solidFill>
                <a:latin typeface="Arial" panose="020B0604020202020204" pitchFamily="34" charset="0"/>
                <a:cs typeface="Arial" panose="020B0604020202020204" pitchFamily="34" charset="0"/>
              </a:defRPr>
            </a:lvl1pPr>
          </a:lstStyle>
          <a:p>
            <a:r>
              <a:rPr lang="en-US"/>
              <a:t>Divider or Section Title</a:t>
            </a:r>
          </a:p>
        </p:txBody>
      </p:sp>
      <p:sp>
        <p:nvSpPr>
          <p:cNvPr id="8" name="Subtitle 2">
            <a:extLst>
              <a:ext uri="{FF2B5EF4-FFF2-40B4-BE49-F238E27FC236}">
                <a16:creationId xmlns:a16="http://schemas.microsoft.com/office/drawing/2014/main" id="{A3EFEF02-74A8-DB2C-03F7-B09F8F85A98E}"/>
              </a:ext>
            </a:extLst>
          </p:cNvPr>
          <p:cNvSpPr>
            <a:spLocks noGrp="1"/>
          </p:cNvSpPr>
          <p:nvPr>
            <p:ph type="subTitle" idx="1"/>
          </p:nvPr>
        </p:nvSpPr>
        <p:spPr>
          <a:xfrm>
            <a:off x="6586652" y="3602038"/>
            <a:ext cx="5155580" cy="1655762"/>
          </a:xfrm>
          <a:prstGeom prst="rect">
            <a:avLst/>
          </a:prstGeom>
        </p:spPr>
        <p:txBody>
          <a:bodyPr/>
          <a:lstStyle>
            <a:lvl1pPr marL="0" indent="0" algn="l">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2175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3" name="Picture 2" descr="A picture containing text, accessory, envelope&#10;&#10;Description automatically generated">
            <a:extLst>
              <a:ext uri="{FF2B5EF4-FFF2-40B4-BE49-F238E27FC236}">
                <a16:creationId xmlns:a16="http://schemas.microsoft.com/office/drawing/2014/main" id="{6D7CC126-730B-026B-87A9-CBE1F45311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6B3056FD-DBC7-71E3-6126-FE579CAF1717}"/>
              </a:ext>
            </a:extLst>
          </p:cNvPr>
          <p:cNvSpPr>
            <a:spLocks noGrp="1"/>
          </p:cNvSpPr>
          <p:nvPr>
            <p:ph type="ctrTitle" hasCustomPrompt="1"/>
          </p:nvPr>
        </p:nvSpPr>
        <p:spPr>
          <a:xfrm>
            <a:off x="6586653" y="1122363"/>
            <a:ext cx="5155580" cy="2387600"/>
          </a:xfrm>
          <a:prstGeom prst="rect">
            <a:avLst/>
          </a:prstGeom>
        </p:spPr>
        <p:txBody>
          <a:bodyPr anchor="b"/>
          <a:lstStyle>
            <a:lvl1pPr algn="l">
              <a:defRPr sz="6000" b="1" i="0">
                <a:solidFill>
                  <a:schemeClr val="bg1"/>
                </a:solidFill>
                <a:latin typeface="Arial" panose="020B0604020202020204" pitchFamily="34" charset="0"/>
                <a:cs typeface="Arial" panose="020B0604020202020204" pitchFamily="34" charset="0"/>
              </a:defRPr>
            </a:lvl1pPr>
          </a:lstStyle>
          <a:p>
            <a:r>
              <a:rPr lang="en-US"/>
              <a:t>Divider or Section Title</a:t>
            </a:r>
          </a:p>
        </p:txBody>
      </p:sp>
      <p:sp>
        <p:nvSpPr>
          <p:cNvPr id="8" name="Subtitle 2">
            <a:extLst>
              <a:ext uri="{FF2B5EF4-FFF2-40B4-BE49-F238E27FC236}">
                <a16:creationId xmlns:a16="http://schemas.microsoft.com/office/drawing/2014/main" id="{A3EFEF02-74A8-DB2C-03F7-B09F8F85A98E}"/>
              </a:ext>
            </a:extLst>
          </p:cNvPr>
          <p:cNvSpPr>
            <a:spLocks noGrp="1"/>
          </p:cNvSpPr>
          <p:nvPr>
            <p:ph type="subTitle" idx="1"/>
          </p:nvPr>
        </p:nvSpPr>
        <p:spPr>
          <a:xfrm>
            <a:off x="6586652" y="3602038"/>
            <a:ext cx="5155580" cy="1655762"/>
          </a:xfrm>
          <a:prstGeom prst="rect">
            <a:avLst/>
          </a:prstGeom>
        </p:spPr>
        <p:txBody>
          <a:bodyPr/>
          <a:lstStyle>
            <a:lvl1pPr marL="0" indent="0" algn="l">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373206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theme" Target="../theme/theme4.xml"/><Relationship Id="rId4" Type="http://schemas.openxmlformats.org/officeDocument/2006/relationships/slideLayout" Target="../slideLayouts/slideLayout11.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5.xml"/><Relationship Id="rId1" Type="http://schemas.openxmlformats.org/officeDocument/2006/relationships/slideLayout" Target="../slideLayouts/slideLayout12.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3.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7.xml"/><Relationship Id="rId1" Type="http://schemas.openxmlformats.org/officeDocument/2006/relationships/slideLayout" Target="../slideLayouts/slideLayout14.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8.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1F1B8840-6578-9B9B-C9D9-0EC915D44AFB}"/>
              </a:ext>
            </a:extLst>
          </p:cNvPr>
          <p:cNvPicPr>
            <a:picLocks noChangeAspect="1"/>
          </p:cNvPicPr>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91E266B0-6716-15DE-32A1-A6C427B3729E}"/>
              </a:ext>
            </a:extLst>
          </p:cNvPr>
          <p:cNvSpPr txBox="1"/>
          <p:nvPr>
            <p:extLst>
              <p:ext uri="{1162E1C5-73C7-4A58-AE30-91384D911F3F}">
                <p184:classification xmlns:p184="http://schemas.microsoft.com/office/powerpoint/2018/4/main" val="ftr"/>
              </p:ext>
            </p:extLst>
          </p:nvPr>
        </p:nvSpPr>
        <p:spPr>
          <a:xfrm>
            <a:off x="63500" y="6642100"/>
            <a:ext cx="955675" cy="152400"/>
          </a:xfrm>
          <a:prstGeom prst="rect">
            <a:avLst/>
          </a:prstGeom>
        </p:spPr>
        <p:txBody>
          <a:bodyPr horzOverflow="overflow" lIns="0" tIns="0" rIns="0" bIns="0">
            <a:spAutoFit/>
          </a:bodyPr>
          <a:lstStyle/>
          <a:p>
            <a:pPr algn="l"/>
            <a:r>
              <a:rPr lang="en-US" sz="10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CSB Public Record</a:t>
            </a:r>
          </a:p>
        </p:txBody>
      </p:sp>
    </p:spTree>
    <p:extLst>
      <p:ext uri="{BB962C8B-B14F-4D97-AF65-F5344CB8AC3E}">
        <p14:creationId xmlns:p14="http://schemas.microsoft.com/office/powerpoint/2010/main" val="1387953339"/>
      </p:ext>
    </p:extLst>
  </p:cSld>
  <p:clrMap bg1="lt1" tx1="dk1" bg2="lt2" tx2="dk2" accent1="accent1" accent2="accent2" accent3="accent3" accent4="accent4" accent5="accent5" accent6="accent6" hlink="hlink" folHlink="folHlink"/>
  <p:sldLayoutIdLst>
    <p:sldLayoutId id="2147483661" r:id="rId1"/>
    <p:sldLayoutId id="2147483662" r:id="rId2"/>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blue and white flag&#10;&#10;Description automatically generated with low confidence">
            <a:extLst>
              <a:ext uri="{FF2B5EF4-FFF2-40B4-BE49-F238E27FC236}">
                <a16:creationId xmlns:a16="http://schemas.microsoft.com/office/drawing/2014/main" id="{9FACE3BB-FDDD-DA56-302E-2E807422B58F}"/>
              </a:ext>
            </a:extLst>
          </p:cNvPr>
          <p:cNvPicPr>
            <a:picLocks noChangeAspect="1"/>
          </p:cNvPicPr>
          <p:nvPr/>
        </p:nvPicPr>
        <p:blipFill>
          <a:blip r:embed="rId5"/>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EF479BB-62D3-F41A-7D54-5DEFC36F5F1E}"/>
              </a:ext>
            </a:extLst>
          </p:cNvPr>
          <p:cNvSpPr txBox="1"/>
          <p:nvPr>
            <p:extLst>
              <p:ext uri="{1162E1C5-73C7-4A58-AE30-91384D911F3F}">
                <p184:classification xmlns:p184="http://schemas.microsoft.com/office/powerpoint/2018/4/main" val="ftr"/>
              </p:ext>
            </p:extLst>
          </p:nvPr>
        </p:nvSpPr>
        <p:spPr>
          <a:xfrm>
            <a:off x="63500" y="6642100"/>
            <a:ext cx="955675" cy="152400"/>
          </a:xfrm>
          <a:prstGeom prst="rect">
            <a:avLst/>
          </a:prstGeom>
        </p:spPr>
        <p:txBody>
          <a:bodyPr horzOverflow="overflow" lIns="0" tIns="0" rIns="0" bIns="0">
            <a:spAutoFit/>
          </a:bodyPr>
          <a:lstStyle/>
          <a:p>
            <a:pPr algn="l"/>
            <a:r>
              <a:rPr lang="en-US" sz="10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CSB Public Record</a:t>
            </a:r>
          </a:p>
        </p:txBody>
      </p:sp>
    </p:spTree>
    <p:extLst>
      <p:ext uri="{BB962C8B-B14F-4D97-AF65-F5344CB8AC3E}">
        <p14:creationId xmlns:p14="http://schemas.microsoft.com/office/powerpoint/2010/main" val="364885398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pplication&#10;&#10;Description automatically generated with medium confidence">
            <a:extLst>
              <a:ext uri="{FF2B5EF4-FFF2-40B4-BE49-F238E27FC236}">
                <a16:creationId xmlns:a16="http://schemas.microsoft.com/office/drawing/2014/main" id="{5659E4D7-BFE4-5378-729C-947305400CCA}"/>
              </a:ext>
            </a:extLst>
          </p:cNvPr>
          <p:cNvPicPr>
            <a:picLocks noChangeAspect="1"/>
          </p:cNvPicPr>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3A75606-23C1-746A-7AE3-5E9DFC1E78A6}"/>
              </a:ext>
            </a:extLst>
          </p:cNvPr>
          <p:cNvSpPr txBox="1"/>
          <p:nvPr>
            <p:extLst>
              <p:ext uri="{1162E1C5-73C7-4A58-AE30-91384D911F3F}">
                <p184:classification xmlns:p184="http://schemas.microsoft.com/office/powerpoint/2018/4/main" val="ftr"/>
              </p:ext>
            </p:extLst>
          </p:nvPr>
        </p:nvSpPr>
        <p:spPr>
          <a:xfrm>
            <a:off x="63500" y="6642100"/>
            <a:ext cx="955675" cy="152400"/>
          </a:xfrm>
          <a:prstGeom prst="rect">
            <a:avLst/>
          </a:prstGeom>
        </p:spPr>
        <p:txBody>
          <a:bodyPr horzOverflow="overflow" lIns="0" tIns="0" rIns="0" bIns="0">
            <a:spAutoFit/>
          </a:bodyPr>
          <a:lstStyle/>
          <a:p>
            <a:pPr algn="l"/>
            <a:r>
              <a:rPr lang="en-US" sz="10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CSB Public Record</a:t>
            </a:r>
          </a:p>
        </p:txBody>
      </p:sp>
    </p:spTree>
    <p:extLst>
      <p:ext uri="{BB962C8B-B14F-4D97-AF65-F5344CB8AC3E}">
        <p14:creationId xmlns:p14="http://schemas.microsoft.com/office/powerpoint/2010/main" val="369322523"/>
      </p:ext>
    </p:extLst>
  </p:cSld>
  <p:clrMap bg1="lt1" tx1="dk1" bg2="lt2" tx2="dk2" accent1="accent1" accent2="accent2" accent3="accent3" accent4="accent4" accent5="accent5" accent6="accent6" hlink="hlink" folHlink="folHlink"/>
  <p:sldLayoutIdLst>
    <p:sldLayoutId id="2147483668" r:id="rId1"/>
    <p:sldLayoutId id="2147483669" r:id="rId2"/>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text, accessory, envelope&#10;&#10;Description automatically generated">
            <a:extLst>
              <a:ext uri="{FF2B5EF4-FFF2-40B4-BE49-F238E27FC236}">
                <a16:creationId xmlns:a16="http://schemas.microsoft.com/office/drawing/2014/main" id="{494E4649-8BDA-0A1D-71F7-A6ECCD3E5E3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4F204513-03CC-C125-6CDB-2B105183FB78}"/>
              </a:ext>
            </a:extLst>
          </p:cNvPr>
          <p:cNvSpPr txBox="1"/>
          <p:nvPr>
            <p:extLst>
              <p:ext uri="{1162E1C5-73C7-4A58-AE30-91384D911F3F}">
                <p184:classification xmlns:p184="http://schemas.microsoft.com/office/powerpoint/2018/4/main" val="ftr"/>
              </p:ext>
            </p:extLst>
          </p:nvPr>
        </p:nvSpPr>
        <p:spPr>
          <a:xfrm>
            <a:off x="63500" y="6642100"/>
            <a:ext cx="955675" cy="152400"/>
          </a:xfrm>
          <a:prstGeom prst="rect">
            <a:avLst/>
          </a:prstGeom>
        </p:spPr>
        <p:txBody>
          <a:bodyPr horzOverflow="overflow" lIns="0" tIns="0" rIns="0" bIns="0">
            <a:spAutoFit/>
          </a:bodyPr>
          <a:lstStyle/>
          <a:p>
            <a:pPr algn="l"/>
            <a:r>
              <a:rPr lang="en-US" sz="10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CSB Public Record</a:t>
            </a:r>
          </a:p>
        </p:txBody>
      </p:sp>
    </p:spTree>
    <p:extLst>
      <p:ext uri="{BB962C8B-B14F-4D97-AF65-F5344CB8AC3E}">
        <p14:creationId xmlns:p14="http://schemas.microsoft.com/office/powerpoint/2010/main" val="396925242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Rectangle&#10;&#10;Description automatically generated with medium confidence">
            <a:extLst>
              <a:ext uri="{FF2B5EF4-FFF2-40B4-BE49-F238E27FC236}">
                <a16:creationId xmlns:a16="http://schemas.microsoft.com/office/drawing/2014/main" id="{68A969AD-1FB5-568A-1970-B537A81176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DF73A16B-0565-D38A-A384-A3A9BBAC303C}"/>
              </a:ext>
            </a:extLst>
          </p:cNvPr>
          <p:cNvSpPr txBox="1"/>
          <p:nvPr>
            <p:extLst>
              <p:ext uri="{1162E1C5-73C7-4A58-AE30-91384D911F3F}">
                <p184:classification xmlns:p184="http://schemas.microsoft.com/office/powerpoint/2018/4/main" val="ftr"/>
              </p:ext>
            </p:extLst>
          </p:nvPr>
        </p:nvSpPr>
        <p:spPr>
          <a:xfrm>
            <a:off x="63500" y="6642100"/>
            <a:ext cx="955675" cy="152400"/>
          </a:xfrm>
          <a:prstGeom prst="rect">
            <a:avLst/>
          </a:prstGeom>
        </p:spPr>
        <p:txBody>
          <a:bodyPr horzOverflow="overflow" lIns="0" tIns="0" rIns="0" bIns="0">
            <a:spAutoFit/>
          </a:bodyPr>
          <a:lstStyle/>
          <a:p>
            <a:pPr algn="l"/>
            <a:r>
              <a:rPr lang="en-US" sz="10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CSB Public Record</a:t>
            </a:r>
          </a:p>
        </p:txBody>
      </p:sp>
    </p:spTree>
    <p:extLst>
      <p:ext uri="{BB962C8B-B14F-4D97-AF65-F5344CB8AC3E}">
        <p14:creationId xmlns:p14="http://schemas.microsoft.com/office/powerpoint/2010/main" val="3309407000"/>
      </p:ext>
    </p:extLst>
  </p:cSld>
  <p:clrMap bg1="lt1" tx1="dk1" bg2="lt2" tx2="dk2" accent1="accent1" accent2="accent2" accent3="accent3" accent4="accent4" accent5="accent5" accent6="accent6" hlink="hlink" folHlink="folHlink"/>
  <p:sldLayoutIdLst>
    <p:sldLayoutId id="2147483676" r:id="rId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E9D812-625E-901C-6741-BF8788B24AA1}"/>
              </a:ext>
            </a:extLst>
          </p:cNvPr>
          <p:cNvSpPr txBox="1"/>
          <p:nvPr>
            <p:extLst>
              <p:ext uri="{1162E1C5-73C7-4A58-AE30-91384D911F3F}">
                <p184:classification xmlns:p184="http://schemas.microsoft.com/office/powerpoint/2018/4/main" val="ftr"/>
              </p:ext>
            </p:extLst>
          </p:nvPr>
        </p:nvSpPr>
        <p:spPr>
          <a:xfrm>
            <a:off x="63500" y="6642100"/>
            <a:ext cx="955675" cy="152400"/>
          </a:xfrm>
          <a:prstGeom prst="rect">
            <a:avLst/>
          </a:prstGeom>
        </p:spPr>
        <p:txBody>
          <a:bodyPr horzOverflow="overflow" lIns="0" tIns="0" rIns="0" bIns="0">
            <a:spAutoFit/>
          </a:bodyPr>
          <a:lstStyle/>
          <a:p>
            <a:pPr algn="l"/>
            <a:r>
              <a:rPr lang="en-US" sz="10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CSB Public Record</a:t>
            </a:r>
          </a:p>
        </p:txBody>
      </p:sp>
    </p:spTree>
    <p:extLst>
      <p:ext uri="{BB962C8B-B14F-4D97-AF65-F5344CB8AC3E}">
        <p14:creationId xmlns:p14="http://schemas.microsoft.com/office/powerpoint/2010/main" val="3112762176"/>
      </p:ext>
    </p:extLst>
  </p:cSld>
  <p:clrMap bg1="lt1" tx1="dk1" bg2="lt2" tx2="dk2" accent1="accent1" accent2="accent2" accent3="accent3" accent4="accent4" accent5="accent5" accent6="accent6" hlink="hlink" folHlink="folHlink"/>
  <p:sldLayoutIdLst>
    <p:sldLayoutId id="2147483678" r:id="rId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group of people posing for a photo&#10;&#10;Description automatically generated with medium confidence">
            <a:extLst>
              <a:ext uri="{FF2B5EF4-FFF2-40B4-BE49-F238E27FC236}">
                <a16:creationId xmlns:a16="http://schemas.microsoft.com/office/drawing/2014/main" id="{E7C08001-CC39-1376-7AA6-9192B3F77F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17A1B96-AF83-BD86-65CE-27DCAD7526A2}"/>
              </a:ext>
            </a:extLst>
          </p:cNvPr>
          <p:cNvSpPr txBox="1"/>
          <p:nvPr>
            <p:extLst>
              <p:ext uri="{1162E1C5-73C7-4A58-AE30-91384D911F3F}">
                <p184:classification xmlns:p184="http://schemas.microsoft.com/office/powerpoint/2018/4/main" val="ftr"/>
              </p:ext>
            </p:extLst>
          </p:nvPr>
        </p:nvSpPr>
        <p:spPr>
          <a:xfrm>
            <a:off x="63500" y="6642100"/>
            <a:ext cx="955675" cy="152400"/>
          </a:xfrm>
          <a:prstGeom prst="rect">
            <a:avLst/>
          </a:prstGeom>
        </p:spPr>
        <p:txBody>
          <a:bodyPr horzOverflow="overflow" lIns="0" tIns="0" rIns="0" bIns="0">
            <a:spAutoFit/>
          </a:bodyPr>
          <a:lstStyle/>
          <a:p>
            <a:pPr algn="l"/>
            <a:r>
              <a:rPr lang="en-US" sz="10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CSB Public Record</a:t>
            </a:r>
          </a:p>
        </p:txBody>
      </p:sp>
    </p:spTree>
    <p:extLst>
      <p:ext uri="{BB962C8B-B14F-4D97-AF65-F5344CB8AC3E}">
        <p14:creationId xmlns:p14="http://schemas.microsoft.com/office/powerpoint/2010/main" val="4215066488"/>
      </p:ext>
    </p:extLst>
  </p:cSld>
  <p:clrMap bg1="lt1" tx1="dk1" bg2="lt2" tx2="dk2" accent1="accent1" accent2="accent2" accent3="accent3" accent4="accent4" accent5="accent5" accent6="accent6" hlink="hlink" folHlink="folHlink"/>
  <p:sldLayoutIdLst>
    <p:sldLayoutId id="2147483680" r:id="rId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2C90A7BF-09EE-8A9F-D247-385EF51806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4B9E895E-2F5B-0679-E3A8-A4C16089E3DF}"/>
              </a:ext>
            </a:extLst>
          </p:cNvPr>
          <p:cNvSpPr txBox="1"/>
          <p:nvPr>
            <p:extLst>
              <p:ext uri="{1162E1C5-73C7-4A58-AE30-91384D911F3F}">
                <p184:classification xmlns:p184="http://schemas.microsoft.com/office/powerpoint/2018/4/main" val="ftr"/>
              </p:ext>
            </p:extLst>
          </p:nvPr>
        </p:nvSpPr>
        <p:spPr>
          <a:xfrm>
            <a:off x="63500" y="6642100"/>
            <a:ext cx="955675" cy="152400"/>
          </a:xfrm>
          <a:prstGeom prst="rect">
            <a:avLst/>
          </a:prstGeom>
        </p:spPr>
        <p:txBody>
          <a:bodyPr horzOverflow="overflow" lIns="0" tIns="0" rIns="0" bIns="0">
            <a:spAutoFit/>
          </a:bodyPr>
          <a:lstStyle/>
          <a:p>
            <a:pPr algn="l"/>
            <a:r>
              <a:rPr lang="en-US" sz="10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CSB Public Record</a:t>
            </a:r>
          </a:p>
        </p:txBody>
      </p:sp>
    </p:spTree>
    <p:extLst>
      <p:ext uri="{BB962C8B-B14F-4D97-AF65-F5344CB8AC3E}">
        <p14:creationId xmlns:p14="http://schemas.microsoft.com/office/powerpoint/2010/main" val="2920608616"/>
      </p:ext>
    </p:extLst>
  </p:cSld>
  <p:clrMap bg1="lt1" tx1="dk1" bg2="lt2" tx2="dk2" accent1="accent1" accent2="accent2" accent3="accent3" accent4="accent4" accent5="accent5" accent6="accent6" hlink="hlink" folHlink="folHlink"/>
  <p:sldLayoutIdLst>
    <p:sldLayoutId id="2147483682" r:id="rId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package" Target="../embeddings/Microsoft_Visio_Drawing1.vsdx"/><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5.emf"/></Relationships>
</file>

<file path=ppt/slides/_rels/slide1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www.sfchronicle.com/california/article/refinery-furnace-blast-marathon-19970187.php" TargetMode="External"/><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hyperlink" Target="mailto:Melike.Yersiz@csb.gov"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package" Target="../embeddings/Microsoft_Visio_Drawing.vsdx"/><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hyperlink" Target="https://www.csb.gov/marathon-martinez-renewable-fuels-fire-/"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A3F87-631A-0CCE-8706-5D2DAD6EA6E0}"/>
              </a:ext>
            </a:extLst>
          </p:cNvPr>
          <p:cNvSpPr>
            <a:spLocks noGrp="1"/>
          </p:cNvSpPr>
          <p:nvPr>
            <p:ph type="ctrTitle"/>
          </p:nvPr>
        </p:nvSpPr>
        <p:spPr/>
        <p:txBody>
          <a:bodyPr>
            <a:noAutofit/>
          </a:bodyPr>
          <a:lstStyle/>
          <a:p>
            <a:r>
              <a:rPr lang="en-US" sz="3600"/>
              <a:t>Fired Heater Tube Rupture and Fire at Marathon Martinez Renewables Facility</a:t>
            </a:r>
          </a:p>
        </p:txBody>
      </p:sp>
      <p:sp>
        <p:nvSpPr>
          <p:cNvPr id="3" name="Subtitle 2">
            <a:extLst>
              <a:ext uri="{FF2B5EF4-FFF2-40B4-BE49-F238E27FC236}">
                <a16:creationId xmlns:a16="http://schemas.microsoft.com/office/drawing/2014/main" id="{0D214CB1-138D-18C5-B018-A964ECF51E32}"/>
              </a:ext>
            </a:extLst>
          </p:cNvPr>
          <p:cNvSpPr>
            <a:spLocks noGrp="1"/>
          </p:cNvSpPr>
          <p:nvPr>
            <p:ph type="subTitle" idx="1"/>
          </p:nvPr>
        </p:nvSpPr>
        <p:spPr/>
        <p:txBody>
          <a:bodyPr lIns="91440" tIns="45720" rIns="91440" bIns="45720" anchor="t"/>
          <a:lstStyle/>
          <a:p>
            <a:r>
              <a:rPr lang="en-US" sz="2200" b="1" dirty="0">
                <a:latin typeface="Arial"/>
                <a:cs typeface="Arial"/>
              </a:rPr>
              <a:t>CAER Safety Summit</a:t>
            </a:r>
          </a:p>
          <a:p>
            <a:endParaRPr lang="en-US" sz="2200" i="1" dirty="0">
              <a:latin typeface="Arial"/>
              <a:cs typeface="Arial"/>
            </a:endParaRPr>
          </a:p>
          <a:p>
            <a:r>
              <a:rPr lang="en-US" sz="2200" dirty="0">
                <a:latin typeface="Arial"/>
                <a:cs typeface="Arial"/>
              </a:rPr>
              <a:t>Melike Yersiz</a:t>
            </a:r>
          </a:p>
          <a:p>
            <a:r>
              <a:rPr lang="en-US" sz="2200" dirty="0">
                <a:latin typeface="Arial"/>
                <a:cs typeface="Arial"/>
              </a:rPr>
              <a:t>September 11, 2025</a:t>
            </a:r>
            <a:endParaRPr lang="en-US" sz="2200" dirty="0"/>
          </a:p>
          <a:p>
            <a:endParaRPr lang="en-US" dirty="0"/>
          </a:p>
        </p:txBody>
      </p:sp>
      <p:pic>
        <p:nvPicPr>
          <p:cNvPr id="6" name="Picture 5">
            <a:extLst>
              <a:ext uri="{FF2B5EF4-FFF2-40B4-BE49-F238E27FC236}">
                <a16:creationId xmlns:a16="http://schemas.microsoft.com/office/drawing/2014/main" id="{3CFA9208-7518-D6C8-07E1-E7D9F619AACA}"/>
              </a:ext>
            </a:extLst>
          </p:cNvPr>
          <p:cNvPicPr>
            <a:picLocks noChangeAspect="1"/>
          </p:cNvPicPr>
          <p:nvPr/>
        </p:nvPicPr>
        <p:blipFill>
          <a:blip r:embed="rId3"/>
          <a:stretch>
            <a:fillRect/>
          </a:stretch>
        </p:blipFill>
        <p:spPr>
          <a:xfrm>
            <a:off x="425918" y="354389"/>
            <a:ext cx="4749586" cy="614922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65041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8D046-ADEF-2A8C-06C8-A4C372139AD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8F6E05C-F1DB-2040-D5A8-9C7E01CE36C0}"/>
              </a:ext>
            </a:extLst>
          </p:cNvPr>
          <p:cNvSpPr txBox="1"/>
          <p:nvPr/>
        </p:nvSpPr>
        <p:spPr>
          <a:xfrm>
            <a:off x="246338" y="316873"/>
            <a:ext cx="7490127" cy="584775"/>
          </a:xfrm>
          <a:prstGeom prst="rect">
            <a:avLst/>
          </a:prstGeom>
          <a:noFill/>
        </p:spPr>
        <p:txBody>
          <a:bodyPr wrap="none" rtlCol="0">
            <a:spAutoFit/>
          </a:bodyPr>
          <a:lstStyle/>
          <a:p>
            <a:r>
              <a:rPr lang="en-US" sz="3200" b="1">
                <a:solidFill>
                  <a:schemeClr val="bg1"/>
                </a:solidFill>
                <a:latin typeface="Arial" panose="020B0604020202020204" pitchFamily="34" charset="0"/>
                <a:ea typeface="+mj-ea"/>
                <a:cs typeface="Arial" panose="020B0604020202020204" pitchFamily="34" charset="0"/>
              </a:rPr>
              <a:t>#2 – Worker Proximity to Fired Heater</a:t>
            </a:r>
          </a:p>
        </p:txBody>
      </p:sp>
      <p:sp>
        <p:nvSpPr>
          <p:cNvPr id="3" name="TextBox 2">
            <a:extLst>
              <a:ext uri="{FF2B5EF4-FFF2-40B4-BE49-F238E27FC236}">
                <a16:creationId xmlns:a16="http://schemas.microsoft.com/office/drawing/2014/main" id="{CEB645D4-C3E7-F117-785E-8A192207DEF0}"/>
              </a:ext>
            </a:extLst>
          </p:cNvPr>
          <p:cNvSpPr txBox="1"/>
          <p:nvPr/>
        </p:nvSpPr>
        <p:spPr>
          <a:xfrm>
            <a:off x="246338" y="1225689"/>
            <a:ext cx="4411723" cy="5262979"/>
          </a:xfrm>
          <a:prstGeom prst="rect">
            <a:avLst/>
          </a:prstGeom>
          <a:noFill/>
        </p:spPr>
        <p:txBody>
          <a:bodyPr wrap="square" rtlCol="0">
            <a:spAutoFit/>
          </a:bodyPr>
          <a:lstStyle/>
          <a:p>
            <a:r>
              <a:rPr lang="en-US" sz="2400"/>
              <a:t>Marathon did not prevent workers from being in close proximity to a fired heater during unsafe conditions</a:t>
            </a:r>
          </a:p>
          <a:p>
            <a:endParaRPr lang="en-US" sz="2400"/>
          </a:p>
          <a:p>
            <a:r>
              <a:rPr lang="en-US" sz="2400"/>
              <a:t>Insufficient industry guidance for removing personnel from the area during unsafe fired heater conditions</a:t>
            </a:r>
          </a:p>
          <a:p>
            <a:endParaRPr lang="en-US" sz="2400"/>
          </a:p>
          <a:p>
            <a:r>
              <a:rPr lang="en-US" sz="2400"/>
              <a:t>The CSB identified at least eight fired heater tube rupture incidents during 2020-2024</a:t>
            </a:r>
          </a:p>
          <a:p>
            <a:r>
              <a:rPr lang="en-US" sz="2400" i="1"/>
              <a:t>(see Appendix E in report)</a:t>
            </a:r>
          </a:p>
        </p:txBody>
      </p:sp>
      <p:pic>
        <p:nvPicPr>
          <p:cNvPr id="5" name="Picture 4">
            <a:extLst>
              <a:ext uri="{FF2B5EF4-FFF2-40B4-BE49-F238E27FC236}">
                <a16:creationId xmlns:a16="http://schemas.microsoft.com/office/drawing/2014/main" id="{4F90B58A-4E48-03A1-355B-F375C32376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1699" y="1762731"/>
            <a:ext cx="6862303" cy="4778396"/>
          </a:xfrm>
          <a:prstGeom prst="rect">
            <a:avLst/>
          </a:prstGeom>
          <a:noFill/>
        </p:spPr>
      </p:pic>
    </p:spTree>
    <p:extLst>
      <p:ext uri="{BB962C8B-B14F-4D97-AF65-F5344CB8AC3E}">
        <p14:creationId xmlns:p14="http://schemas.microsoft.com/office/powerpoint/2010/main" val="2784222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0809F0-486F-0559-60AE-0CE7F9ED360F}"/>
              </a:ext>
            </a:extLst>
          </p:cNvPr>
          <p:cNvSpPr txBox="1"/>
          <p:nvPr/>
        </p:nvSpPr>
        <p:spPr>
          <a:xfrm>
            <a:off x="246338" y="316873"/>
            <a:ext cx="8150565" cy="584775"/>
          </a:xfrm>
          <a:prstGeom prst="rect">
            <a:avLst/>
          </a:prstGeom>
          <a:noFill/>
        </p:spPr>
        <p:txBody>
          <a:bodyPr wrap="none" rtlCol="0">
            <a:spAutoFit/>
          </a:bodyPr>
          <a:lstStyle/>
          <a:p>
            <a:r>
              <a:rPr lang="en-US" sz="3200" b="1">
                <a:solidFill>
                  <a:schemeClr val="bg1"/>
                </a:solidFill>
                <a:latin typeface="Arial" panose="020B0604020202020204" pitchFamily="34" charset="0"/>
                <a:ea typeface="+mj-ea"/>
                <a:cs typeface="Arial" panose="020B0604020202020204" pitchFamily="34" charset="0"/>
              </a:rPr>
              <a:t>Safe Operating Limits / Worker Proximity</a:t>
            </a:r>
          </a:p>
        </p:txBody>
      </p:sp>
      <p:sp>
        <p:nvSpPr>
          <p:cNvPr id="5" name="TextBox 4">
            <a:extLst>
              <a:ext uri="{FF2B5EF4-FFF2-40B4-BE49-F238E27FC236}">
                <a16:creationId xmlns:a16="http://schemas.microsoft.com/office/drawing/2014/main" id="{CE92B4D7-ABF3-B512-7D1E-57C9DD05A0BD}"/>
              </a:ext>
            </a:extLst>
          </p:cNvPr>
          <p:cNvSpPr txBox="1"/>
          <p:nvPr/>
        </p:nvSpPr>
        <p:spPr>
          <a:xfrm>
            <a:off x="328908" y="1369341"/>
            <a:ext cx="11416890" cy="2308324"/>
          </a:xfrm>
          <a:prstGeom prst="rect">
            <a:avLst/>
          </a:prstGeom>
          <a:solidFill>
            <a:schemeClr val="accent5">
              <a:lumMod val="20000"/>
              <a:lumOff val="80000"/>
            </a:schemeClr>
          </a:solidFill>
          <a:effectLst>
            <a:outerShdw blurRad="63500" sx="102000" sy="102000" algn="ctr" rotWithShape="0">
              <a:prstClr val="black">
                <a:alpha val="40000"/>
              </a:prstClr>
            </a:outerShdw>
          </a:effectLst>
        </p:spPr>
        <p:txBody>
          <a:bodyPr wrap="square" rtlCol="0">
            <a:spAutoFit/>
          </a:bodyPr>
          <a:lstStyle/>
          <a:p>
            <a:r>
              <a:rPr lang="en-US" sz="2400" b="1"/>
              <a:t>Key Lesson:</a:t>
            </a:r>
          </a:p>
          <a:p>
            <a:r>
              <a:rPr lang="en-US" sz="2400">
                <a:solidFill>
                  <a:srgbClr val="262626"/>
                </a:solidFill>
                <a:effectLst/>
                <a:ea typeface="Calibri" panose="020F0502020204030204" pitchFamily="34" charset="0"/>
                <a:cs typeface="Arial" panose="020B0604020202020204" pitchFamily="34" charset="0"/>
              </a:rPr>
              <a:t>Companies should ensure the safety of their workers by preventing workers from being in close proximity to a fired heater when tube temperatures are high or the fired heater is otherwise in an unsafe condition. Companies should create clear requirements for when troubleshooting in close proximity to fired heaters should be stopped and other actions, such as shutting down a fired heater remotely, should be taken.</a:t>
            </a:r>
          </a:p>
        </p:txBody>
      </p:sp>
      <p:sp>
        <p:nvSpPr>
          <p:cNvPr id="7" name="TextBox 6">
            <a:extLst>
              <a:ext uri="{FF2B5EF4-FFF2-40B4-BE49-F238E27FC236}">
                <a16:creationId xmlns:a16="http://schemas.microsoft.com/office/drawing/2014/main" id="{D4560023-08FB-D72E-7B84-B97C209C677D}"/>
              </a:ext>
            </a:extLst>
          </p:cNvPr>
          <p:cNvSpPr txBox="1"/>
          <p:nvPr/>
        </p:nvSpPr>
        <p:spPr>
          <a:xfrm>
            <a:off x="328908" y="3855312"/>
            <a:ext cx="11416890" cy="2677656"/>
          </a:xfrm>
          <a:prstGeom prst="rect">
            <a:avLst/>
          </a:prstGeom>
          <a:noFill/>
        </p:spPr>
        <p:txBody>
          <a:bodyPr wrap="square">
            <a:spAutoFit/>
          </a:bodyPr>
          <a:lstStyle/>
          <a:p>
            <a:r>
              <a:rPr lang="en-US" sz="2400" b="1"/>
              <a:t>Recommendations:</a:t>
            </a:r>
          </a:p>
          <a:p>
            <a:r>
              <a:rPr lang="en-US" sz="2400" b="1">
                <a:solidFill>
                  <a:srgbClr val="262626"/>
                </a:solidFill>
                <a:ea typeface="Calibri" panose="020F0502020204030204" pitchFamily="34" charset="0"/>
                <a:cs typeface="Arial" panose="020B0604020202020204" pitchFamily="34" charset="0"/>
              </a:rPr>
              <a:t>API RP 556: </a:t>
            </a:r>
            <a:r>
              <a:rPr lang="en-US" sz="2400" b="1" i="1">
                <a:solidFill>
                  <a:srgbClr val="262626"/>
                </a:solidFill>
                <a:effectLst/>
                <a:ea typeface="Calibri" panose="020F0502020204030204" pitchFamily="34" charset="0"/>
                <a:cs typeface="Arial" panose="020B0604020202020204" pitchFamily="34" charset="0"/>
              </a:rPr>
              <a:t>Instrumentation, Control, and Protective Systems for Gas Fired Heaters</a:t>
            </a:r>
            <a:endParaRPr lang="en-US" sz="2400" b="1"/>
          </a:p>
          <a:p>
            <a:r>
              <a:rPr lang="en-US" sz="2400">
                <a:solidFill>
                  <a:srgbClr val="262626"/>
                </a:solidFill>
                <a:effectLst/>
                <a:ea typeface="Calibri" panose="020F0502020204030204" pitchFamily="34" charset="0"/>
                <a:cs typeface="Arial" panose="020B0604020202020204" pitchFamily="34" charset="0"/>
              </a:rPr>
              <a:t>Requirements for proper response to high tube metal temperatures, including guidance to alert operators when safe operating limits are exceeded and to specify predetermined response actions, such as shutting down the fired heater remotely.</a:t>
            </a:r>
          </a:p>
          <a:p>
            <a:r>
              <a:rPr lang="en-US" sz="2400">
                <a:solidFill>
                  <a:srgbClr val="262626"/>
                </a:solidFill>
                <a:effectLst/>
                <a:ea typeface="Calibri" panose="020F0502020204030204" pitchFamily="34" charset="0"/>
                <a:cs typeface="Arial" panose="020B0604020202020204" pitchFamily="34" charset="0"/>
              </a:rPr>
              <a:t>The predetermined response actions must include actions that specify when to stop troubleshooting and remove personnel from the vicinity of the fired heater.</a:t>
            </a:r>
          </a:p>
        </p:txBody>
      </p:sp>
    </p:spTree>
    <p:extLst>
      <p:ext uri="{BB962C8B-B14F-4D97-AF65-F5344CB8AC3E}">
        <p14:creationId xmlns:p14="http://schemas.microsoft.com/office/powerpoint/2010/main" val="251046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297AE-62DA-8A47-3172-FAA191A1784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6E716A6-84D7-BEDF-761C-871FC19204B2}"/>
              </a:ext>
            </a:extLst>
          </p:cNvPr>
          <p:cNvSpPr txBox="1"/>
          <p:nvPr/>
        </p:nvSpPr>
        <p:spPr>
          <a:xfrm>
            <a:off x="246338" y="316873"/>
            <a:ext cx="7241085" cy="584775"/>
          </a:xfrm>
          <a:prstGeom prst="rect">
            <a:avLst/>
          </a:prstGeom>
          <a:noFill/>
        </p:spPr>
        <p:txBody>
          <a:bodyPr wrap="none" rtlCol="0">
            <a:spAutoFit/>
          </a:bodyPr>
          <a:lstStyle/>
          <a:p>
            <a:r>
              <a:rPr lang="en-US" sz="3200" b="1">
                <a:solidFill>
                  <a:schemeClr val="bg1"/>
                </a:solidFill>
                <a:latin typeface="Arial" panose="020B0604020202020204" pitchFamily="34" charset="0"/>
                <a:ea typeface="+mj-ea"/>
                <a:cs typeface="Arial" panose="020B0604020202020204" pitchFamily="34" charset="0"/>
              </a:rPr>
              <a:t>#3 – Low Flow Through Fired Heater</a:t>
            </a:r>
          </a:p>
        </p:txBody>
      </p:sp>
      <p:sp>
        <p:nvSpPr>
          <p:cNvPr id="3" name="TextBox 2">
            <a:extLst>
              <a:ext uri="{FF2B5EF4-FFF2-40B4-BE49-F238E27FC236}">
                <a16:creationId xmlns:a16="http://schemas.microsoft.com/office/drawing/2014/main" id="{0023FE68-A9D5-E8F7-1AC8-24E37B47E608}"/>
              </a:ext>
            </a:extLst>
          </p:cNvPr>
          <p:cNvSpPr txBox="1"/>
          <p:nvPr/>
        </p:nvSpPr>
        <p:spPr>
          <a:xfrm>
            <a:off x="246338" y="1225689"/>
            <a:ext cx="6385468" cy="4154984"/>
          </a:xfrm>
          <a:prstGeom prst="rect">
            <a:avLst/>
          </a:prstGeom>
          <a:noFill/>
        </p:spPr>
        <p:txBody>
          <a:bodyPr wrap="square" rtlCol="0">
            <a:spAutoFit/>
          </a:bodyPr>
          <a:lstStyle/>
          <a:p>
            <a:r>
              <a:rPr lang="en-US" sz="2400"/>
              <a:t>PHA team did not anticipate reverse flow through Valve B and flow bypassing the fired heater</a:t>
            </a:r>
          </a:p>
          <a:p>
            <a:endParaRPr lang="en-US" sz="2400"/>
          </a:p>
          <a:p>
            <a:r>
              <a:rPr lang="en-US" sz="2400"/>
              <a:t>Hydraulic analysis did not exist (typically not required in a PHA)</a:t>
            </a:r>
          </a:p>
          <a:p>
            <a:endParaRPr lang="en-US" sz="2400"/>
          </a:p>
          <a:p>
            <a:r>
              <a:rPr lang="en-US" sz="2400"/>
              <a:t>Startup piping not considered a “bypass”</a:t>
            </a:r>
          </a:p>
          <a:p>
            <a:endParaRPr lang="en-US" sz="2400"/>
          </a:p>
          <a:p>
            <a:r>
              <a:rPr lang="en-US" sz="2400"/>
              <a:t>Company-wide survey following a similar 2018 Detroit fired heater incident did not identify this piping as a potential bypass or flow diversion</a:t>
            </a:r>
          </a:p>
        </p:txBody>
      </p:sp>
      <p:sp>
        <p:nvSpPr>
          <p:cNvPr id="4" name="Rectangle 2">
            <a:extLst>
              <a:ext uri="{FF2B5EF4-FFF2-40B4-BE49-F238E27FC236}">
                <a16:creationId xmlns:a16="http://schemas.microsoft.com/office/drawing/2014/main" id="{B3C6E017-07F0-EF1D-343B-231266CB479E}"/>
              </a:ext>
            </a:extLst>
          </p:cNvPr>
          <p:cNvSpPr>
            <a:spLocks noChangeArrowheads="1"/>
          </p:cNvSpPr>
          <p:nvPr/>
        </p:nvSpPr>
        <p:spPr bwMode="auto">
          <a:xfrm flipV="1">
            <a:off x="6554805" y="452386"/>
            <a:ext cx="1091629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5" name="Object 4">
            <a:extLst>
              <a:ext uri="{FF2B5EF4-FFF2-40B4-BE49-F238E27FC236}">
                <a16:creationId xmlns:a16="http://schemas.microsoft.com/office/drawing/2014/main" id="{DFA0E07C-6567-5BA1-AA88-E312317224A4}"/>
              </a:ext>
            </a:extLst>
          </p:cNvPr>
          <p:cNvGraphicFramePr>
            <a:graphicFrameLocks noChangeAspect="1"/>
          </p:cNvGraphicFramePr>
          <p:nvPr/>
        </p:nvGraphicFramePr>
        <p:xfrm>
          <a:off x="6554806" y="1115155"/>
          <a:ext cx="5603130" cy="5671357"/>
        </p:xfrm>
        <a:graphic>
          <a:graphicData uri="http://schemas.openxmlformats.org/presentationml/2006/ole">
            <mc:AlternateContent xmlns:mc="http://schemas.openxmlformats.org/markup-compatibility/2006">
              <mc:Choice xmlns:v="urn:schemas-microsoft-com:vml" Requires="v">
                <p:oleObj name="Visio" r:id="rId3" imgW="5308583" imgH="5384665" progId="Visio.Drawing.15">
                  <p:embed/>
                </p:oleObj>
              </mc:Choice>
              <mc:Fallback>
                <p:oleObj name="Visio" r:id="rId3" imgW="5308583" imgH="5384665" progId="Visio.Drawing.15">
                  <p:embed/>
                  <p:pic>
                    <p:nvPicPr>
                      <p:cNvPr id="5" name="Object 4">
                        <a:extLst>
                          <a:ext uri="{FF2B5EF4-FFF2-40B4-BE49-F238E27FC236}">
                            <a16:creationId xmlns:a16="http://schemas.microsoft.com/office/drawing/2014/main" id="{DFA0E07C-6567-5BA1-AA88-E312317224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4806" y="1115155"/>
                        <a:ext cx="5603130" cy="5671357"/>
                      </a:xfrm>
                      <a:prstGeom prst="rect">
                        <a:avLst/>
                      </a:prstGeom>
                      <a:noFill/>
                    </p:spPr>
                  </p:pic>
                </p:oleObj>
              </mc:Fallback>
            </mc:AlternateContent>
          </a:graphicData>
        </a:graphic>
      </p:graphicFrame>
    </p:spTree>
    <p:extLst>
      <p:ext uri="{BB962C8B-B14F-4D97-AF65-F5344CB8AC3E}">
        <p14:creationId xmlns:p14="http://schemas.microsoft.com/office/powerpoint/2010/main" val="29619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72313-C0FD-72F2-DC9A-72F9CCD2F1C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723FD07-3900-B795-BE7C-E8794014C3C0}"/>
              </a:ext>
            </a:extLst>
          </p:cNvPr>
          <p:cNvPicPr>
            <a:picLocks noChangeAspect="1"/>
          </p:cNvPicPr>
          <p:nvPr/>
        </p:nvPicPr>
        <p:blipFill>
          <a:blip r:embed="rId2"/>
          <a:stretch>
            <a:fillRect/>
          </a:stretch>
        </p:blipFill>
        <p:spPr>
          <a:xfrm>
            <a:off x="1206284" y="1227666"/>
            <a:ext cx="9779432" cy="5262661"/>
          </a:xfrm>
          <a:prstGeom prst="rect">
            <a:avLst/>
          </a:prstGeom>
        </p:spPr>
      </p:pic>
      <p:sp>
        <p:nvSpPr>
          <p:cNvPr id="2" name="TextBox 1">
            <a:extLst>
              <a:ext uri="{FF2B5EF4-FFF2-40B4-BE49-F238E27FC236}">
                <a16:creationId xmlns:a16="http://schemas.microsoft.com/office/drawing/2014/main" id="{429501D7-492C-2231-60B1-1EA0FDA182DD}"/>
              </a:ext>
            </a:extLst>
          </p:cNvPr>
          <p:cNvSpPr txBox="1"/>
          <p:nvPr/>
        </p:nvSpPr>
        <p:spPr>
          <a:xfrm>
            <a:off x="246338" y="316873"/>
            <a:ext cx="7241085" cy="584775"/>
          </a:xfrm>
          <a:prstGeom prst="rect">
            <a:avLst/>
          </a:prstGeom>
          <a:noFill/>
        </p:spPr>
        <p:txBody>
          <a:bodyPr wrap="none" rtlCol="0">
            <a:spAutoFit/>
          </a:bodyPr>
          <a:lstStyle/>
          <a:p>
            <a:r>
              <a:rPr lang="en-US" sz="3200" b="1">
                <a:solidFill>
                  <a:schemeClr val="bg1"/>
                </a:solidFill>
                <a:latin typeface="Arial" panose="020B0604020202020204" pitchFamily="34" charset="0"/>
                <a:ea typeface="+mj-ea"/>
                <a:cs typeface="Arial" panose="020B0604020202020204" pitchFamily="34" charset="0"/>
              </a:rPr>
              <a:t>#3 – Low Flow Through Fired Heater</a:t>
            </a:r>
          </a:p>
        </p:txBody>
      </p:sp>
      <p:sp>
        <p:nvSpPr>
          <p:cNvPr id="3" name="TextBox 2">
            <a:extLst>
              <a:ext uri="{FF2B5EF4-FFF2-40B4-BE49-F238E27FC236}">
                <a16:creationId xmlns:a16="http://schemas.microsoft.com/office/drawing/2014/main" id="{A90F74A7-E795-DED9-2D9E-74553F5C1386}"/>
              </a:ext>
            </a:extLst>
          </p:cNvPr>
          <p:cNvSpPr txBox="1"/>
          <p:nvPr/>
        </p:nvSpPr>
        <p:spPr>
          <a:xfrm>
            <a:off x="246338" y="1225689"/>
            <a:ext cx="6385468" cy="461665"/>
          </a:xfrm>
          <a:prstGeom prst="rect">
            <a:avLst/>
          </a:prstGeom>
          <a:noFill/>
        </p:spPr>
        <p:txBody>
          <a:bodyPr wrap="square" rtlCol="0">
            <a:spAutoFit/>
          </a:bodyPr>
          <a:lstStyle/>
          <a:p>
            <a:r>
              <a:rPr lang="en-US" sz="2400"/>
              <a:t>Marathon’s post-incident modifications:</a:t>
            </a:r>
          </a:p>
        </p:txBody>
      </p:sp>
      <p:sp>
        <p:nvSpPr>
          <p:cNvPr id="4" name="Rectangle 2">
            <a:extLst>
              <a:ext uri="{FF2B5EF4-FFF2-40B4-BE49-F238E27FC236}">
                <a16:creationId xmlns:a16="http://schemas.microsoft.com/office/drawing/2014/main" id="{8827E4D4-2470-6A74-038B-6082A9F62A87}"/>
              </a:ext>
            </a:extLst>
          </p:cNvPr>
          <p:cNvSpPr>
            <a:spLocks noChangeArrowheads="1"/>
          </p:cNvSpPr>
          <p:nvPr/>
        </p:nvSpPr>
        <p:spPr bwMode="auto">
          <a:xfrm flipV="1">
            <a:off x="6554805" y="452386"/>
            <a:ext cx="1091629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281599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297AE-62DA-8A47-3172-FAA191A1784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6E716A6-84D7-BEDF-761C-871FC19204B2}"/>
              </a:ext>
            </a:extLst>
          </p:cNvPr>
          <p:cNvSpPr txBox="1"/>
          <p:nvPr/>
        </p:nvSpPr>
        <p:spPr>
          <a:xfrm>
            <a:off x="246338" y="316873"/>
            <a:ext cx="7241085" cy="584775"/>
          </a:xfrm>
          <a:prstGeom prst="rect">
            <a:avLst/>
          </a:prstGeom>
          <a:noFill/>
        </p:spPr>
        <p:txBody>
          <a:bodyPr wrap="none" rtlCol="0">
            <a:spAutoFit/>
          </a:bodyPr>
          <a:lstStyle/>
          <a:p>
            <a:r>
              <a:rPr lang="en-US" sz="3200" b="1">
                <a:solidFill>
                  <a:schemeClr val="bg1"/>
                </a:solidFill>
                <a:latin typeface="Arial" panose="020B0604020202020204" pitchFamily="34" charset="0"/>
                <a:ea typeface="+mj-ea"/>
                <a:cs typeface="Arial" panose="020B0604020202020204" pitchFamily="34" charset="0"/>
              </a:rPr>
              <a:t>#3 – Low Flow Through Fired Heater</a:t>
            </a:r>
          </a:p>
        </p:txBody>
      </p:sp>
      <p:sp>
        <p:nvSpPr>
          <p:cNvPr id="4" name="Rectangle 2">
            <a:extLst>
              <a:ext uri="{FF2B5EF4-FFF2-40B4-BE49-F238E27FC236}">
                <a16:creationId xmlns:a16="http://schemas.microsoft.com/office/drawing/2014/main" id="{B3C6E017-07F0-EF1D-343B-231266CB479E}"/>
              </a:ext>
            </a:extLst>
          </p:cNvPr>
          <p:cNvSpPr>
            <a:spLocks noChangeArrowheads="1"/>
          </p:cNvSpPr>
          <p:nvPr/>
        </p:nvSpPr>
        <p:spPr bwMode="auto">
          <a:xfrm flipV="1">
            <a:off x="6554805" y="452386"/>
            <a:ext cx="1091629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TextBox 5">
            <a:extLst>
              <a:ext uri="{FF2B5EF4-FFF2-40B4-BE49-F238E27FC236}">
                <a16:creationId xmlns:a16="http://schemas.microsoft.com/office/drawing/2014/main" id="{86466952-4E32-D51B-1AD7-C54D9AF1A199}"/>
              </a:ext>
            </a:extLst>
          </p:cNvPr>
          <p:cNvSpPr txBox="1"/>
          <p:nvPr/>
        </p:nvSpPr>
        <p:spPr>
          <a:xfrm>
            <a:off x="350031" y="1339051"/>
            <a:ext cx="11392789" cy="1938992"/>
          </a:xfrm>
          <a:prstGeom prst="rect">
            <a:avLst/>
          </a:prstGeom>
          <a:solidFill>
            <a:schemeClr val="accent5">
              <a:lumMod val="20000"/>
              <a:lumOff val="80000"/>
            </a:schemeClr>
          </a:solidFill>
          <a:effectLst>
            <a:outerShdw blurRad="63500" sx="102000" sy="102000" algn="ctr" rotWithShape="0">
              <a:prstClr val="black">
                <a:alpha val="40000"/>
              </a:prstClr>
            </a:outerShdw>
          </a:effectLst>
        </p:spPr>
        <p:txBody>
          <a:bodyPr wrap="square" rtlCol="0">
            <a:spAutoFit/>
          </a:bodyPr>
          <a:lstStyle/>
          <a:p>
            <a:r>
              <a:rPr lang="en-US" sz="2400" b="1"/>
              <a:t>Key Lesson:</a:t>
            </a:r>
          </a:p>
          <a:p>
            <a:r>
              <a:rPr lang="en-US" sz="2400">
                <a:solidFill>
                  <a:srgbClr val="262626"/>
                </a:solidFill>
                <a:effectLst/>
                <a:ea typeface="Calibri" panose="020F0502020204030204" pitchFamily="34" charset="0"/>
                <a:cs typeface="Arial" panose="020B0604020202020204" pitchFamily="34" charset="0"/>
              </a:rPr>
              <a:t>Companies should ensure that fired heaters are adequately protected from operating with low flow by evaluating all process connections between flow meters associated with the safety instrumented system and the heaters they are intended to protect, including considerations for reverse and misdirected flow.</a:t>
            </a:r>
          </a:p>
        </p:txBody>
      </p:sp>
      <p:sp>
        <p:nvSpPr>
          <p:cNvPr id="7" name="TextBox 6">
            <a:extLst>
              <a:ext uri="{FF2B5EF4-FFF2-40B4-BE49-F238E27FC236}">
                <a16:creationId xmlns:a16="http://schemas.microsoft.com/office/drawing/2014/main" id="{55B6E62C-69B7-CCB6-F8F5-A2BCEB126E6E}"/>
              </a:ext>
            </a:extLst>
          </p:cNvPr>
          <p:cNvSpPr txBox="1"/>
          <p:nvPr/>
        </p:nvSpPr>
        <p:spPr>
          <a:xfrm>
            <a:off x="246338" y="3579958"/>
            <a:ext cx="11416890" cy="3046988"/>
          </a:xfrm>
          <a:prstGeom prst="rect">
            <a:avLst/>
          </a:prstGeom>
          <a:noFill/>
        </p:spPr>
        <p:txBody>
          <a:bodyPr wrap="square">
            <a:spAutoFit/>
          </a:bodyPr>
          <a:lstStyle/>
          <a:p>
            <a:r>
              <a:rPr lang="en-US" sz="2400" b="1"/>
              <a:t>Recommendations:</a:t>
            </a:r>
          </a:p>
          <a:p>
            <a:r>
              <a:rPr lang="en-US" sz="2400" b="1">
                <a:solidFill>
                  <a:srgbClr val="262626"/>
                </a:solidFill>
                <a:ea typeface="Calibri" panose="020F0502020204030204" pitchFamily="34" charset="0"/>
                <a:cs typeface="Arial" panose="020B0604020202020204" pitchFamily="34" charset="0"/>
              </a:rPr>
              <a:t>API RP 556: </a:t>
            </a:r>
            <a:r>
              <a:rPr lang="en-US" sz="2400" b="1" i="1">
                <a:solidFill>
                  <a:srgbClr val="262626"/>
                </a:solidFill>
                <a:effectLst/>
                <a:ea typeface="Calibri" panose="020F0502020204030204" pitchFamily="34" charset="0"/>
                <a:cs typeface="Arial" panose="020B0604020202020204" pitchFamily="34" charset="0"/>
              </a:rPr>
              <a:t>Instrumentation, Control, and Protective Systems for Gas Fired Heaters</a:t>
            </a:r>
            <a:endParaRPr lang="en-US" sz="2400" b="1"/>
          </a:p>
          <a:p>
            <a:r>
              <a:rPr lang="en-US" sz="2400">
                <a:solidFill>
                  <a:srgbClr val="262626"/>
                </a:solidFill>
                <a:effectLst/>
                <a:ea typeface="Calibri" panose="020F0502020204030204" pitchFamily="34" charset="0"/>
                <a:cs typeface="Arial" panose="020B0604020202020204" pitchFamily="34" charset="0"/>
              </a:rPr>
              <a:t>Design requirements (“shall” rather than “should” language) for protecting fired heaters from low process flow where process piping diverges downstream of a flow meter. Requirements may include achieving proof of flow to the heater through valve position indicators and interlocks on branch connections downstream of flow meters to prevent backflow, reverse flow, or other diverted flow scenarios that could defeat the safety instrumented system.</a:t>
            </a:r>
          </a:p>
        </p:txBody>
      </p:sp>
    </p:spTree>
    <p:extLst>
      <p:ext uri="{BB962C8B-B14F-4D97-AF65-F5344CB8AC3E}">
        <p14:creationId xmlns:p14="http://schemas.microsoft.com/office/powerpoint/2010/main" val="3438203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4AE4C-1680-632F-8292-C95662794D7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1857B04-0026-D6CF-AAD9-F0AA2E2CBFCD}"/>
              </a:ext>
            </a:extLst>
          </p:cNvPr>
          <p:cNvSpPr txBox="1"/>
          <p:nvPr/>
        </p:nvSpPr>
        <p:spPr>
          <a:xfrm>
            <a:off x="246338" y="316873"/>
            <a:ext cx="4488729" cy="584775"/>
          </a:xfrm>
          <a:prstGeom prst="rect">
            <a:avLst/>
          </a:prstGeom>
          <a:noFill/>
        </p:spPr>
        <p:txBody>
          <a:bodyPr wrap="none" rtlCol="0">
            <a:spAutoFit/>
          </a:bodyPr>
          <a:lstStyle/>
          <a:p>
            <a:r>
              <a:rPr lang="en-US" sz="3200" b="1">
                <a:solidFill>
                  <a:schemeClr val="bg1"/>
                </a:solidFill>
                <a:latin typeface="Arial" panose="020B0604020202020204" pitchFamily="34" charset="0"/>
                <a:ea typeface="+mj-ea"/>
                <a:cs typeface="Arial" panose="020B0604020202020204" pitchFamily="34" charset="0"/>
              </a:rPr>
              <a:t>#4 – Burner Operation</a:t>
            </a:r>
          </a:p>
        </p:txBody>
      </p:sp>
      <p:sp>
        <p:nvSpPr>
          <p:cNvPr id="3" name="TextBox 2">
            <a:extLst>
              <a:ext uri="{FF2B5EF4-FFF2-40B4-BE49-F238E27FC236}">
                <a16:creationId xmlns:a16="http://schemas.microsoft.com/office/drawing/2014/main" id="{71493FE4-DB46-BBF8-F7F4-BBA9424702B7}"/>
              </a:ext>
            </a:extLst>
          </p:cNvPr>
          <p:cNvSpPr txBox="1"/>
          <p:nvPr/>
        </p:nvSpPr>
        <p:spPr>
          <a:xfrm>
            <a:off x="246338" y="1225689"/>
            <a:ext cx="5552975" cy="4154984"/>
          </a:xfrm>
          <a:prstGeom prst="rect">
            <a:avLst/>
          </a:prstGeom>
          <a:noFill/>
        </p:spPr>
        <p:txBody>
          <a:bodyPr wrap="square" rtlCol="0">
            <a:spAutoFit/>
          </a:bodyPr>
          <a:lstStyle/>
          <a:p>
            <a:r>
              <a:rPr lang="en-US" sz="2400"/>
              <a:t>Insufficient operator training and operating procedures on safe burner operation</a:t>
            </a:r>
          </a:p>
          <a:p>
            <a:endParaRPr lang="en-US" sz="2400"/>
          </a:p>
          <a:p>
            <a:r>
              <a:rPr lang="en-US" sz="2400"/>
              <a:t>Flame detection system ineffective</a:t>
            </a:r>
          </a:p>
          <a:p>
            <a:endParaRPr lang="en-US" sz="2400"/>
          </a:p>
          <a:p>
            <a:r>
              <a:rPr lang="en-US" sz="2400"/>
              <a:t>Insufficient engineering controls</a:t>
            </a:r>
          </a:p>
          <a:p>
            <a:r>
              <a:rPr lang="en-US" sz="2400"/>
              <a:t>(flameout detection and combustibles measurements)</a:t>
            </a:r>
          </a:p>
          <a:p>
            <a:endParaRPr lang="en-US" sz="2400"/>
          </a:p>
          <a:p>
            <a:r>
              <a:rPr lang="en-US" sz="2400"/>
              <a:t>Insufficient industry guidance in API recommended practices</a:t>
            </a:r>
          </a:p>
        </p:txBody>
      </p:sp>
      <p:pic>
        <p:nvPicPr>
          <p:cNvPr id="8" name="Picture 7">
            <a:extLst>
              <a:ext uri="{FF2B5EF4-FFF2-40B4-BE49-F238E27FC236}">
                <a16:creationId xmlns:a16="http://schemas.microsoft.com/office/drawing/2014/main" id="{535B3D66-5632-FF56-FD82-EA7E5BF92C27}"/>
              </a:ext>
            </a:extLst>
          </p:cNvPr>
          <p:cNvPicPr>
            <a:picLocks noChangeAspect="1"/>
          </p:cNvPicPr>
          <p:nvPr/>
        </p:nvPicPr>
        <p:blipFill rotWithShape="1">
          <a:blip r:embed="rId2">
            <a:extLst>
              <a:ext uri="{28A0092B-C50C-407E-A947-70E740481C1C}">
                <a14:useLocalDpi xmlns:a14="http://schemas.microsoft.com/office/drawing/2010/main" val="0"/>
              </a:ext>
            </a:extLst>
          </a:blip>
          <a:srcRect l="25993" r="11752" b="24525"/>
          <a:stretch/>
        </p:blipFill>
        <p:spPr bwMode="auto">
          <a:xfrm>
            <a:off x="6096000" y="2060956"/>
            <a:ext cx="5552975" cy="448679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25872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10103-D60A-2404-DC1C-E0D0EF50C6AF}"/>
              </a:ext>
            </a:extLst>
          </p:cNvPr>
          <p:cNvPicPr>
            <a:picLocks noChangeAspect="1"/>
          </p:cNvPicPr>
          <p:nvPr/>
        </p:nvPicPr>
        <p:blipFill>
          <a:blip r:embed="rId2"/>
          <a:stretch>
            <a:fillRect/>
          </a:stretch>
        </p:blipFill>
        <p:spPr>
          <a:xfrm>
            <a:off x="0" y="0"/>
            <a:ext cx="7388352" cy="6858000"/>
          </a:xfrm>
          <a:prstGeom prst="rect">
            <a:avLst/>
          </a:prstGeom>
        </p:spPr>
      </p:pic>
      <p:sp>
        <p:nvSpPr>
          <p:cNvPr id="7" name="TextBox 6">
            <a:extLst>
              <a:ext uri="{FF2B5EF4-FFF2-40B4-BE49-F238E27FC236}">
                <a16:creationId xmlns:a16="http://schemas.microsoft.com/office/drawing/2014/main" id="{E8B2920A-748C-3E23-CE20-28E31D67FCF1}"/>
              </a:ext>
            </a:extLst>
          </p:cNvPr>
          <p:cNvSpPr txBox="1"/>
          <p:nvPr/>
        </p:nvSpPr>
        <p:spPr>
          <a:xfrm>
            <a:off x="7388353" y="1176262"/>
            <a:ext cx="4486148" cy="5632311"/>
          </a:xfrm>
          <a:prstGeom prst="rect">
            <a:avLst/>
          </a:prstGeom>
          <a:noFill/>
        </p:spPr>
        <p:txBody>
          <a:bodyPr wrap="square" rtlCol="0">
            <a:spAutoFit/>
          </a:bodyPr>
          <a:lstStyle/>
          <a:p>
            <a:r>
              <a:rPr lang="en-US" sz="2400" b="1"/>
              <a:t>Marathon’s post-incident actions:</a:t>
            </a:r>
          </a:p>
          <a:p>
            <a:pPr marL="342900" indent="-342900">
              <a:buFont typeface="Arial" panose="020B0604020202020204" pitchFamily="34" charset="0"/>
              <a:buChar char="•"/>
            </a:pPr>
            <a:r>
              <a:rPr lang="en-US" sz="2400"/>
              <a:t>Brought in existing combustibles analyzer readings to the control room</a:t>
            </a:r>
          </a:p>
          <a:p>
            <a:pPr marL="342900" indent="-342900">
              <a:buFont typeface="Arial" panose="020B0604020202020204" pitchFamily="34" charset="0"/>
              <a:buChar char="•"/>
            </a:pPr>
            <a:r>
              <a:rPr lang="en-US" sz="2400"/>
              <a:t>Installed a TDL analyzer (</a:t>
            </a:r>
            <a:r>
              <a:rPr lang="en-US" sz="2400" err="1"/>
              <a:t>bridgewall</a:t>
            </a:r>
            <a:r>
              <a:rPr lang="en-US" sz="2400"/>
              <a:t> CO and methane)</a:t>
            </a:r>
          </a:p>
          <a:p>
            <a:pPr marL="342900" indent="-342900">
              <a:buFont typeface="Arial" panose="020B0604020202020204" pitchFamily="34" charset="0"/>
              <a:buChar char="•"/>
            </a:pPr>
            <a:r>
              <a:rPr lang="en-US" sz="2400"/>
              <a:t>Alarms on high and high-high (Not to Exceed) TDL CO and methane, with predetermined actions to reduce fuel gas or shut down the heater</a:t>
            </a:r>
          </a:p>
          <a:p>
            <a:pPr marL="342900" indent="-342900">
              <a:buFont typeface="Arial" panose="020B0604020202020204" pitchFamily="34" charset="0"/>
              <a:buChar char="•"/>
            </a:pPr>
            <a:r>
              <a:rPr lang="en-US" sz="2400"/>
              <a:t>Alarms on fuel gas H</a:t>
            </a:r>
            <a:r>
              <a:rPr lang="en-US" sz="2400" baseline="-25000"/>
              <a:t>2</a:t>
            </a:r>
            <a:r>
              <a:rPr lang="en-US" sz="2400"/>
              <a:t> content</a:t>
            </a: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t>Future plans to tie in the TDL analyzer to the heater SIS</a:t>
            </a:r>
          </a:p>
        </p:txBody>
      </p:sp>
    </p:spTree>
    <p:extLst>
      <p:ext uri="{BB962C8B-B14F-4D97-AF65-F5344CB8AC3E}">
        <p14:creationId xmlns:p14="http://schemas.microsoft.com/office/powerpoint/2010/main" val="1581673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4AE4C-1680-632F-8292-C95662794D7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1857B04-0026-D6CF-AAD9-F0AA2E2CBFCD}"/>
              </a:ext>
            </a:extLst>
          </p:cNvPr>
          <p:cNvSpPr txBox="1"/>
          <p:nvPr/>
        </p:nvSpPr>
        <p:spPr>
          <a:xfrm>
            <a:off x="246338" y="316873"/>
            <a:ext cx="4488729" cy="584775"/>
          </a:xfrm>
          <a:prstGeom prst="rect">
            <a:avLst/>
          </a:prstGeom>
          <a:noFill/>
        </p:spPr>
        <p:txBody>
          <a:bodyPr wrap="none" rtlCol="0">
            <a:spAutoFit/>
          </a:bodyPr>
          <a:lstStyle/>
          <a:p>
            <a:r>
              <a:rPr lang="en-US" sz="3200" b="1">
                <a:solidFill>
                  <a:schemeClr val="bg1"/>
                </a:solidFill>
                <a:latin typeface="Arial" panose="020B0604020202020204" pitchFamily="34" charset="0"/>
                <a:ea typeface="+mj-ea"/>
                <a:cs typeface="Arial" panose="020B0604020202020204" pitchFamily="34" charset="0"/>
              </a:rPr>
              <a:t>#4 – Burner Operation</a:t>
            </a:r>
          </a:p>
        </p:txBody>
      </p:sp>
      <p:sp>
        <p:nvSpPr>
          <p:cNvPr id="4" name="TextBox 3">
            <a:extLst>
              <a:ext uri="{FF2B5EF4-FFF2-40B4-BE49-F238E27FC236}">
                <a16:creationId xmlns:a16="http://schemas.microsoft.com/office/drawing/2014/main" id="{8A9DF405-D917-938B-A2EA-0F5A122DF3A1}"/>
              </a:ext>
            </a:extLst>
          </p:cNvPr>
          <p:cNvSpPr txBox="1"/>
          <p:nvPr/>
        </p:nvSpPr>
        <p:spPr>
          <a:xfrm>
            <a:off x="246337" y="1276684"/>
            <a:ext cx="11490033" cy="2831544"/>
          </a:xfrm>
          <a:prstGeom prst="rect">
            <a:avLst/>
          </a:prstGeom>
          <a:solidFill>
            <a:schemeClr val="accent5">
              <a:lumMod val="20000"/>
              <a:lumOff val="80000"/>
            </a:schemeClr>
          </a:solidFill>
          <a:effectLst>
            <a:outerShdw blurRad="63500" sx="102000" sy="102000" algn="ctr" rotWithShape="0">
              <a:prstClr val="black">
                <a:alpha val="40000"/>
              </a:prstClr>
            </a:outerShdw>
          </a:effectLst>
        </p:spPr>
        <p:txBody>
          <a:bodyPr wrap="square" rtlCol="0">
            <a:spAutoFit/>
          </a:bodyPr>
          <a:lstStyle/>
          <a:p>
            <a:r>
              <a:rPr lang="en-US" sz="2400" b="1"/>
              <a:t>Key Lessons:</a:t>
            </a:r>
          </a:p>
          <a:p>
            <a:r>
              <a:rPr lang="en-US" sz="2400">
                <a:solidFill>
                  <a:srgbClr val="262626"/>
                </a:solidFill>
                <a:effectLst/>
                <a:ea typeface="Calibri" panose="020F0502020204030204" pitchFamily="34" charset="0"/>
                <a:cs typeface="Arial" panose="020B0604020202020204" pitchFamily="34" charset="0"/>
              </a:rPr>
              <a:t>Operating procedures and operator training should include verification that air intake covers (where used) are removed prior to lighting a burner.</a:t>
            </a:r>
          </a:p>
          <a:p>
            <a:endParaRPr lang="en-US" sz="1000">
              <a:solidFill>
                <a:srgbClr val="262626"/>
              </a:solidFill>
              <a:ea typeface="Calibri" panose="020F0502020204030204" pitchFamily="34" charset="0"/>
              <a:cs typeface="Arial" panose="020B0604020202020204" pitchFamily="34" charset="0"/>
            </a:endParaRPr>
          </a:p>
          <a:p>
            <a:r>
              <a:rPr lang="en-US" sz="2400">
                <a:solidFill>
                  <a:srgbClr val="262626"/>
                </a:solidFill>
                <a:effectLst/>
                <a:ea typeface="Calibri" panose="020F0502020204030204" pitchFamily="34" charset="0"/>
                <a:cs typeface="Arial" panose="020B0604020202020204" pitchFamily="34" charset="0"/>
              </a:rPr>
              <a:t>Fired heaters should be equipped with continual combustibles monitoring at the </a:t>
            </a:r>
            <a:r>
              <a:rPr lang="en-US" sz="2400" err="1">
                <a:solidFill>
                  <a:srgbClr val="262626"/>
                </a:solidFill>
                <a:effectLst/>
                <a:ea typeface="Calibri" panose="020F0502020204030204" pitchFamily="34" charset="0"/>
                <a:cs typeface="Arial" panose="020B0604020202020204" pitchFamily="34" charset="0"/>
              </a:rPr>
              <a:t>bridgewall</a:t>
            </a:r>
            <a:r>
              <a:rPr lang="en-US" sz="2400">
                <a:solidFill>
                  <a:srgbClr val="262626"/>
                </a:solidFill>
                <a:effectLst/>
                <a:ea typeface="Calibri" panose="020F0502020204030204" pitchFamily="34" charset="0"/>
                <a:cs typeface="Arial" panose="020B0604020202020204" pitchFamily="34" charset="0"/>
              </a:rPr>
              <a:t> to detect the onset of incomplete combustion. The combustibles data should be viewable by the board operators in the control room and should be equipped with alarms at appropriate setpoints.</a:t>
            </a:r>
          </a:p>
        </p:txBody>
      </p:sp>
      <p:sp>
        <p:nvSpPr>
          <p:cNvPr id="6" name="TextBox 5">
            <a:extLst>
              <a:ext uri="{FF2B5EF4-FFF2-40B4-BE49-F238E27FC236}">
                <a16:creationId xmlns:a16="http://schemas.microsoft.com/office/drawing/2014/main" id="{593EEB5F-FAEC-93D6-A1D9-A87EA7C47D7B}"/>
              </a:ext>
            </a:extLst>
          </p:cNvPr>
          <p:cNvSpPr txBox="1"/>
          <p:nvPr/>
        </p:nvSpPr>
        <p:spPr>
          <a:xfrm>
            <a:off x="161496" y="4108228"/>
            <a:ext cx="11499461" cy="2560381"/>
          </a:xfrm>
          <a:prstGeom prst="rect">
            <a:avLst/>
          </a:prstGeom>
          <a:noFill/>
        </p:spPr>
        <p:txBody>
          <a:bodyPr wrap="square">
            <a:spAutoFit/>
          </a:bodyPr>
          <a:lstStyle/>
          <a:p>
            <a:r>
              <a:rPr lang="en-US" sz="2400" b="1"/>
              <a:t>Recommendation (API RP 556):</a:t>
            </a:r>
          </a:p>
          <a:p>
            <a:pPr marR="0" lvl="0">
              <a:lnSpc>
                <a:spcPct val="115000"/>
              </a:lnSpc>
              <a:spcAft>
                <a:spcPts val="1000"/>
              </a:spcAft>
            </a:pPr>
            <a:r>
              <a:rPr lang="en-US" sz="2400">
                <a:solidFill>
                  <a:srgbClr val="262626"/>
                </a:solidFill>
                <a:effectLst/>
                <a:ea typeface="Calibri" panose="020F0502020204030204" pitchFamily="34" charset="0"/>
                <a:cs typeface="Arial" panose="020B0604020202020204" pitchFamily="34" charset="0"/>
              </a:rPr>
              <a:t>Engineering safeguard requirements to detect and prevent afterburning in fired heaters. These requirements may include the use of instrumentation such as combustibles measurements, flame detectors, and/or thermocouples that measure tube metal, flue gas, and process fluid temperatures. The requirements shall address monitoring capability from the control room.</a:t>
            </a:r>
          </a:p>
        </p:txBody>
      </p:sp>
    </p:spTree>
    <p:extLst>
      <p:ext uri="{BB962C8B-B14F-4D97-AF65-F5344CB8AC3E}">
        <p14:creationId xmlns:p14="http://schemas.microsoft.com/office/powerpoint/2010/main" val="1867385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43ED5-F936-7366-1D77-F3C8573CFE7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CF55768-C98E-FF8E-92E6-037D1A7D16E4}"/>
              </a:ext>
            </a:extLst>
          </p:cNvPr>
          <p:cNvSpPr txBox="1"/>
          <p:nvPr/>
        </p:nvSpPr>
        <p:spPr>
          <a:xfrm>
            <a:off x="246338" y="316873"/>
            <a:ext cx="4874861" cy="584775"/>
          </a:xfrm>
          <a:prstGeom prst="rect">
            <a:avLst/>
          </a:prstGeom>
          <a:noFill/>
        </p:spPr>
        <p:txBody>
          <a:bodyPr wrap="none" rtlCol="0">
            <a:spAutoFit/>
          </a:bodyPr>
          <a:lstStyle/>
          <a:p>
            <a:r>
              <a:rPr lang="en-US" sz="3200" b="1">
                <a:solidFill>
                  <a:schemeClr val="bg1"/>
                </a:solidFill>
                <a:latin typeface="Arial" panose="020B0604020202020204" pitchFamily="34" charset="0"/>
                <a:ea typeface="+mj-ea"/>
                <a:cs typeface="Arial" panose="020B0604020202020204" pitchFamily="34" charset="0"/>
              </a:rPr>
              <a:t>#5 – Valve Misalignment</a:t>
            </a:r>
          </a:p>
        </p:txBody>
      </p:sp>
      <p:sp>
        <p:nvSpPr>
          <p:cNvPr id="3" name="TextBox 2">
            <a:extLst>
              <a:ext uri="{FF2B5EF4-FFF2-40B4-BE49-F238E27FC236}">
                <a16:creationId xmlns:a16="http://schemas.microsoft.com/office/drawing/2014/main" id="{308F1D5C-05EA-1359-BD2F-0681D0273681}"/>
              </a:ext>
            </a:extLst>
          </p:cNvPr>
          <p:cNvSpPr txBox="1"/>
          <p:nvPr/>
        </p:nvSpPr>
        <p:spPr>
          <a:xfrm>
            <a:off x="246338" y="1225689"/>
            <a:ext cx="4874861" cy="5262979"/>
          </a:xfrm>
          <a:prstGeom prst="rect">
            <a:avLst/>
          </a:prstGeom>
          <a:noFill/>
        </p:spPr>
        <p:txBody>
          <a:bodyPr wrap="square" rtlCol="0">
            <a:spAutoFit/>
          </a:bodyPr>
          <a:lstStyle/>
          <a:p>
            <a:r>
              <a:rPr lang="en-US" sz="2400"/>
              <a:t>Equipment labeling did not match operating procedure</a:t>
            </a:r>
          </a:p>
          <a:p>
            <a:endParaRPr lang="en-US" sz="2400"/>
          </a:p>
          <a:p>
            <a:r>
              <a:rPr lang="en-US" sz="2400"/>
              <a:t>Valve B and associated piping did not have a design purpose</a:t>
            </a:r>
          </a:p>
          <a:p>
            <a:endParaRPr lang="en-US" sz="2400"/>
          </a:p>
          <a:p>
            <a:r>
              <a:rPr lang="en-US" sz="2400"/>
              <a:t>Marathon did not check valve line-ups prior to second startup attempt</a:t>
            </a:r>
          </a:p>
          <a:p>
            <a:endParaRPr lang="en-US" sz="2400"/>
          </a:p>
          <a:p>
            <a:r>
              <a:rPr lang="en-US" sz="2400"/>
              <a:t>Marathon did not provide adequate operator training and allowed non-operators to manipulate valves – counter to “Walk the Line” philosophy </a:t>
            </a:r>
          </a:p>
        </p:txBody>
      </p:sp>
      <p:pic>
        <p:nvPicPr>
          <p:cNvPr id="4" name="Picture 3">
            <a:extLst>
              <a:ext uri="{FF2B5EF4-FFF2-40B4-BE49-F238E27FC236}">
                <a16:creationId xmlns:a16="http://schemas.microsoft.com/office/drawing/2014/main" id="{8C8646F3-FAFB-6797-CE06-539E08609241}"/>
              </a:ext>
            </a:extLst>
          </p:cNvPr>
          <p:cNvPicPr>
            <a:picLocks noChangeAspect="1"/>
          </p:cNvPicPr>
          <p:nvPr/>
        </p:nvPicPr>
        <p:blipFill>
          <a:blip r:embed="rId2"/>
          <a:stretch>
            <a:fillRect/>
          </a:stretch>
        </p:blipFill>
        <p:spPr>
          <a:xfrm>
            <a:off x="5199258" y="1294072"/>
            <a:ext cx="6496982" cy="4269856"/>
          </a:xfrm>
          <a:prstGeom prst="rect">
            <a:avLst/>
          </a:prstGeom>
        </p:spPr>
      </p:pic>
    </p:spTree>
    <p:extLst>
      <p:ext uri="{BB962C8B-B14F-4D97-AF65-F5344CB8AC3E}">
        <p14:creationId xmlns:p14="http://schemas.microsoft.com/office/powerpoint/2010/main" val="646489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43ED5-F936-7366-1D77-F3C8573CFE7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CF55768-C98E-FF8E-92E6-037D1A7D16E4}"/>
              </a:ext>
            </a:extLst>
          </p:cNvPr>
          <p:cNvSpPr txBox="1"/>
          <p:nvPr/>
        </p:nvSpPr>
        <p:spPr>
          <a:xfrm>
            <a:off x="246338" y="316873"/>
            <a:ext cx="4874861" cy="584775"/>
          </a:xfrm>
          <a:prstGeom prst="rect">
            <a:avLst/>
          </a:prstGeom>
          <a:noFill/>
        </p:spPr>
        <p:txBody>
          <a:bodyPr wrap="none" rtlCol="0">
            <a:spAutoFit/>
          </a:bodyPr>
          <a:lstStyle/>
          <a:p>
            <a:r>
              <a:rPr lang="en-US" sz="3200" b="1">
                <a:solidFill>
                  <a:schemeClr val="bg1"/>
                </a:solidFill>
                <a:latin typeface="Arial" panose="020B0604020202020204" pitchFamily="34" charset="0"/>
                <a:ea typeface="+mj-ea"/>
                <a:cs typeface="Arial" panose="020B0604020202020204" pitchFamily="34" charset="0"/>
              </a:rPr>
              <a:t>#5 – Valve Misalignment</a:t>
            </a:r>
          </a:p>
        </p:txBody>
      </p:sp>
      <p:sp>
        <p:nvSpPr>
          <p:cNvPr id="5" name="TextBox 4">
            <a:extLst>
              <a:ext uri="{FF2B5EF4-FFF2-40B4-BE49-F238E27FC236}">
                <a16:creationId xmlns:a16="http://schemas.microsoft.com/office/drawing/2014/main" id="{C6F18D5E-C707-1590-0750-C923D0EBCDF5}"/>
              </a:ext>
            </a:extLst>
          </p:cNvPr>
          <p:cNvSpPr txBox="1"/>
          <p:nvPr/>
        </p:nvSpPr>
        <p:spPr>
          <a:xfrm>
            <a:off x="246338" y="1390967"/>
            <a:ext cx="11474522" cy="1938992"/>
          </a:xfrm>
          <a:prstGeom prst="rect">
            <a:avLst/>
          </a:prstGeom>
          <a:solidFill>
            <a:schemeClr val="accent5">
              <a:lumMod val="20000"/>
              <a:lumOff val="80000"/>
            </a:schemeClr>
          </a:solidFill>
          <a:effectLst>
            <a:outerShdw blurRad="63500" sx="102000" sy="102000" algn="ctr" rotWithShape="0">
              <a:prstClr val="black">
                <a:alpha val="40000"/>
              </a:prstClr>
            </a:outerShdw>
          </a:effectLst>
        </p:spPr>
        <p:txBody>
          <a:bodyPr wrap="square" rtlCol="0">
            <a:spAutoFit/>
          </a:bodyPr>
          <a:lstStyle/>
          <a:p>
            <a:r>
              <a:rPr lang="en-US" sz="2400" b="1"/>
              <a:t>Key Lesson:</a:t>
            </a:r>
          </a:p>
          <a:p>
            <a:r>
              <a:rPr lang="en-US" sz="2400">
                <a:solidFill>
                  <a:srgbClr val="262626"/>
                </a:solidFill>
                <a:effectLst/>
                <a:ea typeface="Calibri" panose="020F0502020204030204" pitchFamily="34" charset="0"/>
                <a:cs typeface="Arial" panose="020B0604020202020204" pitchFamily="34" charset="0"/>
              </a:rPr>
              <a:t>Companies should implement Walk the Line practices to minimize equipment lineup errors. Walk the Line activities include verifying valve positions before starting up a unit, understanding operating procedures and equipment routings, and properly communicating and documenting shift turnover information.</a:t>
            </a:r>
          </a:p>
        </p:txBody>
      </p:sp>
      <p:sp>
        <p:nvSpPr>
          <p:cNvPr id="6" name="TextBox 5">
            <a:extLst>
              <a:ext uri="{FF2B5EF4-FFF2-40B4-BE49-F238E27FC236}">
                <a16:creationId xmlns:a16="http://schemas.microsoft.com/office/drawing/2014/main" id="{FB5660C8-DB35-9C5F-9EDB-91D22F79CEFF}"/>
              </a:ext>
            </a:extLst>
          </p:cNvPr>
          <p:cNvSpPr txBox="1"/>
          <p:nvPr/>
        </p:nvSpPr>
        <p:spPr>
          <a:xfrm>
            <a:off x="142642" y="3731156"/>
            <a:ext cx="11499461" cy="2996398"/>
          </a:xfrm>
          <a:prstGeom prst="rect">
            <a:avLst/>
          </a:prstGeom>
          <a:noFill/>
        </p:spPr>
        <p:txBody>
          <a:bodyPr wrap="square">
            <a:spAutoFit/>
          </a:bodyPr>
          <a:lstStyle/>
          <a:p>
            <a:r>
              <a:rPr lang="en-US" sz="2400" b="1"/>
              <a:t>Recommendation to the Marathon Martinez Renewables facility:</a:t>
            </a:r>
          </a:p>
          <a:p>
            <a:pPr marL="0" marR="0">
              <a:lnSpc>
                <a:spcPct val="115000"/>
              </a:lnSpc>
              <a:spcAft>
                <a:spcPts val="1200"/>
              </a:spcAft>
              <a:buNone/>
            </a:pPr>
            <a:r>
              <a:rPr lang="en-US" sz="2400">
                <a:solidFill>
                  <a:srgbClr val="262626"/>
                </a:solidFill>
                <a:effectLst/>
                <a:ea typeface="Calibri" panose="020F0502020204030204" pitchFamily="34" charset="0"/>
                <a:cs typeface="Arial" panose="020B0604020202020204" pitchFamily="34" charset="0"/>
              </a:rPr>
              <a:t>Implement changes to improve Walk the Line performance at the Martinez facility:</a:t>
            </a:r>
          </a:p>
          <a:p>
            <a:pPr marL="342900" marR="0" indent="-342900">
              <a:lnSpc>
                <a:spcPct val="115000"/>
              </a:lnSpc>
              <a:spcAft>
                <a:spcPts val="1200"/>
              </a:spcAft>
              <a:buFont typeface="Arial" panose="020B0604020202020204" pitchFamily="34" charset="0"/>
              <a:buChar char="•"/>
            </a:pPr>
            <a:r>
              <a:rPr lang="en-US" sz="2400">
                <a:solidFill>
                  <a:srgbClr val="262626"/>
                </a:solidFill>
                <a:effectLst/>
                <a:ea typeface="Calibri" panose="020F0502020204030204" pitchFamily="34" charset="0"/>
                <a:cs typeface="Arial" panose="020B0604020202020204" pitchFamily="34" charset="0"/>
              </a:rPr>
              <a:t>Operator field walkdowns to ensure that valves are correctly aligned before all unit startup activities from planned or unplanned shutdowns</a:t>
            </a:r>
          </a:p>
          <a:p>
            <a:pPr marL="342900" marR="0" lvl="0" indent="-342900">
              <a:lnSpc>
                <a:spcPct val="115000"/>
              </a:lnSpc>
              <a:spcAft>
                <a:spcPts val="1000"/>
              </a:spcAft>
              <a:buFont typeface="Arial" panose="020B0604020202020204" pitchFamily="34" charset="0"/>
              <a:buChar char="•"/>
            </a:pPr>
            <a:r>
              <a:rPr lang="en-US" sz="2400">
                <a:solidFill>
                  <a:srgbClr val="262626"/>
                </a:solidFill>
                <a:effectLst/>
                <a:ea typeface="Calibri" panose="020F0502020204030204" pitchFamily="34" charset="0"/>
                <a:cs typeface="Arial" panose="020B0604020202020204" pitchFamily="34" charset="0"/>
              </a:rPr>
              <a:t>Communications among and between shifts</a:t>
            </a:r>
          </a:p>
          <a:p>
            <a:pPr marL="342900" marR="0" lvl="0" indent="-342900">
              <a:lnSpc>
                <a:spcPct val="115000"/>
              </a:lnSpc>
              <a:spcAft>
                <a:spcPts val="1000"/>
              </a:spcAft>
              <a:buFont typeface="Arial" panose="020B0604020202020204" pitchFamily="34" charset="0"/>
              <a:buChar char="•"/>
            </a:pPr>
            <a:r>
              <a:rPr lang="en-US" sz="2400">
                <a:solidFill>
                  <a:srgbClr val="262626"/>
                </a:solidFill>
                <a:effectLst/>
                <a:ea typeface="Calibri" panose="020F0502020204030204" pitchFamily="34" charset="0"/>
                <a:cs typeface="Arial" panose="020B0604020202020204" pitchFamily="34" charset="0"/>
              </a:rPr>
              <a:t>Expectation for only trained operators to control valve line-ups at their units</a:t>
            </a:r>
          </a:p>
        </p:txBody>
      </p:sp>
    </p:spTree>
    <p:extLst>
      <p:ext uri="{BB962C8B-B14F-4D97-AF65-F5344CB8AC3E}">
        <p14:creationId xmlns:p14="http://schemas.microsoft.com/office/powerpoint/2010/main" val="4093071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sky, factory, coming&#10;&#10;Description automatically generated">
            <a:extLst>
              <a:ext uri="{FF2B5EF4-FFF2-40B4-BE49-F238E27FC236}">
                <a16:creationId xmlns:a16="http://schemas.microsoft.com/office/drawing/2014/main" id="{21129B23-3BE5-0806-C638-B6E374ECEE0B}"/>
              </a:ext>
            </a:extLst>
          </p:cNvPr>
          <p:cNvPicPr>
            <a:picLocks noChangeAspect="1"/>
          </p:cNvPicPr>
          <p:nvPr/>
        </p:nvPicPr>
        <p:blipFill rotWithShape="1">
          <a:blip r:embed="rId3">
            <a:extLst>
              <a:ext uri="{28A0092B-C50C-407E-A947-70E740481C1C}">
                <a14:useLocalDpi xmlns:a14="http://schemas.microsoft.com/office/drawing/2010/main" val="0"/>
              </a:ext>
            </a:extLst>
          </a:blip>
          <a:srcRect r="4" b="32188"/>
          <a:stretch/>
        </p:blipFill>
        <p:spPr>
          <a:xfrm>
            <a:off x="410172" y="1314112"/>
            <a:ext cx="5768480" cy="3027960"/>
          </a:xfrm>
          <a:prstGeom prst="rect">
            <a:avLst/>
          </a:prstGeom>
          <a:effectLst>
            <a:outerShdw blurRad="63500" sx="102000" sy="102000" algn="ctr" rotWithShape="0">
              <a:srgbClr val="000000">
                <a:alpha val="40000"/>
              </a:srgbClr>
            </a:outerShdw>
          </a:effectLst>
        </p:spPr>
      </p:pic>
      <p:sp>
        <p:nvSpPr>
          <p:cNvPr id="7" name="TextBox 6">
            <a:extLst>
              <a:ext uri="{FF2B5EF4-FFF2-40B4-BE49-F238E27FC236}">
                <a16:creationId xmlns:a16="http://schemas.microsoft.com/office/drawing/2014/main" id="{D97CCF75-414D-5159-5712-0E2865512315}"/>
              </a:ext>
            </a:extLst>
          </p:cNvPr>
          <p:cNvSpPr txBox="1"/>
          <p:nvPr/>
        </p:nvSpPr>
        <p:spPr>
          <a:xfrm>
            <a:off x="246338" y="4391056"/>
            <a:ext cx="6867330" cy="2308324"/>
          </a:xfrm>
          <a:prstGeom prst="rect">
            <a:avLst/>
          </a:prstGeom>
          <a:noFill/>
        </p:spPr>
        <p:txBody>
          <a:bodyPr wrap="square" rtlCol="0">
            <a:spAutoFit/>
          </a:bodyPr>
          <a:lstStyle/>
          <a:p>
            <a:pPr marL="285750" indent="-285750">
              <a:buFont typeface="Arial" panose="020B0604020202020204" pitchFamily="34" charset="0"/>
              <a:buChar char="•"/>
            </a:pPr>
            <a:r>
              <a:rPr lang="en-US" sz="2400"/>
              <a:t>November 19, 2023, 12:21 a.m.</a:t>
            </a:r>
          </a:p>
          <a:p>
            <a:pPr marL="285750" indent="-285750">
              <a:buFont typeface="Arial" panose="020B0604020202020204" pitchFamily="34" charset="0"/>
              <a:buChar char="•"/>
            </a:pPr>
            <a:r>
              <a:rPr lang="en-US" sz="2400"/>
              <a:t>Initial startup of a renewable diesel process unit, converted from refinery diesel hydrotreater</a:t>
            </a:r>
          </a:p>
          <a:p>
            <a:pPr marL="285750" indent="-285750">
              <a:buFont typeface="Arial" panose="020B0604020202020204" pitchFamily="34" charset="0"/>
              <a:buChar char="•"/>
            </a:pPr>
            <a:r>
              <a:rPr lang="en-US" sz="2400"/>
              <a:t>Fired heater tube ruptured and fire erupted while field operator was next to heater</a:t>
            </a:r>
          </a:p>
          <a:p>
            <a:pPr marL="285750" indent="-285750">
              <a:buFont typeface="Arial" panose="020B0604020202020204" pitchFamily="34" charset="0"/>
              <a:buChar char="•"/>
            </a:pPr>
            <a:r>
              <a:rPr lang="en-US" sz="2400"/>
              <a:t>One serious injury: third-degree burns</a:t>
            </a:r>
          </a:p>
        </p:txBody>
      </p:sp>
      <p:pic>
        <p:nvPicPr>
          <p:cNvPr id="9" name="Picture 8">
            <a:extLst>
              <a:ext uri="{FF2B5EF4-FFF2-40B4-BE49-F238E27FC236}">
                <a16:creationId xmlns:a16="http://schemas.microsoft.com/office/drawing/2014/main" id="{95E67349-80BD-4D1B-7E6C-E9827ACA2542}"/>
              </a:ext>
            </a:extLst>
          </p:cNvPr>
          <p:cNvPicPr>
            <a:picLocks noChangeAspect="1"/>
          </p:cNvPicPr>
          <p:nvPr/>
        </p:nvPicPr>
        <p:blipFill>
          <a:blip r:embed="rId4"/>
          <a:stretch>
            <a:fillRect/>
          </a:stretch>
        </p:blipFill>
        <p:spPr>
          <a:xfrm>
            <a:off x="7324567" y="1314112"/>
            <a:ext cx="4338515" cy="5385268"/>
          </a:xfrm>
          <a:prstGeom prst="rect">
            <a:avLst/>
          </a:prstGeom>
        </p:spPr>
      </p:pic>
      <p:sp>
        <p:nvSpPr>
          <p:cNvPr id="10" name="TextBox 9">
            <a:extLst>
              <a:ext uri="{FF2B5EF4-FFF2-40B4-BE49-F238E27FC236}">
                <a16:creationId xmlns:a16="http://schemas.microsoft.com/office/drawing/2014/main" id="{80B91F40-7A47-4998-51E9-4D76F2814640}"/>
              </a:ext>
            </a:extLst>
          </p:cNvPr>
          <p:cNvSpPr txBox="1"/>
          <p:nvPr/>
        </p:nvSpPr>
        <p:spPr>
          <a:xfrm>
            <a:off x="246338" y="316873"/>
            <a:ext cx="3690434" cy="584775"/>
          </a:xfrm>
          <a:prstGeom prst="rect">
            <a:avLst/>
          </a:prstGeom>
          <a:noFill/>
        </p:spPr>
        <p:txBody>
          <a:bodyPr wrap="none" rtlCol="0">
            <a:spAutoFit/>
          </a:bodyPr>
          <a:lstStyle/>
          <a:p>
            <a:r>
              <a:rPr lang="en-US" sz="3200" b="1">
                <a:solidFill>
                  <a:schemeClr val="bg1"/>
                </a:solidFill>
                <a:latin typeface="Arial" panose="020B0604020202020204" pitchFamily="34" charset="0"/>
                <a:ea typeface="+mj-ea"/>
                <a:cs typeface="Arial" panose="020B0604020202020204" pitchFamily="34" charset="0"/>
              </a:rPr>
              <a:t>Incident Overview</a:t>
            </a:r>
          </a:p>
        </p:txBody>
      </p:sp>
    </p:spTree>
    <p:extLst>
      <p:ext uri="{BB962C8B-B14F-4D97-AF65-F5344CB8AC3E}">
        <p14:creationId xmlns:p14="http://schemas.microsoft.com/office/powerpoint/2010/main" val="92688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0D368-03E5-0FF8-4544-872ADD90C25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5A73197-B50A-33CF-1661-5734AEDE5CE9}"/>
              </a:ext>
            </a:extLst>
          </p:cNvPr>
          <p:cNvSpPr txBox="1"/>
          <p:nvPr/>
        </p:nvSpPr>
        <p:spPr>
          <a:xfrm>
            <a:off x="246338" y="316873"/>
            <a:ext cx="5080237" cy="584775"/>
          </a:xfrm>
          <a:prstGeom prst="rect">
            <a:avLst/>
          </a:prstGeom>
          <a:noFill/>
        </p:spPr>
        <p:txBody>
          <a:bodyPr wrap="none" rtlCol="0">
            <a:spAutoFit/>
          </a:bodyPr>
          <a:lstStyle/>
          <a:p>
            <a:r>
              <a:rPr lang="en-US" sz="3200" b="1">
                <a:solidFill>
                  <a:schemeClr val="bg1"/>
                </a:solidFill>
                <a:latin typeface="Arial" panose="020B0604020202020204" pitchFamily="34" charset="0"/>
                <a:ea typeface="+mj-ea"/>
                <a:cs typeface="Arial" panose="020B0604020202020204" pitchFamily="34" charset="0"/>
              </a:rPr>
              <a:t>#6 – Corporate Oversight</a:t>
            </a:r>
          </a:p>
        </p:txBody>
      </p:sp>
      <p:sp>
        <p:nvSpPr>
          <p:cNvPr id="3" name="TextBox 2">
            <a:extLst>
              <a:ext uri="{FF2B5EF4-FFF2-40B4-BE49-F238E27FC236}">
                <a16:creationId xmlns:a16="http://schemas.microsoft.com/office/drawing/2014/main" id="{568F74A4-7AB4-5323-66B2-613F2E841EB9}"/>
              </a:ext>
            </a:extLst>
          </p:cNvPr>
          <p:cNvSpPr txBox="1"/>
          <p:nvPr/>
        </p:nvSpPr>
        <p:spPr>
          <a:xfrm>
            <a:off x="246339" y="1225689"/>
            <a:ext cx="6810678" cy="3046988"/>
          </a:xfrm>
          <a:prstGeom prst="rect">
            <a:avLst/>
          </a:prstGeom>
          <a:noFill/>
        </p:spPr>
        <p:txBody>
          <a:bodyPr wrap="square" rtlCol="0">
            <a:spAutoFit/>
          </a:bodyPr>
          <a:lstStyle/>
          <a:p>
            <a:r>
              <a:rPr lang="en-US" sz="2400"/>
              <a:t>Martinez facility:</a:t>
            </a:r>
          </a:p>
          <a:p>
            <a:pPr marL="742950" lvl="1" indent="-285750">
              <a:buFont typeface="Arial" panose="020B0604020202020204" pitchFamily="34" charset="0"/>
              <a:buChar char="•"/>
            </a:pPr>
            <a:r>
              <a:rPr lang="en-US" sz="2400"/>
              <a:t>Acquired in 2018</a:t>
            </a:r>
          </a:p>
          <a:p>
            <a:pPr marL="742950" lvl="1" indent="-285750">
              <a:buFont typeface="Arial" panose="020B0604020202020204" pitchFamily="34" charset="0"/>
              <a:buChar char="•"/>
            </a:pPr>
            <a:r>
              <a:rPr lang="en-US" sz="2400"/>
              <a:t>Idled in 2020</a:t>
            </a:r>
          </a:p>
          <a:p>
            <a:pPr marL="742950" lvl="1" indent="-285750">
              <a:buFont typeface="Arial" panose="020B0604020202020204" pitchFamily="34" charset="0"/>
              <a:buChar char="•"/>
            </a:pPr>
            <a:r>
              <a:rPr lang="en-US" sz="2400"/>
              <a:t>Operated as a terminal</a:t>
            </a:r>
          </a:p>
          <a:p>
            <a:pPr marL="742950" lvl="1" indent="-285750">
              <a:buFont typeface="Arial" panose="020B0604020202020204" pitchFamily="34" charset="0"/>
              <a:buChar char="•"/>
            </a:pPr>
            <a:r>
              <a:rPr lang="en-US" sz="2400"/>
              <a:t>Started up as a renewable diesel facility in 2023</a:t>
            </a:r>
          </a:p>
          <a:p>
            <a:endParaRPr lang="en-US" sz="2400"/>
          </a:p>
          <a:p>
            <a:r>
              <a:rPr lang="en-US" sz="2400"/>
              <a:t>Martinez facility did not conform to corporate refinery standards at the time of the 2023 incident</a:t>
            </a:r>
          </a:p>
        </p:txBody>
      </p:sp>
      <p:sp>
        <p:nvSpPr>
          <p:cNvPr id="4" name="TextBox 3">
            <a:extLst>
              <a:ext uri="{FF2B5EF4-FFF2-40B4-BE49-F238E27FC236}">
                <a16:creationId xmlns:a16="http://schemas.microsoft.com/office/drawing/2014/main" id="{D2B96CCF-453C-58CC-F69A-5916F9E3F02B}"/>
              </a:ext>
            </a:extLst>
          </p:cNvPr>
          <p:cNvSpPr txBox="1"/>
          <p:nvPr/>
        </p:nvSpPr>
        <p:spPr>
          <a:xfrm>
            <a:off x="329939" y="4596967"/>
            <a:ext cx="10501460" cy="1938992"/>
          </a:xfrm>
          <a:prstGeom prst="rect">
            <a:avLst/>
          </a:prstGeom>
          <a:solidFill>
            <a:schemeClr val="accent5">
              <a:lumMod val="20000"/>
              <a:lumOff val="80000"/>
            </a:schemeClr>
          </a:solidFill>
          <a:effectLst>
            <a:outerShdw blurRad="63500" sx="102000" sy="102000" algn="ctr" rotWithShape="0">
              <a:prstClr val="black">
                <a:alpha val="40000"/>
              </a:prstClr>
            </a:outerShdw>
          </a:effectLst>
        </p:spPr>
        <p:txBody>
          <a:bodyPr wrap="square" rtlCol="0">
            <a:spAutoFit/>
          </a:bodyPr>
          <a:lstStyle/>
          <a:p>
            <a:r>
              <a:rPr lang="en-US" sz="2400" b="1"/>
              <a:t>Key Lesson:</a:t>
            </a:r>
          </a:p>
          <a:p>
            <a:r>
              <a:rPr lang="en-US" sz="2400">
                <a:solidFill>
                  <a:srgbClr val="262626"/>
                </a:solidFill>
                <a:effectLst/>
                <a:ea typeface="Calibri" panose="020F0502020204030204" pitchFamily="34" charset="0"/>
                <a:cs typeface="Arial" panose="020B0604020202020204" pitchFamily="34" charset="0"/>
              </a:rPr>
              <a:t>Companies should have effective oversight to ensure that processes are safe, equipment meets or exceeds local, state, federal, industry, and internal company safety standards, and workers are adequately trained and prepared before startup of a new or revamped process.</a:t>
            </a:r>
          </a:p>
        </p:txBody>
      </p:sp>
      <p:pic>
        <p:nvPicPr>
          <p:cNvPr id="1028" name="Picture 4" descr="Marathon_Martinez__Sign_(003)">
            <a:extLst>
              <a:ext uri="{FF2B5EF4-FFF2-40B4-BE49-F238E27FC236}">
                <a16:creationId xmlns:a16="http://schemas.microsoft.com/office/drawing/2014/main" id="{AD78B2C7-AF03-2CF1-FDD5-3477EBE995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8387" y="1477327"/>
            <a:ext cx="4515644"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5314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61428A-CA6C-3275-1875-71453AF74D96}"/>
              </a:ext>
            </a:extLst>
          </p:cNvPr>
          <p:cNvPicPr>
            <a:picLocks noChangeAspect="1"/>
          </p:cNvPicPr>
          <p:nvPr/>
        </p:nvPicPr>
        <p:blipFill>
          <a:blip r:embed="rId2"/>
          <a:stretch>
            <a:fillRect/>
          </a:stretch>
        </p:blipFill>
        <p:spPr>
          <a:xfrm>
            <a:off x="5277418" y="1299176"/>
            <a:ext cx="6456344" cy="4304229"/>
          </a:xfrm>
          <a:prstGeom prst="rect">
            <a:avLst/>
          </a:prstGeom>
        </p:spPr>
      </p:pic>
      <p:sp>
        <p:nvSpPr>
          <p:cNvPr id="6" name="TextBox 5">
            <a:extLst>
              <a:ext uri="{FF2B5EF4-FFF2-40B4-BE49-F238E27FC236}">
                <a16:creationId xmlns:a16="http://schemas.microsoft.com/office/drawing/2014/main" id="{528C40EA-870A-3011-2455-4291CD0D0019}"/>
              </a:ext>
            </a:extLst>
          </p:cNvPr>
          <p:cNvSpPr txBox="1"/>
          <p:nvPr/>
        </p:nvSpPr>
        <p:spPr>
          <a:xfrm>
            <a:off x="246338" y="316873"/>
            <a:ext cx="3307316" cy="584775"/>
          </a:xfrm>
          <a:prstGeom prst="rect">
            <a:avLst/>
          </a:prstGeom>
          <a:noFill/>
        </p:spPr>
        <p:txBody>
          <a:bodyPr wrap="none" rtlCol="0">
            <a:spAutoFit/>
          </a:bodyPr>
          <a:lstStyle/>
          <a:p>
            <a:r>
              <a:rPr lang="en-US" sz="3200" b="1">
                <a:solidFill>
                  <a:schemeClr val="bg1"/>
                </a:solidFill>
                <a:latin typeface="Arial" panose="020B0604020202020204" pitchFamily="34" charset="0"/>
                <a:ea typeface="+mj-ea"/>
                <a:cs typeface="Arial" panose="020B0604020202020204" pitchFamily="34" charset="0"/>
              </a:rPr>
              <a:t>Jerome Serrano</a:t>
            </a:r>
          </a:p>
        </p:txBody>
      </p:sp>
      <p:sp>
        <p:nvSpPr>
          <p:cNvPr id="10" name="TextBox 9">
            <a:extLst>
              <a:ext uri="{FF2B5EF4-FFF2-40B4-BE49-F238E27FC236}">
                <a16:creationId xmlns:a16="http://schemas.microsoft.com/office/drawing/2014/main" id="{F7F45D14-9BF2-1F5F-F161-E9FFD51E3D20}"/>
              </a:ext>
            </a:extLst>
          </p:cNvPr>
          <p:cNvSpPr txBox="1"/>
          <p:nvPr/>
        </p:nvSpPr>
        <p:spPr>
          <a:xfrm>
            <a:off x="973189" y="5738155"/>
            <a:ext cx="10245621" cy="923330"/>
          </a:xfrm>
          <a:prstGeom prst="rect">
            <a:avLst/>
          </a:prstGeom>
          <a:noFill/>
        </p:spPr>
        <p:txBody>
          <a:bodyPr wrap="square">
            <a:spAutoFit/>
          </a:bodyPr>
          <a:lstStyle/>
          <a:p>
            <a:pPr algn="ctr"/>
            <a:r>
              <a:rPr lang="en-US" b="1"/>
              <a:t>San Francisco Chronicle Article:</a:t>
            </a:r>
          </a:p>
          <a:p>
            <a:pPr algn="ctr"/>
            <a:r>
              <a:rPr lang="en-US">
                <a:hlinkClick r:id="rId3"/>
              </a:rPr>
              <a:t>A faulty furnace. A blast of fire. And a man’s life, shattered</a:t>
            </a:r>
            <a:endParaRPr lang="en-US"/>
          </a:p>
          <a:p>
            <a:pPr algn="ctr"/>
            <a:r>
              <a:rPr lang="en-US"/>
              <a:t>(12/10/2024)</a:t>
            </a:r>
            <a:endParaRPr lang="en-US" b="1"/>
          </a:p>
        </p:txBody>
      </p:sp>
      <p:pic>
        <p:nvPicPr>
          <p:cNvPr id="12" name="Picture 11">
            <a:extLst>
              <a:ext uri="{FF2B5EF4-FFF2-40B4-BE49-F238E27FC236}">
                <a16:creationId xmlns:a16="http://schemas.microsoft.com/office/drawing/2014/main" id="{DD357C6F-AEA4-AB3F-931C-105136C34458}"/>
              </a:ext>
            </a:extLst>
          </p:cNvPr>
          <p:cNvPicPr>
            <a:picLocks noChangeAspect="1"/>
          </p:cNvPicPr>
          <p:nvPr/>
        </p:nvPicPr>
        <p:blipFill>
          <a:blip r:embed="rId4"/>
          <a:stretch>
            <a:fillRect/>
          </a:stretch>
        </p:blipFill>
        <p:spPr>
          <a:xfrm>
            <a:off x="753204" y="1299176"/>
            <a:ext cx="4304229" cy="4304229"/>
          </a:xfrm>
          <a:prstGeom prst="rect">
            <a:avLst/>
          </a:prstGeom>
        </p:spPr>
      </p:pic>
    </p:spTree>
    <p:extLst>
      <p:ext uri="{BB962C8B-B14F-4D97-AF65-F5344CB8AC3E}">
        <p14:creationId xmlns:p14="http://schemas.microsoft.com/office/powerpoint/2010/main" val="1865101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FEBEA-86D1-068C-6D06-144C5D84E74D}"/>
              </a:ext>
            </a:extLst>
          </p:cNvPr>
          <p:cNvSpPr>
            <a:spLocks noGrp="1"/>
          </p:cNvSpPr>
          <p:nvPr>
            <p:ph type="ctrTitle"/>
          </p:nvPr>
        </p:nvSpPr>
        <p:spPr/>
        <p:txBody>
          <a:bodyPr/>
          <a:lstStyle/>
          <a:p>
            <a:r>
              <a:rPr lang="en-US"/>
              <a:t>Thank You</a:t>
            </a:r>
            <a:br>
              <a:rPr lang="en-US"/>
            </a:br>
            <a:r>
              <a:rPr lang="en-US" sz="3600" b="0"/>
              <a:t>Melike Yersiz</a:t>
            </a:r>
            <a:br>
              <a:rPr lang="en-US" sz="2800" b="0"/>
            </a:br>
            <a:r>
              <a:rPr lang="en-US" sz="2800" b="0" i="1"/>
              <a:t>Chemical Incident Investigator</a:t>
            </a:r>
            <a:br>
              <a:rPr lang="en-US" sz="2800" b="0"/>
            </a:br>
            <a:r>
              <a:rPr lang="en-US" sz="2800" b="0">
                <a:hlinkClick r:id="rId2"/>
              </a:rPr>
              <a:t>Melike.Yersiz@csb.gov</a:t>
            </a:r>
            <a:r>
              <a:rPr lang="en-US" sz="2800" b="0"/>
              <a:t> </a:t>
            </a:r>
            <a:endParaRPr lang="en-US" b="0"/>
          </a:p>
        </p:txBody>
      </p:sp>
    </p:spTree>
    <p:extLst>
      <p:ext uri="{BB962C8B-B14F-4D97-AF65-F5344CB8AC3E}">
        <p14:creationId xmlns:p14="http://schemas.microsoft.com/office/powerpoint/2010/main" val="81222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FCADD691-FE92-75AB-AD95-867CCBC4F2F1}"/>
              </a:ext>
            </a:extLst>
          </p:cNvPr>
          <p:cNvPicPr>
            <a:picLocks noChangeAspect="1"/>
          </p:cNvPicPr>
          <p:nvPr/>
        </p:nvPicPr>
        <p:blipFill>
          <a:blip r:embed="rId2"/>
          <a:stretch>
            <a:fillRect/>
          </a:stretch>
        </p:blipFill>
        <p:spPr>
          <a:xfrm>
            <a:off x="578460" y="1185676"/>
            <a:ext cx="11035079" cy="5240982"/>
          </a:xfrm>
          <a:prstGeom prst="rect">
            <a:avLst/>
          </a:prstGeom>
        </p:spPr>
      </p:pic>
      <p:sp>
        <p:nvSpPr>
          <p:cNvPr id="6" name="TextBox 5">
            <a:extLst>
              <a:ext uri="{FF2B5EF4-FFF2-40B4-BE49-F238E27FC236}">
                <a16:creationId xmlns:a16="http://schemas.microsoft.com/office/drawing/2014/main" id="{DB7651A7-80D0-50C0-7553-15A0B40BE1A9}"/>
              </a:ext>
            </a:extLst>
          </p:cNvPr>
          <p:cNvSpPr txBox="1"/>
          <p:nvPr/>
        </p:nvSpPr>
        <p:spPr>
          <a:xfrm>
            <a:off x="246338" y="316873"/>
            <a:ext cx="7564891" cy="584775"/>
          </a:xfrm>
          <a:prstGeom prst="rect">
            <a:avLst/>
          </a:prstGeom>
          <a:noFill/>
        </p:spPr>
        <p:txBody>
          <a:bodyPr wrap="none" rtlCol="0">
            <a:spAutoFit/>
          </a:bodyPr>
          <a:lstStyle/>
          <a:p>
            <a:r>
              <a:rPr lang="en-US" sz="3200" b="1" dirty="0">
                <a:solidFill>
                  <a:schemeClr val="bg1"/>
                </a:solidFill>
                <a:latin typeface="Arial" panose="020B0604020202020204" pitchFamily="34" charset="0"/>
                <a:ea typeface="+mj-ea"/>
                <a:cs typeface="Arial" panose="020B0604020202020204" pitchFamily="34" charset="0"/>
              </a:rPr>
              <a:t>Process Overview (Normal Operation)</a:t>
            </a:r>
          </a:p>
        </p:txBody>
      </p:sp>
    </p:spTree>
    <p:extLst>
      <p:ext uri="{BB962C8B-B14F-4D97-AF65-F5344CB8AC3E}">
        <p14:creationId xmlns:p14="http://schemas.microsoft.com/office/powerpoint/2010/main" val="1248265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DB899A-0B28-3FB9-9A6F-17882D0B9F63}"/>
              </a:ext>
            </a:extLst>
          </p:cNvPr>
          <p:cNvSpPr txBox="1"/>
          <p:nvPr/>
        </p:nvSpPr>
        <p:spPr>
          <a:xfrm>
            <a:off x="246338" y="316873"/>
            <a:ext cx="8040984" cy="584775"/>
          </a:xfrm>
          <a:prstGeom prst="rect">
            <a:avLst/>
          </a:prstGeom>
          <a:noFill/>
        </p:spPr>
        <p:txBody>
          <a:bodyPr wrap="none" rtlCol="0">
            <a:spAutoFit/>
          </a:bodyPr>
          <a:lstStyle/>
          <a:p>
            <a:r>
              <a:rPr lang="en-US" sz="3200" b="1">
                <a:solidFill>
                  <a:schemeClr val="bg1"/>
                </a:solidFill>
                <a:latin typeface="Arial" panose="020B0604020202020204" pitchFamily="34" charset="0"/>
                <a:ea typeface="+mj-ea"/>
                <a:cs typeface="Arial" panose="020B0604020202020204" pitchFamily="34" charset="0"/>
              </a:rPr>
              <a:t>Process Flow Diversion (Heater Bypass)</a:t>
            </a:r>
          </a:p>
        </p:txBody>
      </p:sp>
      <p:sp>
        <p:nvSpPr>
          <p:cNvPr id="4" name="Rectangle 2">
            <a:extLst>
              <a:ext uri="{FF2B5EF4-FFF2-40B4-BE49-F238E27FC236}">
                <a16:creationId xmlns:a16="http://schemas.microsoft.com/office/drawing/2014/main" id="{FD2EE01F-3F20-E3B8-6AB1-518BF045189F}"/>
              </a:ext>
            </a:extLst>
          </p:cNvPr>
          <p:cNvSpPr>
            <a:spLocks noChangeArrowheads="1"/>
          </p:cNvSpPr>
          <p:nvPr/>
        </p:nvSpPr>
        <p:spPr bwMode="auto">
          <a:xfrm>
            <a:off x="841248" y="1079652"/>
            <a:ext cx="1961469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5" name="Object 4">
            <a:extLst>
              <a:ext uri="{FF2B5EF4-FFF2-40B4-BE49-F238E27FC236}">
                <a16:creationId xmlns:a16="http://schemas.microsoft.com/office/drawing/2014/main" id="{0ADFFA44-37B1-EEBC-EEFD-CF17C64DAE01}"/>
              </a:ext>
            </a:extLst>
          </p:cNvPr>
          <p:cNvGraphicFramePr>
            <a:graphicFrameLocks noChangeAspect="1"/>
          </p:cNvGraphicFramePr>
          <p:nvPr/>
        </p:nvGraphicFramePr>
        <p:xfrm>
          <a:off x="841249" y="1079653"/>
          <a:ext cx="10098501" cy="5547280"/>
        </p:xfrm>
        <a:graphic>
          <a:graphicData uri="http://schemas.openxmlformats.org/presentationml/2006/ole">
            <mc:AlternateContent xmlns:mc="http://schemas.openxmlformats.org/markup-compatibility/2006">
              <mc:Choice xmlns:v="urn:schemas-microsoft-com:vml" Requires="v">
                <p:oleObj name="Visio" r:id="rId3" imgW="5264028" imgH="2882630" progId="Visio.Drawing.15">
                  <p:embed/>
                </p:oleObj>
              </mc:Choice>
              <mc:Fallback>
                <p:oleObj name="Visio" r:id="rId3" imgW="5264028" imgH="2882630" progId="Visio.Drawing.15">
                  <p:embed/>
                  <p:pic>
                    <p:nvPicPr>
                      <p:cNvPr id="5" name="Object 4">
                        <a:extLst>
                          <a:ext uri="{FF2B5EF4-FFF2-40B4-BE49-F238E27FC236}">
                            <a16:creationId xmlns:a16="http://schemas.microsoft.com/office/drawing/2014/main" id="{0ADFFA44-37B1-EEBC-EEFD-CF17C64DAE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249" y="1079653"/>
                        <a:ext cx="10098501" cy="5547280"/>
                      </a:xfrm>
                      <a:prstGeom prst="rect">
                        <a:avLst/>
                      </a:prstGeom>
                      <a:noFill/>
                    </p:spPr>
                  </p:pic>
                </p:oleObj>
              </mc:Fallback>
            </mc:AlternateContent>
          </a:graphicData>
        </a:graphic>
      </p:graphicFrame>
      <p:sp>
        <p:nvSpPr>
          <p:cNvPr id="2" name="Oval 1">
            <a:extLst>
              <a:ext uri="{FF2B5EF4-FFF2-40B4-BE49-F238E27FC236}">
                <a16:creationId xmlns:a16="http://schemas.microsoft.com/office/drawing/2014/main" id="{663A0796-8C0A-764B-6B7B-DF0A635AC109}"/>
              </a:ext>
            </a:extLst>
          </p:cNvPr>
          <p:cNvSpPr/>
          <p:nvPr/>
        </p:nvSpPr>
        <p:spPr>
          <a:xfrm>
            <a:off x="1170878" y="2910468"/>
            <a:ext cx="1115122" cy="835228"/>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B1C66E92-CD41-008E-FCE7-E9E733E6D89D}"/>
              </a:ext>
            </a:extLst>
          </p:cNvPr>
          <p:cNvCxnSpPr>
            <a:cxnSpLocks/>
            <a:endCxn id="2" idx="0"/>
          </p:cNvCxnSpPr>
          <p:nvPr/>
        </p:nvCxnSpPr>
        <p:spPr>
          <a:xfrm>
            <a:off x="1728438" y="2395470"/>
            <a:ext cx="1" cy="514998"/>
          </a:xfrm>
          <a:prstGeom prst="straightConnector1">
            <a:avLst/>
          </a:prstGeom>
          <a:noFill/>
          <a:ln w="28575">
            <a:solidFill>
              <a:srgbClr val="00B050"/>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cxnSp>
      <p:sp>
        <p:nvSpPr>
          <p:cNvPr id="8" name="TextBox 7">
            <a:extLst>
              <a:ext uri="{FF2B5EF4-FFF2-40B4-BE49-F238E27FC236}">
                <a16:creationId xmlns:a16="http://schemas.microsoft.com/office/drawing/2014/main" id="{AB030727-5F47-3EA1-3AF7-273AD7AD79D6}"/>
              </a:ext>
            </a:extLst>
          </p:cNvPr>
          <p:cNvSpPr txBox="1"/>
          <p:nvPr/>
        </p:nvSpPr>
        <p:spPr>
          <a:xfrm>
            <a:off x="295417" y="1749139"/>
            <a:ext cx="2866041" cy="646331"/>
          </a:xfrm>
          <a:prstGeom prst="rect">
            <a:avLst/>
          </a:prstGeom>
          <a:noFill/>
        </p:spPr>
        <p:txBody>
          <a:bodyPr wrap="none" rtlCol="0">
            <a:spAutoFit/>
          </a:bodyPr>
          <a:lstStyle/>
          <a:p>
            <a:pPr algn="ctr"/>
            <a:r>
              <a:rPr lang="en-US" b="1">
                <a:solidFill>
                  <a:srgbClr val="00B050"/>
                </a:solidFill>
              </a:rPr>
              <a:t>Safety Instrumented System</a:t>
            </a:r>
          </a:p>
          <a:p>
            <a:pPr algn="ctr"/>
            <a:r>
              <a:rPr lang="en-US" b="1">
                <a:solidFill>
                  <a:srgbClr val="00B050"/>
                </a:solidFill>
              </a:rPr>
              <a:t>Flow Meter</a:t>
            </a:r>
          </a:p>
        </p:txBody>
      </p:sp>
      <p:sp>
        <p:nvSpPr>
          <p:cNvPr id="10" name="TextBox 9">
            <a:extLst>
              <a:ext uri="{FF2B5EF4-FFF2-40B4-BE49-F238E27FC236}">
                <a16:creationId xmlns:a16="http://schemas.microsoft.com/office/drawing/2014/main" id="{BC166614-C3C0-9B22-ADD5-936438776C37}"/>
              </a:ext>
            </a:extLst>
          </p:cNvPr>
          <p:cNvSpPr txBox="1"/>
          <p:nvPr/>
        </p:nvSpPr>
        <p:spPr>
          <a:xfrm>
            <a:off x="3927658" y="1156084"/>
            <a:ext cx="2705360" cy="369332"/>
          </a:xfrm>
          <a:prstGeom prst="rect">
            <a:avLst/>
          </a:prstGeom>
          <a:noFill/>
        </p:spPr>
        <p:txBody>
          <a:bodyPr wrap="square" rtlCol="0">
            <a:spAutoFit/>
          </a:bodyPr>
          <a:lstStyle/>
          <a:p>
            <a:pPr algn="ctr"/>
            <a:r>
              <a:rPr lang="en-US" b="1"/>
              <a:t>Misaligned (Open) Valve</a:t>
            </a:r>
          </a:p>
        </p:txBody>
      </p:sp>
      <p:sp>
        <p:nvSpPr>
          <p:cNvPr id="11" name="Oval 10">
            <a:extLst>
              <a:ext uri="{FF2B5EF4-FFF2-40B4-BE49-F238E27FC236}">
                <a16:creationId xmlns:a16="http://schemas.microsoft.com/office/drawing/2014/main" id="{1B9D31F6-E44D-A3D7-7FCC-EC6546FC1E5D}"/>
              </a:ext>
            </a:extLst>
          </p:cNvPr>
          <p:cNvSpPr/>
          <p:nvPr/>
        </p:nvSpPr>
        <p:spPr>
          <a:xfrm>
            <a:off x="5551842" y="3355591"/>
            <a:ext cx="642896" cy="615936"/>
          </a:xfrm>
          <a:prstGeom prst="ellipse">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AB9881CB-2853-DB91-F6BF-FD49D013D28C}"/>
              </a:ext>
            </a:extLst>
          </p:cNvPr>
          <p:cNvCxnSpPr>
            <a:cxnSpLocks/>
          </p:cNvCxnSpPr>
          <p:nvPr/>
        </p:nvCxnSpPr>
        <p:spPr>
          <a:xfrm>
            <a:off x="6027187" y="1525416"/>
            <a:ext cx="0" cy="1802666"/>
          </a:xfrm>
          <a:prstGeom prst="straightConnector1">
            <a:avLst/>
          </a:prstGeom>
          <a:noFill/>
          <a:ln w="28575">
            <a:solidFill>
              <a:schemeClr val="accent4"/>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578069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4AD5E7-BC0A-011A-8C04-41291AD028B0}"/>
              </a:ext>
            </a:extLst>
          </p:cNvPr>
          <p:cNvSpPr txBox="1"/>
          <p:nvPr/>
        </p:nvSpPr>
        <p:spPr>
          <a:xfrm>
            <a:off x="246338" y="316873"/>
            <a:ext cx="7584127" cy="584775"/>
          </a:xfrm>
          <a:prstGeom prst="rect">
            <a:avLst/>
          </a:prstGeom>
          <a:noFill/>
        </p:spPr>
        <p:txBody>
          <a:bodyPr wrap="none" rtlCol="0">
            <a:spAutoFit/>
          </a:bodyPr>
          <a:lstStyle/>
          <a:p>
            <a:r>
              <a:rPr lang="en-US" sz="3200" b="1">
                <a:solidFill>
                  <a:schemeClr val="bg1"/>
                </a:solidFill>
                <a:latin typeface="Arial" panose="020B0604020202020204" pitchFamily="34" charset="0"/>
                <a:ea typeface="+mj-ea"/>
                <a:cs typeface="Arial" panose="020B0604020202020204" pitchFamily="34" charset="0"/>
              </a:rPr>
              <a:t>Burner Configuration Prior to Incident</a:t>
            </a:r>
          </a:p>
        </p:txBody>
      </p:sp>
      <p:pic>
        <p:nvPicPr>
          <p:cNvPr id="3" name="Picture 2" descr="Graphical user interface&#10;&#10;AI-generated content may be incorrect.">
            <a:extLst>
              <a:ext uri="{FF2B5EF4-FFF2-40B4-BE49-F238E27FC236}">
                <a16:creationId xmlns:a16="http://schemas.microsoft.com/office/drawing/2014/main" id="{F745256D-84CF-7845-F56A-862F8102C1FD}"/>
              </a:ext>
            </a:extLst>
          </p:cNvPr>
          <p:cNvPicPr>
            <a:picLocks noChangeAspect="1"/>
          </p:cNvPicPr>
          <p:nvPr/>
        </p:nvPicPr>
        <p:blipFill>
          <a:blip r:embed="rId3"/>
          <a:stretch>
            <a:fillRect/>
          </a:stretch>
        </p:blipFill>
        <p:spPr>
          <a:xfrm>
            <a:off x="242613" y="1201064"/>
            <a:ext cx="7861663" cy="4613116"/>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26E3BEE4-4C95-D7FC-140A-76AE2CAE99C9}"/>
              </a:ext>
            </a:extLst>
          </p:cNvPr>
          <p:cNvPicPr>
            <a:picLocks noChangeAspect="1"/>
          </p:cNvPicPr>
          <p:nvPr/>
        </p:nvPicPr>
        <p:blipFill rotWithShape="1">
          <a:blip r:embed="rId4">
            <a:extLst>
              <a:ext uri="{28A0092B-C50C-407E-A947-70E740481C1C}">
                <a14:useLocalDpi xmlns:a14="http://schemas.microsoft.com/office/drawing/2010/main" val="0"/>
              </a:ext>
            </a:extLst>
          </a:blip>
          <a:srcRect l="25993" r="11752" b="24525"/>
          <a:stretch/>
        </p:blipFill>
        <p:spPr bwMode="auto">
          <a:xfrm>
            <a:off x="8133347" y="3507622"/>
            <a:ext cx="3927108" cy="317309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14549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05194E-7E1E-F4E0-B882-B92EA3600DC6}"/>
              </a:ext>
            </a:extLst>
          </p:cNvPr>
          <p:cNvSpPr txBox="1"/>
          <p:nvPr/>
        </p:nvSpPr>
        <p:spPr>
          <a:xfrm>
            <a:off x="246338" y="316873"/>
            <a:ext cx="8690008" cy="584775"/>
          </a:xfrm>
          <a:prstGeom prst="rect">
            <a:avLst/>
          </a:prstGeom>
          <a:noFill/>
        </p:spPr>
        <p:txBody>
          <a:bodyPr wrap="none" rtlCol="0">
            <a:spAutoFit/>
          </a:bodyPr>
          <a:lstStyle/>
          <a:p>
            <a:r>
              <a:rPr lang="en-US" sz="3200" b="1">
                <a:solidFill>
                  <a:schemeClr val="bg1"/>
                </a:solidFill>
                <a:latin typeface="Arial" panose="020B0604020202020204" pitchFamily="34" charset="0"/>
                <a:ea typeface="+mj-ea"/>
                <a:cs typeface="Arial" panose="020B0604020202020204" pitchFamily="34" charset="0"/>
              </a:rPr>
              <a:t>Temperature Trends – 2 hours until incident</a:t>
            </a:r>
          </a:p>
        </p:txBody>
      </p:sp>
      <p:pic>
        <p:nvPicPr>
          <p:cNvPr id="3" name="Picture 2" descr="Chart&#10;&#10;Description automatically generated">
            <a:extLst>
              <a:ext uri="{FF2B5EF4-FFF2-40B4-BE49-F238E27FC236}">
                <a16:creationId xmlns:a16="http://schemas.microsoft.com/office/drawing/2014/main" id="{76BF4F1B-EE4A-E934-6A6E-4F4144607012}"/>
              </a:ext>
            </a:extLst>
          </p:cNvPr>
          <p:cNvPicPr>
            <a:picLocks noChangeAspect="1"/>
          </p:cNvPicPr>
          <p:nvPr/>
        </p:nvPicPr>
        <p:blipFill>
          <a:blip r:embed="rId3"/>
          <a:stretch>
            <a:fillRect/>
          </a:stretch>
        </p:blipFill>
        <p:spPr>
          <a:xfrm>
            <a:off x="1351648" y="1234864"/>
            <a:ext cx="9488704" cy="530626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24068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ece of metal on a piece of wood&#10;&#10;Description automatically generated">
            <a:extLst>
              <a:ext uri="{FF2B5EF4-FFF2-40B4-BE49-F238E27FC236}">
                <a16:creationId xmlns:a16="http://schemas.microsoft.com/office/drawing/2014/main" id="{632D82B9-F411-A452-67B5-3E0658483D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4670" y="1428750"/>
            <a:ext cx="5126355" cy="3417570"/>
          </a:xfrm>
          <a:prstGeom prst="rect">
            <a:avLst/>
          </a:prstGeom>
        </p:spPr>
      </p:pic>
      <p:pic>
        <p:nvPicPr>
          <p:cNvPr id="11" name="Picture 10" descr="A person in a white helmet working on a pipe&#10;&#10;Description automatically generated">
            <a:extLst>
              <a:ext uri="{FF2B5EF4-FFF2-40B4-BE49-F238E27FC236}">
                <a16:creationId xmlns:a16="http://schemas.microsoft.com/office/drawing/2014/main" id="{5C130FB8-2DCD-1E6F-9636-F7FFCC1CEDAE}"/>
              </a:ext>
            </a:extLst>
          </p:cNvPr>
          <p:cNvPicPr>
            <a:picLocks noChangeAspect="1"/>
          </p:cNvPicPr>
          <p:nvPr/>
        </p:nvPicPr>
        <p:blipFill rotWithShape="1">
          <a:blip r:embed="rId3">
            <a:extLst>
              <a:ext uri="{28A0092B-C50C-407E-A947-70E740481C1C}">
                <a14:useLocalDpi xmlns:a14="http://schemas.microsoft.com/office/drawing/2010/main" val="0"/>
              </a:ext>
            </a:extLst>
          </a:blip>
          <a:srcRect t="26667" b="27166"/>
          <a:stretch/>
        </p:blipFill>
        <p:spPr>
          <a:xfrm>
            <a:off x="6884670" y="5040630"/>
            <a:ext cx="5124932" cy="1577340"/>
          </a:xfrm>
          <a:prstGeom prst="rect">
            <a:avLst/>
          </a:prstGeom>
        </p:spPr>
      </p:pic>
      <p:sp>
        <p:nvSpPr>
          <p:cNvPr id="3" name="TextBox 2">
            <a:extLst>
              <a:ext uri="{FF2B5EF4-FFF2-40B4-BE49-F238E27FC236}">
                <a16:creationId xmlns:a16="http://schemas.microsoft.com/office/drawing/2014/main" id="{934CACBA-C4EE-B916-A68E-23DF5B1EDC55}"/>
              </a:ext>
            </a:extLst>
          </p:cNvPr>
          <p:cNvSpPr txBox="1"/>
          <p:nvPr/>
        </p:nvSpPr>
        <p:spPr>
          <a:xfrm>
            <a:off x="6812001" y="1294150"/>
            <a:ext cx="5379999" cy="523220"/>
          </a:xfrm>
          <a:prstGeom prst="rect">
            <a:avLst/>
          </a:prstGeom>
          <a:solidFill>
            <a:schemeClr val="bg1"/>
          </a:solidFill>
        </p:spPr>
        <p:txBody>
          <a:bodyPr wrap="none" rtlCol="0">
            <a:spAutoFit/>
          </a:bodyPr>
          <a:lstStyle/>
          <a:p>
            <a:r>
              <a:rPr lang="en-US" sz="2800"/>
              <a:t>Short-term overheating tube failure</a:t>
            </a:r>
          </a:p>
        </p:txBody>
      </p:sp>
      <p:pic>
        <p:nvPicPr>
          <p:cNvPr id="2" name="Picture 1">
            <a:extLst>
              <a:ext uri="{FF2B5EF4-FFF2-40B4-BE49-F238E27FC236}">
                <a16:creationId xmlns:a16="http://schemas.microsoft.com/office/drawing/2014/main" id="{F208F451-03AC-F7DA-0B71-C86DD03283BE}"/>
              </a:ext>
            </a:extLst>
          </p:cNvPr>
          <p:cNvPicPr>
            <a:picLocks noChangeAspect="1"/>
          </p:cNvPicPr>
          <p:nvPr/>
        </p:nvPicPr>
        <p:blipFill rotWithShape="1">
          <a:blip r:embed="rId4">
            <a:extLst>
              <a:ext uri="{28A0092B-C50C-407E-A947-70E740481C1C}">
                <a14:useLocalDpi xmlns:a14="http://schemas.microsoft.com/office/drawing/2010/main" val="0"/>
              </a:ext>
            </a:extLst>
          </a:blip>
          <a:srcRect r="1277"/>
          <a:stretch/>
        </p:blipFill>
        <p:spPr bwMode="auto">
          <a:xfrm>
            <a:off x="0" y="270109"/>
            <a:ext cx="6777412" cy="6294922"/>
          </a:xfrm>
          <a:prstGeom prst="rect">
            <a:avLst/>
          </a:prstGeom>
          <a:noFill/>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680013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0B7663-6487-0F8E-0A2D-10FCCD641F68}"/>
              </a:ext>
            </a:extLst>
          </p:cNvPr>
          <p:cNvSpPr txBox="1"/>
          <p:nvPr/>
        </p:nvSpPr>
        <p:spPr>
          <a:xfrm>
            <a:off x="246338" y="316873"/>
            <a:ext cx="2802370" cy="584775"/>
          </a:xfrm>
          <a:prstGeom prst="rect">
            <a:avLst/>
          </a:prstGeom>
          <a:noFill/>
        </p:spPr>
        <p:txBody>
          <a:bodyPr wrap="none" rtlCol="0">
            <a:spAutoFit/>
          </a:bodyPr>
          <a:lstStyle/>
          <a:p>
            <a:r>
              <a:rPr lang="en-US" sz="3200" b="1">
                <a:solidFill>
                  <a:schemeClr val="bg1"/>
                </a:solidFill>
                <a:latin typeface="Arial" panose="020B0604020202020204" pitchFamily="34" charset="0"/>
                <a:ea typeface="+mj-ea"/>
                <a:cs typeface="Arial" panose="020B0604020202020204" pitchFamily="34" charset="0"/>
              </a:rPr>
              <a:t>Safety Issues</a:t>
            </a:r>
          </a:p>
        </p:txBody>
      </p:sp>
      <p:sp>
        <p:nvSpPr>
          <p:cNvPr id="3" name="TextBox 2">
            <a:extLst>
              <a:ext uri="{FF2B5EF4-FFF2-40B4-BE49-F238E27FC236}">
                <a16:creationId xmlns:a16="http://schemas.microsoft.com/office/drawing/2014/main" id="{12682A25-91D6-D4E2-8CCE-12462BA3AD96}"/>
              </a:ext>
            </a:extLst>
          </p:cNvPr>
          <p:cNvSpPr txBox="1"/>
          <p:nvPr/>
        </p:nvSpPr>
        <p:spPr>
          <a:xfrm>
            <a:off x="246338" y="1225689"/>
            <a:ext cx="11362956" cy="4524315"/>
          </a:xfrm>
          <a:prstGeom prst="rect">
            <a:avLst/>
          </a:prstGeom>
          <a:noFill/>
        </p:spPr>
        <p:txBody>
          <a:bodyPr wrap="square" rtlCol="0">
            <a:spAutoFit/>
          </a:bodyPr>
          <a:lstStyle/>
          <a:p>
            <a:pPr marL="457200" indent="-457200">
              <a:buAutoNum type="arabicPeriod"/>
            </a:pPr>
            <a:r>
              <a:rPr lang="en-US" sz="3600"/>
              <a:t>Safe Operating Limits</a:t>
            </a:r>
          </a:p>
          <a:p>
            <a:pPr marL="457200" indent="-457200">
              <a:buAutoNum type="arabicPeriod"/>
            </a:pPr>
            <a:r>
              <a:rPr lang="en-US" sz="3600"/>
              <a:t>Worker Proximity to Fired Heater</a:t>
            </a:r>
          </a:p>
          <a:p>
            <a:pPr marL="457200" indent="-457200">
              <a:buAutoNum type="arabicPeriod"/>
            </a:pPr>
            <a:r>
              <a:rPr lang="en-US" sz="3600"/>
              <a:t>Low Flow through Fired Heater</a:t>
            </a:r>
          </a:p>
          <a:p>
            <a:pPr marL="457200" indent="-457200">
              <a:buAutoNum type="arabicPeriod"/>
            </a:pPr>
            <a:r>
              <a:rPr lang="en-US" sz="3600"/>
              <a:t>Burner Operation</a:t>
            </a:r>
          </a:p>
          <a:p>
            <a:pPr marL="457200" indent="-457200">
              <a:buAutoNum type="arabicPeriod"/>
            </a:pPr>
            <a:r>
              <a:rPr lang="en-US" sz="3600"/>
              <a:t>Valve Misalignment</a:t>
            </a:r>
          </a:p>
          <a:p>
            <a:pPr marL="457200" indent="-457200">
              <a:buAutoNum type="arabicPeriod"/>
            </a:pPr>
            <a:r>
              <a:rPr lang="en-US" sz="3600"/>
              <a:t>Corporate Oversight</a:t>
            </a:r>
          </a:p>
          <a:p>
            <a:pPr marL="457200" indent="-457200">
              <a:buAutoNum type="arabicPeriod"/>
            </a:pPr>
            <a:endParaRPr lang="en-US" sz="3600"/>
          </a:p>
          <a:p>
            <a:r>
              <a:rPr lang="en-US" sz="3600">
                <a:hlinkClick r:id="rId3"/>
              </a:rPr>
              <a:t>Link to CSB report</a:t>
            </a:r>
            <a:r>
              <a:rPr lang="en-US" sz="3600"/>
              <a:t> (at csb.gov)</a:t>
            </a:r>
          </a:p>
        </p:txBody>
      </p:sp>
      <p:pic>
        <p:nvPicPr>
          <p:cNvPr id="5" name="Picture 4">
            <a:extLst>
              <a:ext uri="{FF2B5EF4-FFF2-40B4-BE49-F238E27FC236}">
                <a16:creationId xmlns:a16="http://schemas.microsoft.com/office/drawing/2014/main" id="{6DF66DEB-2415-8045-24D8-2A278AD6BD88}"/>
              </a:ext>
            </a:extLst>
          </p:cNvPr>
          <p:cNvPicPr>
            <a:picLocks noChangeAspect="1"/>
          </p:cNvPicPr>
          <p:nvPr/>
        </p:nvPicPr>
        <p:blipFill>
          <a:blip r:embed="rId4"/>
          <a:stretch>
            <a:fillRect/>
          </a:stretch>
        </p:blipFill>
        <p:spPr>
          <a:xfrm>
            <a:off x="7512518" y="1225689"/>
            <a:ext cx="4160784" cy="538690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53790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0809F0-486F-0559-60AE-0CE7F9ED360F}"/>
              </a:ext>
            </a:extLst>
          </p:cNvPr>
          <p:cNvSpPr txBox="1"/>
          <p:nvPr/>
        </p:nvSpPr>
        <p:spPr>
          <a:xfrm>
            <a:off x="246338" y="316873"/>
            <a:ext cx="5330305" cy="584775"/>
          </a:xfrm>
          <a:prstGeom prst="rect">
            <a:avLst/>
          </a:prstGeom>
          <a:noFill/>
        </p:spPr>
        <p:txBody>
          <a:bodyPr wrap="none" rtlCol="0">
            <a:spAutoFit/>
          </a:bodyPr>
          <a:lstStyle/>
          <a:p>
            <a:r>
              <a:rPr lang="en-US" sz="3200" b="1">
                <a:solidFill>
                  <a:schemeClr val="bg1"/>
                </a:solidFill>
                <a:latin typeface="Arial" panose="020B0604020202020204" pitchFamily="34" charset="0"/>
                <a:ea typeface="+mj-ea"/>
                <a:cs typeface="Arial" panose="020B0604020202020204" pitchFamily="34" charset="0"/>
              </a:rPr>
              <a:t>#1 – Safe Operating Limits</a:t>
            </a:r>
          </a:p>
        </p:txBody>
      </p:sp>
      <p:sp>
        <p:nvSpPr>
          <p:cNvPr id="3" name="TextBox 2">
            <a:extLst>
              <a:ext uri="{FF2B5EF4-FFF2-40B4-BE49-F238E27FC236}">
                <a16:creationId xmlns:a16="http://schemas.microsoft.com/office/drawing/2014/main" id="{BCBD5436-C808-2FD2-1462-6664CDD8F89B}"/>
              </a:ext>
            </a:extLst>
          </p:cNvPr>
          <p:cNvSpPr txBox="1"/>
          <p:nvPr/>
        </p:nvSpPr>
        <p:spPr>
          <a:xfrm>
            <a:off x="246337" y="1225689"/>
            <a:ext cx="11425709" cy="830997"/>
          </a:xfrm>
          <a:prstGeom prst="rect">
            <a:avLst/>
          </a:prstGeom>
          <a:noFill/>
        </p:spPr>
        <p:txBody>
          <a:bodyPr wrap="square" rtlCol="0">
            <a:spAutoFit/>
          </a:bodyPr>
          <a:lstStyle/>
          <a:p>
            <a:r>
              <a:rPr lang="en-US" sz="2400"/>
              <a:t>Marathon did not require Not-to-Exceed limits on tube metal temperatures that would prompt operators to stop troubleshooting and remotely shut down the heater</a:t>
            </a:r>
          </a:p>
        </p:txBody>
      </p:sp>
      <p:pic>
        <p:nvPicPr>
          <p:cNvPr id="4" name="Picture 3">
            <a:extLst>
              <a:ext uri="{FF2B5EF4-FFF2-40B4-BE49-F238E27FC236}">
                <a16:creationId xmlns:a16="http://schemas.microsoft.com/office/drawing/2014/main" id="{A4FCFE30-8730-E483-F72E-962D5A7C8CF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99762" y="2056686"/>
            <a:ext cx="5918858" cy="4586438"/>
          </a:xfrm>
          <a:prstGeom prst="rect">
            <a:avLst/>
          </a:prstGeom>
          <a:noFill/>
        </p:spPr>
      </p:pic>
    </p:spTree>
    <p:extLst>
      <p:ext uri="{BB962C8B-B14F-4D97-AF65-F5344CB8AC3E}">
        <p14:creationId xmlns:p14="http://schemas.microsoft.com/office/powerpoint/2010/main" val="4129274698"/>
      </p:ext>
    </p:extLst>
  </p:cSld>
  <p:clrMapOvr>
    <a:masterClrMapping/>
  </p:clrMapOvr>
</p:sld>
</file>

<file path=ppt/theme/theme1.xml><?xml version="1.0" encoding="utf-8"?>
<a:theme xmlns:a="http://schemas.openxmlformats.org/drawingml/2006/main" name="CSB-Blu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SB-Blue" id="{0A5DD1FE-B706-48CC-9986-A26D3533493F}" vid="{07D2D90D-C033-49A3-80C4-057DE447C21B}"/>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Exhibit xmlns="b39c2a75-910a-4efa-a4e1-ea124677b438">false</Exhibit>
    <lcf76f155ced4ddcb4097134ff3c332f xmlns="b39c2a75-910a-4efa-a4e1-ea124677b438">
      <Terms xmlns="http://schemas.microsoft.com/office/infopath/2007/PartnerControls"/>
    </lcf76f155ced4ddcb4097134ff3c332f>
    <Company xmlns="b39c2a75-910a-4efa-a4e1-ea124677b438" xsi:nil="true"/>
    <Interview_x0020_Date xmlns="b39c2a75-910a-4efa-a4e1-ea124677b438" xsi:nil="true"/>
    <AssignedTo xmlns="http://schemas.microsoft.com/sharepoint/v3">
      <UserInfo>
        <DisplayName/>
        <AccountId xsi:nil="true"/>
        <AccountType/>
      </UserInfo>
    </AssignedTo>
    <Document_x0020_Type xmlns="b39c2a75-910a-4efa-a4e1-ea124677b438" xsi:nil="true"/>
    <_Status xmlns="http://schemas.microsoft.com/sharepoint/v3/fields">Not Started</_Status>
    <Role xmlns="http://schemas.microsoft.com/sharepoint/v3" xsi:nil="true"/>
    <Record_x0020_Number xmlns="b39c2a75-910a-4efa-a4e1-ea124677b438" xsi:nil="true"/>
    <Web_x0020_URL xmlns="b39c2a75-910a-4efa-a4e1-ea124677b438">
      <Url xsi:nil="true"/>
      <Description xsi:nil="true"/>
    </Web_x0020_URL>
    <Date_x0020_Received xmlns="b39c2a75-910a-4efa-a4e1-ea124677b438" xsi:nil="true"/>
    <FOIA_x0020_Sensitivity xmlns="b39c2a75-910a-4efa-a4e1-ea124677b438" xsi:nil="true"/>
    <TaxCatchAll xmlns="ba030896-3af2-4737-9a5a-52d7efbe41b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29A0313E1E1CF49A3C6B438D71EB7F4" ma:contentTypeVersion="28" ma:contentTypeDescription="Create a new document." ma:contentTypeScope="" ma:versionID="3d8c9680a38c0c72e70eeb7e0928f231">
  <xsd:schema xmlns:xsd="http://www.w3.org/2001/XMLSchema" xmlns:xs="http://www.w3.org/2001/XMLSchema" xmlns:p="http://schemas.microsoft.com/office/2006/metadata/properties" xmlns:ns1="http://schemas.microsoft.com/sharepoint/v3" xmlns:ns2="b39c2a75-910a-4efa-a4e1-ea124677b438" xmlns:ns3="http://schemas.microsoft.com/sharepoint/v3/fields" xmlns:ns4="ba030896-3af2-4737-9a5a-52d7efbe41b9" targetNamespace="http://schemas.microsoft.com/office/2006/metadata/properties" ma:root="true" ma:fieldsID="59ac71da073e1bacd4e07ac40d932c97" ns1:_="" ns2:_="" ns3:_="" ns4:_="">
    <xsd:import namespace="http://schemas.microsoft.com/sharepoint/v3"/>
    <xsd:import namespace="b39c2a75-910a-4efa-a4e1-ea124677b438"/>
    <xsd:import namespace="http://schemas.microsoft.com/sharepoint/v3/fields"/>
    <xsd:import namespace="ba030896-3af2-4737-9a5a-52d7efbe41b9"/>
    <xsd:element name="properties">
      <xsd:complexType>
        <xsd:sequence>
          <xsd:element name="documentManagement">
            <xsd:complexType>
              <xsd:all>
                <xsd:element ref="ns2:Exhibit" minOccurs="0"/>
                <xsd:element ref="ns2:FOIA_x0020_Sensitivity" minOccurs="0"/>
                <xsd:element ref="ns2:Interview_x0020_Date" minOccurs="0"/>
                <xsd:element ref="ns2:Company" minOccurs="0"/>
                <xsd:element ref="ns2:Record_x0020_Number" minOccurs="0"/>
                <xsd:element ref="ns2:Web_x0020_URL" minOccurs="0"/>
                <xsd:element ref="ns1:AssignedTo" minOccurs="0"/>
                <xsd:element ref="ns3:_Status" minOccurs="0"/>
                <xsd:element ref="ns1:Role" minOccurs="0"/>
                <xsd:element ref="ns2:Date_x0020_Received" minOccurs="0"/>
                <xsd:element ref="ns2:Document_x0020_Type" minOccurs="0"/>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4:TaxCatchAll" minOccurs="0"/>
                <xsd:element ref="ns2:MediaServiceLocation" minOccurs="0"/>
                <xsd:element ref="ns2:MediaServiceOCR" minOccurs="0"/>
                <xsd:element ref="ns4:SharedWithUsers" minOccurs="0"/>
                <xsd:element ref="ns4: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ssignedTo" ma:index="14" nillable="true" ma:displayName="Assigned To" ma:list="UserInfo" ma:internalName="AssignedTo">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ole" ma:index="18" nillable="true" ma:displayName="Role" ma:internalName="Rol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9c2a75-910a-4efa-a4e1-ea124677b438" elementFormDefault="qualified">
    <xsd:import namespace="http://schemas.microsoft.com/office/2006/documentManagement/types"/>
    <xsd:import namespace="http://schemas.microsoft.com/office/infopath/2007/PartnerControls"/>
    <xsd:element name="Exhibit" ma:index="8" nillable="true" ma:displayName="Exhibit" ma:default="0" ma:indexed="true" ma:internalName="Exhibit">
      <xsd:simpleType>
        <xsd:restriction base="dms:Boolean"/>
      </xsd:simpleType>
    </xsd:element>
    <xsd:element name="FOIA_x0020_Sensitivity" ma:index="9" nillable="true" ma:displayName="FOIA Sensitivity" ma:format="Dropdown" ma:internalName="FOIA_x0020_Sensitivity">
      <xsd:simpleType>
        <xsd:restriction base="dms:Choice">
          <xsd:enumeration value="Non-sensitive Information"/>
          <xsd:enumeration value="Internal Use Only"/>
          <xsd:enumeration value="Personally Identifiable Information (PII)"/>
          <xsd:enumeration value="Confidential (Trade Secret/CBI)"/>
          <xsd:enumeration value="Confidential (Whistleblower Disclosure)"/>
          <xsd:enumeration value="Confidential (Sensitive Security Information)"/>
          <xsd:enumeration value="Confidential (Critical Infrastructure Information)"/>
        </xsd:restriction>
      </xsd:simpleType>
    </xsd:element>
    <xsd:element name="Interview_x0020_Date" ma:index="10" nillable="true" ma:displayName="Interview Date" ma:format="DateOnly" ma:internalName="Interview_x0020_Date">
      <xsd:simpleType>
        <xsd:restriction base="dms:DateTime"/>
      </xsd:simpleType>
    </xsd:element>
    <xsd:element name="Company" ma:index="11" nillable="true" ma:displayName="Company" ma:internalName="Company">
      <xsd:simpleType>
        <xsd:restriction base="dms:Text">
          <xsd:maxLength value="255"/>
        </xsd:restriction>
      </xsd:simpleType>
    </xsd:element>
    <xsd:element name="Record_x0020_Number" ma:index="12" nillable="true" ma:displayName="Record Number" ma:internalName="Record_x0020_Number">
      <xsd:simpleType>
        <xsd:restriction base="dms:Text">
          <xsd:maxLength value="255"/>
        </xsd:restriction>
      </xsd:simpleType>
    </xsd:element>
    <xsd:element name="Web_x0020_URL" ma:index="13" nillable="true" ma:displayName="Web URL" ma:format="Hyperlink" ma:internalName="Web_x0020_URL">
      <xsd:complexType>
        <xsd:complexContent>
          <xsd:extension base="dms:URL">
            <xsd:sequence>
              <xsd:element name="Url" type="dms:ValidUrl" minOccurs="0" nillable="true"/>
              <xsd:element name="Description" type="xsd:string" nillable="true"/>
            </xsd:sequence>
          </xsd:extension>
        </xsd:complexContent>
      </xsd:complexType>
    </xsd:element>
    <xsd:element name="Date_x0020_Received" ma:index="19" nillable="true" ma:displayName="Date Received" ma:format="DateOnly" ma:internalName="Date_x0020_Received">
      <xsd:simpleType>
        <xsd:restriction base="dms:DateTime"/>
      </xsd:simpleType>
    </xsd:element>
    <xsd:element name="Document_x0020_Type" ma:index="20" nillable="true" ma:displayName="Document Type" ma:internalName="Document_x0020_Type">
      <xsd:simpleType>
        <xsd:restriction base="dms:Text">
          <xsd:maxLength value="255"/>
        </xsd:restriction>
      </xsd:simpleType>
    </xsd:element>
    <xsd:element name="MediaServiceMetadata" ma:index="21" nillable="true" ma:displayName="MediaServiceMetadata" ma:hidden="true" ma:internalName="MediaServiceMetadata" ma:readOnly="true">
      <xsd:simpleType>
        <xsd:restriction base="dms:Note"/>
      </xsd:simpleType>
    </xsd:element>
    <xsd:element name="MediaServiceFastMetadata" ma:index="22" nillable="true" ma:displayName="MediaServiceFastMetadata" ma:hidden="true" ma:internalName="MediaServiceFastMetadata"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DateTaken" ma:index="24" nillable="true" ma:displayName="MediaServiceDateTaken" ma:hidden="true" ma:indexed="true" ma:internalName="MediaServiceDateTaken" ma:readOnly="true">
      <xsd:simpleType>
        <xsd:restriction base="dms:Text"/>
      </xsd:simpleType>
    </xsd:element>
    <xsd:element name="MediaServiceGenerationTime" ma:index="25" nillable="true" ma:displayName="MediaServiceGenerationTime" ma:hidden="true" ma:internalName="MediaServiceGenerationTime" ma:readOnly="true">
      <xsd:simpleType>
        <xsd:restriction base="dms:Text"/>
      </xsd:simpleType>
    </xsd:element>
    <xsd:element name="MediaServiceEventHashCode" ma:index="26" nillable="true" ma:displayName="MediaServiceEventHashCode" ma:hidden="true" ma:internalName="MediaServiceEventHashCode"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29766757-b5d2-4010-8441-1848086f4ba7" ma:termSetId="09814cd3-568e-fe90-9814-8d621ff8fb84" ma:anchorId="fba54fb3-c3e1-fe81-a776-ca4b69148c4d" ma:open="true" ma:isKeyword="false">
      <xsd:complexType>
        <xsd:sequence>
          <xsd:element ref="pc:Terms" minOccurs="0" maxOccurs="1"/>
        </xsd:sequence>
      </xsd:complexType>
    </xsd:element>
    <xsd:element name="MediaServiceLocation" ma:index="31" nillable="true" ma:displayName="Location" ma:indexed="true" ma:internalName="MediaServiceLocation" ma:readOnly="true">
      <xsd:simpleType>
        <xsd:restriction base="dms:Text"/>
      </xsd:simpleType>
    </xsd:element>
    <xsd:element name="MediaServiceOCR" ma:index="32" nillable="true" ma:displayName="Extracted Text" ma:internalName="MediaServiceOCR" ma:readOnly="true">
      <xsd:simpleType>
        <xsd:restriction base="dms:Note">
          <xsd:maxLength value="255"/>
        </xsd:restriction>
      </xsd:simpleType>
    </xsd:element>
    <xsd:element name="MediaServiceSearchProperties" ma:index="3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5"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a030896-3af2-4737-9a5a-52d7efbe41b9" elementFormDefault="qualified">
    <xsd:import namespace="http://schemas.microsoft.com/office/2006/documentManagement/types"/>
    <xsd:import namespace="http://schemas.microsoft.com/office/infopath/2007/PartnerControls"/>
    <xsd:element name="TaxCatchAll" ma:index="30" nillable="true" ma:displayName="Taxonomy Catch All Column" ma:hidden="true" ma:list="{dc7b1643-fa8c-49e8-aeda-953b06f1c5f8}" ma:internalName="TaxCatchAll" ma:showField="CatchAllData" ma:web="ba030896-3af2-4737-9a5a-52d7efbe41b9">
      <xsd:complexType>
        <xsd:complexContent>
          <xsd:extension base="dms:MultiChoiceLookup">
            <xsd:sequence>
              <xsd:element name="Value" type="dms:Lookup" maxOccurs="unbounded" minOccurs="0" nillable="true"/>
            </xsd:sequence>
          </xsd:extension>
        </xsd:complexContent>
      </xsd:complexType>
    </xsd:element>
    <xsd:element name="SharedWithUsers" ma:index="3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16" ma:displayName="Comments"/>
        <xsd:element name="keywords" minOccurs="0" maxOccurs="1" type="xsd:string" ma:index="17"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0636E9-B56D-476A-A854-3022557BFB73}">
  <ds:schemaRefs>
    <ds:schemaRef ds:uri="b39c2a75-910a-4efa-a4e1-ea124677b438"/>
    <ds:schemaRef ds:uri="ba030896-3af2-4737-9a5a-52d7efbe41b9"/>
    <ds:schemaRef ds:uri="http://schemas.microsoft.com/office/2006/metadata/properties"/>
    <ds:schemaRef ds:uri="http://schemas.microsoft.com/office/infopath/2007/PartnerControls"/>
    <ds:schemaRef ds:uri="http://schemas.microsoft.com/sharepoint/v3"/>
    <ds:schemaRef ds:uri="http://schemas.microsoft.com/sharepoint/v3/fields"/>
    <ds:schemaRef ds:uri="http://www.w3.org/2000/xmlns/"/>
    <ds:schemaRef ds:uri="http://www.w3.org/2001/XMLSchema-instance"/>
  </ds:schemaRefs>
</ds:datastoreItem>
</file>

<file path=customXml/itemProps2.xml><?xml version="1.0" encoding="utf-8"?>
<ds:datastoreItem xmlns:ds="http://schemas.openxmlformats.org/officeDocument/2006/customXml" ds:itemID="{7FD1FFFB-830D-4E8B-A9B8-DC5E1CA3FEC2}">
  <ds:schemaRefs>
    <ds:schemaRef ds:uri="b39c2a75-910a-4efa-a4e1-ea124677b438"/>
    <ds:schemaRef ds:uri="ba030896-3af2-4737-9a5a-52d7efbe41b9"/>
    <ds:schemaRef ds:uri="http://schemas.microsoft.com/office/2006/metadata/contentType"/>
    <ds:schemaRef ds:uri="http://schemas.microsoft.com/office/2006/metadata/properties/metaAttributes"/>
    <ds:schemaRef ds:uri="http://schemas.microsoft.com/sharepoint/v3"/>
    <ds:schemaRef ds:uri="http://schemas.microsoft.com/sharepoint/v3/fields"/>
    <ds:schemaRef ds:uri="http://www.w3.org/2000/xmlns/"/>
    <ds:schemaRef ds:uri="http://www.w3.org/2001/XMLSchema"/>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7E646EB-3193-42B6-9360-F68F1687A5F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CSB-Blue</Template>
  <TotalTime>0</TotalTime>
  <Words>1437</Words>
  <Application>Microsoft Office PowerPoint</Application>
  <PresentationFormat>Widescreen</PresentationFormat>
  <Paragraphs>160</Paragraphs>
  <Slides>22</Slides>
  <Notes>10</Notes>
  <HiddenSlides>0</HiddenSlides>
  <MMClips>0</MMClips>
  <ScaleCrop>false</ScaleCrop>
  <HeadingPairs>
    <vt:vector size="8" baseType="variant">
      <vt:variant>
        <vt:lpstr>Fonts Used</vt:lpstr>
      </vt:variant>
      <vt:variant>
        <vt:i4>2</vt:i4>
      </vt:variant>
      <vt:variant>
        <vt:lpstr>Theme</vt:lpstr>
      </vt:variant>
      <vt:variant>
        <vt:i4>8</vt:i4>
      </vt:variant>
      <vt:variant>
        <vt:lpstr>Embedded OLE Servers</vt:lpstr>
      </vt:variant>
      <vt:variant>
        <vt:i4>1</vt:i4>
      </vt:variant>
      <vt:variant>
        <vt:lpstr>Slide Titles</vt:lpstr>
      </vt:variant>
      <vt:variant>
        <vt:i4>22</vt:i4>
      </vt:variant>
    </vt:vector>
  </HeadingPairs>
  <TitlesOfParts>
    <vt:vector size="33" baseType="lpstr">
      <vt:lpstr>Arial</vt:lpstr>
      <vt:lpstr>Calibri</vt:lpstr>
      <vt:lpstr>CSB-Blue</vt:lpstr>
      <vt:lpstr>2_Office Theme</vt:lpstr>
      <vt:lpstr>3_Office Theme</vt:lpstr>
      <vt:lpstr>Custom Design</vt:lpstr>
      <vt:lpstr>1_Custom Design</vt:lpstr>
      <vt:lpstr>4_Custom Design</vt:lpstr>
      <vt:lpstr>3_Custom Design</vt:lpstr>
      <vt:lpstr>2_Custom Design</vt:lpstr>
      <vt:lpstr>Visio</vt:lpstr>
      <vt:lpstr>Fired Heater Tube Rupture and Fire at Marathon Martinez Renewables Facility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Melike Yersiz Chemical Incident Investigator Melike.Yersiz@csb.gov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Melike Yersiz</dc:creator>
  <cp:lastModifiedBy>Lori McDonald</cp:lastModifiedBy>
  <cp:revision>2</cp:revision>
  <dcterms:created xsi:type="dcterms:W3CDTF">2024-02-13T15:43:46Z</dcterms:created>
  <dcterms:modified xsi:type="dcterms:W3CDTF">2025-10-30T20:14:26Z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0x010100E29A0313E1E1CF49A3C6B438D71EB7F4</vt:lpwstr>
  </property>
  <property fmtid="{D5CDD505-2E9C-101B-9397-08002B2CF9AE}" pid="3" name="MediaServiceImageTags">
    <vt:lpwstr/>
  </property>
  <property fmtid="{D5CDD505-2E9C-101B-9397-08002B2CF9AE}" pid="4" name="MSIP_Label_8bfa2a4a-deca-4476-98b0-3202f65632dd_Enabled">
    <vt:lpwstr>true</vt:lpwstr>
  </property>
  <property fmtid="{D5CDD505-2E9C-101B-9397-08002B2CF9AE}" pid="5" name="MSIP_Label_8bfa2a4a-deca-4476-98b0-3202f65632dd_SetDate">
    <vt:lpwstr>2025-03-28T23:27:12Z</vt:lpwstr>
  </property>
  <property fmtid="{D5CDD505-2E9C-101B-9397-08002B2CF9AE}" pid="6" name="MSIP_Label_8bfa2a4a-deca-4476-98b0-3202f65632dd_Method">
    <vt:lpwstr>Privileged</vt:lpwstr>
  </property>
  <property fmtid="{D5CDD505-2E9C-101B-9397-08002B2CF9AE}" pid="7" name="MSIP_Label_8bfa2a4a-deca-4476-98b0-3202f65632dd_Name">
    <vt:lpwstr>defa4170-0d19-0005-0001-bc88714345d2</vt:lpwstr>
  </property>
  <property fmtid="{D5CDD505-2E9C-101B-9397-08002B2CF9AE}" pid="8" name="MSIP_Label_8bfa2a4a-deca-4476-98b0-3202f65632dd_SiteId">
    <vt:lpwstr>5dbf088c-c61b-466d-9e99-ec13ccacc1c6</vt:lpwstr>
  </property>
  <property fmtid="{D5CDD505-2E9C-101B-9397-08002B2CF9AE}" pid="9" name="MSIP_Label_8bfa2a4a-deca-4476-98b0-3202f65632dd_ActionId">
    <vt:lpwstr>d94b3dca-f8f3-4509-8f99-ced728472b85</vt:lpwstr>
  </property>
  <property fmtid="{D5CDD505-2E9C-101B-9397-08002B2CF9AE}" pid="10" name="MSIP_Label_8bfa2a4a-deca-4476-98b0-3202f65632dd_ContentBits">
    <vt:lpwstr>2</vt:lpwstr>
  </property>
  <property fmtid="{D5CDD505-2E9C-101B-9397-08002B2CF9AE}" pid="11" name="MSIP_Label_8bfa2a4a-deca-4476-98b0-3202f65632dd_Tag">
    <vt:lpwstr>10, 0, 1, 1</vt:lpwstr>
  </property>
  <property fmtid="{D5CDD505-2E9C-101B-9397-08002B2CF9AE}" pid="12" name="ClassificationContentMarkingFooterLocations">
    <vt:lpwstr>CSB-Blue:4\2_Office Theme:3\3_Office Theme:4\Custom Design:3\1_Custom Design:3\4_Custom Design:3\3_Custom Design:3\2_Custom Design:3</vt:lpwstr>
  </property>
  <property fmtid="{D5CDD505-2E9C-101B-9397-08002B2CF9AE}" pid="13" name="ClassificationContentMarkingFooterText">
    <vt:lpwstr>CSB Public Record</vt:lpwstr>
  </property>
</Properties>
</file>