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68" r:id="rId3"/>
    <p:sldId id="319" r:id="rId4"/>
    <p:sldId id="271" r:id="rId5"/>
    <p:sldId id="292" r:id="rId6"/>
    <p:sldId id="293" r:id="rId7"/>
    <p:sldId id="294" r:id="rId8"/>
    <p:sldId id="322" r:id="rId9"/>
    <p:sldId id="272" r:id="rId10"/>
    <p:sldId id="273" r:id="rId11"/>
    <p:sldId id="274" r:id="rId12"/>
    <p:sldId id="275" r:id="rId13"/>
    <p:sldId id="277" r:id="rId14"/>
    <p:sldId id="299" r:id="rId15"/>
    <p:sldId id="321" r:id="rId16"/>
    <p:sldId id="320" r:id="rId17"/>
    <p:sldId id="295" r:id="rId18"/>
    <p:sldId id="296" r:id="rId19"/>
    <p:sldId id="297" r:id="rId20"/>
    <p:sldId id="298" r:id="rId21"/>
    <p:sldId id="279" r:id="rId22"/>
    <p:sldId id="282" r:id="rId23"/>
    <p:sldId id="301" r:id="rId24"/>
    <p:sldId id="289" r:id="rId25"/>
    <p:sldId id="303" r:id="rId26"/>
    <p:sldId id="305" r:id="rId27"/>
    <p:sldId id="306" r:id="rId28"/>
    <p:sldId id="307" r:id="rId29"/>
    <p:sldId id="308" r:id="rId30"/>
    <p:sldId id="302" r:id="rId31"/>
    <p:sldId id="304" r:id="rId32"/>
    <p:sldId id="309" r:id="rId33"/>
    <p:sldId id="284" r:id="rId34"/>
    <p:sldId id="311" r:id="rId35"/>
    <p:sldId id="313" r:id="rId36"/>
    <p:sldId id="312" r:id="rId37"/>
    <p:sldId id="316" r:id="rId38"/>
    <p:sldId id="314" r:id="rId39"/>
    <p:sldId id="323" r:id="rId40"/>
    <p:sldId id="315" r:id="rId41"/>
    <p:sldId id="317" r:id="rId42"/>
    <p:sldId id="326" r:id="rId43"/>
    <p:sldId id="325"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D7058-A490-4736-B1FB-8C22C07270A4}" v="42" dt="2025-05-01T15:53:19.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5249" autoAdjust="0"/>
  </p:normalViewPr>
  <p:slideViewPr>
    <p:cSldViewPr snapToGrid="0">
      <p:cViewPr varScale="1">
        <p:scale>
          <a:sx n="28" d="100"/>
          <a:sy n="28" d="100"/>
        </p:scale>
        <p:origin x="1362" y="2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7" d="100"/>
          <a:sy n="67" d="100"/>
        </p:scale>
        <p:origin x="257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C494D-92CC-42E1-8265-04DC5667E41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D8CDAC8-8451-4434-ADF6-8ABD158F6EF9}">
      <dgm:prSet/>
      <dgm:spPr/>
      <dgm:t>
        <a:bodyPr/>
        <a:lstStyle/>
        <a:p>
          <a:r>
            <a:rPr lang="en-US"/>
            <a:t>Texas A&amp;M Engineering Extension Service (TEEX)</a:t>
          </a:r>
        </a:p>
      </dgm:t>
    </dgm:pt>
    <dgm:pt modelId="{553F03A7-533E-4F60-8031-DED0E31E235D}" type="parTrans" cxnId="{FBE42647-4C8E-4A46-B4FC-1748947D29BD}">
      <dgm:prSet/>
      <dgm:spPr/>
      <dgm:t>
        <a:bodyPr/>
        <a:lstStyle/>
        <a:p>
          <a:endParaRPr lang="en-US"/>
        </a:p>
      </dgm:t>
    </dgm:pt>
    <dgm:pt modelId="{854570EE-EAB5-4975-B394-FF17E0B16804}" type="sibTrans" cxnId="{FBE42647-4C8E-4A46-B4FC-1748947D29BD}">
      <dgm:prSet/>
      <dgm:spPr/>
      <dgm:t>
        <a:bodyPr/>
        <a:lstStyle/>
        <a:p>
          <a:endParaRPr lang="en-US"/>
        </a:p>
      </dgm:t>
    </dgm:pt>
    <dgm:pt modelId="{ADD49C12-252D-4FE2-9CA9-AB3AAAED96B6}">
      <dgm:prSet/>
      <dgm:spPr/>
      <dgm:t>
        <a:bodyPr/>
        <a:lstStyle/>
        <a:p>
          <a:r>
            <a:rPr lang="en-US"/>
            <a:t>The tests measured 24 heavy metals and 75 semi-volatile organic compounds (SVOCs) resulting from the battery fires</a:t>
          </a:r>
        </a:p>
      </dgm:t>
    </dgm:pt>
    <dgm:pt modelId="{7DF89577-1F92-479B-90C0-C5837F260C08}" type="parTrans" cxnId="{C779E11D-DB57-48D5-BA25-2ACECD01B346}">
      <dgm:prSet/>
      <dgm:spPr/>
      <dgm:t>
        <a:bodyPr/>
        <a:lstStyle/>
        <a:p>
          <a:endParaRPr lang="en-US"/>
        </a:p>
      </dgm:t>
    </dgm:pt>
    <dgm:pt modelId="{7D1411D6-EC5E-41C9-BA27-1A751EF87578}" type="sibTrans" cxnId="{C779E11D-DB57-48D5-BA25-2ACECD01B346}">
      <dgm:prSet/>
      <dgm:spPr/>
      <dgm:t>
        <a:bodyPr/>
        <a:lstStyle/>
        <a:p>
          <a:endParaRPr lang="en-US"/>
        </a:p>
      </dgm:t>
    </dgm:pt>
    <dgm:pt modelId="{A5F5B0C2-BE21-4976-9051-58A6BEE261E9}">
      <dgm:prSet/>
      <dgm:spPr/>
      <dgm:t>
        <a:bodyPr/>
        <a:lstStyle/>
        <a:p>
          <a:r>
            <a:rPr lang="en-US"/>
            <a:t>High concentrations of lithium, nickel, cobalt, manganese and copper</a:t>
          </a:r>
        </a:p>
      </dgm:t>
    </dgm:pt>
    <dgm:pt modelId="{D1E5773E-E5D7-4876-892F-7973A5D208BE}" type="parTrans" cxnId="{CFC3617D-C190-4CBF-B947-D78E55A98B32}">
      <dgm:prSet/>
      <dgm:spPr/>
      <dgm:t>
        <a:bodyPr/>
        <a:lstStyle/>
        <a:p>
          <a:endParaRPr lang="en-US"/>
        </a:p>
      </dgm:t>
    </dgm:pt>
    <dgm:pt modelId="{145BCF12-0570-4E46-9FE4-C696ED30CAC8}" type="sibTrans" cxnId="{CFC3617D-C190-4CBF-B947-D78E55A98B32}">
      <dgm:prSet/>
      <dgm:spPr/>
      <dgm:t>
        <a:bodyPr/>
        <a:lstStyle/>
        <a:p>
          <a:endParaRPr lang="en-US"/>
        </a:p>
      </dgm:t>
    </dgm:pt>
    <dgm:pt modelId="{651305B7-2C8B-446F-B1F0-6EC9AC68A304}">
      <dgm:prSet/>
      <dgm:spPr/>
      <dgm:t>
        <a:bodyPr/>
        <a:lstStyle/>
        <a:p>
          <a:r>
            <a:rPr lang="en-US"/>
            <a:t>SVOCs remained in the gear after water-based cleaning, with cleaning efficiencies ranging from 21 percent to 92 percent</a:t>
          </a:r>
        </a:p>
      </dgm:t>
    </dgm:pt>
    <dgm:pt modelId="{9C1D2AA5-BACB-4ED4-BEC1-E61D85646ED9}" type="parTrans" cxnId="{CEDF995B-C3CE-4F00-86C2-0630EFB9719A}">
      <dgm:prSet/>
      <dgm:spPr/>
      <dgm:t>
        <a:bodyPr/>
        <a:lstStyle/>
        <a:p>
          <a:endParaRPr lang="en-US"/>
        </a:p>
      </dgm:t>
    </dgm:pt>
    <dgm:pt modelId="{2E81C8A7-060D-4FC0-BE50-2C2CC52A2117}" type="sibTrans" cxnId="{CEDF995B-C3CE-4F00-86C2-0630EFB9719A}">
      <dgm:prSet/>
      <dgm:spPr/>
      <dgm:t>
        <a:bodyPr/>
        <a:lstStyle/>
        <a:p>
          <a:endParaRPr lang="en-US"/>
        </a:p>
      </dgm:t>
    </dgm:pt>
    <dgm:pt modelId="{048416B1-B4B6-4276-9856-3B19EA85B61C}">
      <dgm:prSet/>
      <dgm:spPr/>
      <dgm:t>
        <a:bodyPr/>
        <a:lstStyle/>
        <a:p>
          <a:r>
            <a:rPr lang="en-US"/>
            <a:t>12,000 to 17,000 times more than the United States Environmental Protection Agency (EPA) ambient standard. Emissions were dominated by metallic particles</a:t>
          </a:r>
        </a:p>
      </dgm:t>
    </dgm:pt>
    <dgm:pt modelId="{B3D7946E-3967-4782-86C2-BCD6E212D705}" type="parTrans" cxnId="{1279068A-3D9B-44F7-995C-6A16A6206B55}">
      <dgm:prSet/>
      <dgm:spPr/>
      <dgm:t>
        <a:bodyPr/>
        <a:lstStyle/>
        <a:p>
          <a:endParaRPr lang="en-US"/>
        </a:p>
      </dgm:t>
    </dgm:pt>
    <dgm:pt modelId="{DE8020BE-1C69-4E7A-9F13-FB6DA4C22D95}" type="sibTrans" cxnId="{1279068A-3D9B-44F7-995C-6A16A6206B55}">
      <dgm:prSet/>
      <dgm:spPr/>
      <dgm:t>
        <a:bodyPr/>
        <a:lstStyle/>
        <a:p>
          <a:endParaRPr lang="en-US"/>
        </a:p>
      </dgm:t>
    </dgm:pt>
    <dgm:pt modelId="{76571D5A-543C-4AA6-ABF1-415F486143E3}" type="pres">
      <dgm:prSet presAssocID="{6ADC494D-92CC-42E1-8265-04DC5667E41D}" presName="root" presStyleCnt="0">
        <dgm:presLayoutVars>
          <dgm:dir/>
          <dgm:resizeHandles val="exact"/>
        </dgm:presLayoutVars>
      </dgm:prSet>
      <dgm:spPr/>
    </dgm:pt>
    <dgm:pt modelId="{3D423925-9008-4D35-8204-E14E9606B37F}" type="pres">
      <dgm:prSet presAssocID="{0D8CDAC8-8451-4434-ADF6-8ABD158F6EF9}" presName="compNode" presStyleCnt="0"/>
      <dgm:spPr/>
    </dgm:pt>
    <dgm:pt modelId="{11066078-C5AA-4DDF-AFB1-C104CC4688FF}" type="pres">
      <dgm:prSet presAssocID="{0D8CDAC8-8451-4434-ADF6-8ABD158F6EF9}" presName="bgRect" presStyleLbl="bgShp" presStyleIdx="0" presStyleCnt="5" custLinFactNeighborY="-21191"/>
      <dgm:spPr/>
    </dgm:pt>
    <dgm:pt modelId="{17F49E1D-D6E5-46C8-B5BD-4A8D1B08BACE}" type="pres">
      <dgm:prSet presAssocID="{0D8CDAC8-8451-4434-ADF6-8ABD158F6EF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dge scene"/>
        </a:ext>
      </dgm:extLst>
    </dgm:pt>
    <dgm:pt modelId="{B3F4AE77-69F9-413B-8058-B8792C09791D}" type="pres">
      <dgm:prSet presAssocID="{0D8CDAC8-8451-4434-ADF6-8ABD158F6EF9}" presName="spaceRect" presStyleCnt="0"/>
      <dgm:spPr/>
    </dgm:pt>
    <dgm:pt modelId="{A9DB561E-C220-4632-9D0B-AFA11BCCE51C}" type="pres">
      <dgm:prSet presAssocID="{0D8CDAC8-8451-4434-ADF6-8ABD158F6EF9}" presName="parTx" presStyleLbl="revTx" presStyleIdx="0" presStyleCnt="5">
        <dgm:presLayoutVars>
          <dgm:chMax val="0"/>
          <dgm:chPref val="0"/>
        </dgm:presLayoutVars>
      </dgm:prSet>
      <dgm:spPr/>
    </dgm:pt>
    <dgm:pt modelId="{6AC2CA31-1BCB-42EE-B81D-786822BAC368}" type="pres">
      <dgm:prSet presAssocID="{854570EE-EAB5-4975-B394-FF17E0B16804}" presName="sibTrans" presStyleCnt="0"/>
      <dgm:spPr/>
    </dgm:pt>
    <dgm:pt modelId="{53FE3148-FE29-46BE-B3C6-767A9F89EE7B}" type="pres">
      <dgm:prSet presAssocID="{ADD49C12-252D-4FE2-9CA9-AB3AAAED96B6}" presName="compNode" presStyleCnt="0"/>
      <dgm:spPr/>
    </dgm:pt>
    <dgm:pt modelId="{0D5F5066-1A8F-47BF-A4CF-AAD838A9EB95}" type="pres">
      <dgm:prSet presAssocID="{ADD49C12-252D-4FE2-9CA9-AB3AAAED96B6}" presName="bgRect" presStyleLbl="bgShp" presStyleIdx="1" presStyleCnt="5"/>
      <dgm:spPr/>
    </dgm:pt>
    <dgm:pt modelId="{0F748C5C-471C-45A0-A1EE-BABE2C8E4F3F}" type="pres">
      <dgm:prSet presAssocID="{ADD49C12-252D-4FE2-9CA9-AB3AAAED96B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32C08F37-E94C-4787-A162-A065D4077205}" type="pres">
      <dgm:prSet presAssocID="{ADD49C12-252D-4FE2-9CA9-AB3AAAED96B6}" presName="spaceRect" presStyleCnt="0"/>
      <dgm:spPr/>
    </dgm:pt>
    <dgm:pt modelId="{116483A3-3756-4C96-8CB8-63FF9802241A}" type="pres">
      <dgm:prSet presAssocID="{ADD49C12-252D-4FE2-9CA9-AB3AAAED96B6}" presName="parTx" presStyleLbl="revTx" presStyleIdx="1" presStyleCnt="5">
        <dgm:presLayoutVars>
          <dgm:chMax val="0"/>
          <dgm:chPref val="0"/>
        </dgm:presLayoutVars>
      </dgm:prSet>
      <dgm:spPr/>
    </dgm:pt>
    <dgm:pt modelId="{E2B8D520-6790-4BCC-8D51-221FA81EB015}" type="pres">
      <dgm:prSet presAssocID="{7D1411D6-EC5E-41C9-BA27-1A751EF87578}" presName="sibTrans" presStyleCnt="0"/>
      <dgm:spPr/>
    </dgm:pt>
    <dgm:pt modelId="{5AB0716D-BBE5-46DC-B307-0C1F14F6717A}" type="pres">
      <dgm:prSet presAssocID="{A5F5B0C2-BE21-4976-9051-58A6BEE261E9}" presName="compNode" presStyleCnt="0"/>
      <dgm:spPr/>
    </dgm:pt>
    <dgm:pt modelId="{999762BD-9E6F-4699-A657-958772475F5B}" type="pres">
      <dgm:prSet presAssocID="{A5F5B0C2-BE21-4976-9051-58A6BEE261E9}" presName="bgRect" presStyleLbl="bgShp" presStyleIdx="2" presStyleCnt="5"/>
      <dgm:spPr/>
    </dgm:pt>
    <dgm:pt modelId="{93148AC9-4437-40F3-89B2-6A63123FE34F}" type="pres">
      <dgm:prSet presAssocID="{A5F5B0C2-BE21-4976-9051-58A6BEE261E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ker"/>
        </a:ext>
      </dgm:extLst>
    </dgm:pt>
    <dgm:pt modelId="{466D34CA-F975-45E0-8D32-6B601CE18968}" type="pres">
      <dgm:prSet presAssocID="{A5F5B0C2-BE21-4976-9051-58A6BEE261E9}" presName="spaceRect" presStyleCnt="0"/>
      <dgm:spPr/>
    </dgm:pt>
    <dgm:pt modelId="{509E156A-8F9F-4CFF-8D79-261CDEBBC169}" type="pres">
      <dgm:prSet presAssocID="{A5F5B0C2-BE21-4976-9051-58A6BEE261E9}" presName="parTx" presStyleLbl="revTx" presStyleIdx="2" presStyleCnt="5">
        <dgm:presLayoutVars>
          <dgm:chMax val="0"/>
          <dgm:chPref val="0"/>
        </dgm:presLayoutVars>
      </dgm:prSet>
      <dgm:spPr/>
    </dgm:pt>
    <dgm:pt modelId="{EF0484EB-4F95-4C86-8A60-0E5D6CC1EB5D}" type="pres">
      <dgm:prSet presAssocID="{145BCF12-0570-4E46-9FE4-C696ED30CAC8}" presName="sibTrans" presStyleCnt="0"/>
      <dgm:spPr/>
    </dgm:pt>
    <dgm:pt modelId="{D14288E5-11C1-4001-AD88-20642A0F2129}" type="pres">
      <dgm:prSet presAssocID="{651305B7-2C8B-446F-B1F0-6EC9AC68A304}" presName="compNode" presStyleCnt="0"/>
      <dgm:spPr/>
    </dgm:pt>
    <dgm:pt modelId="{3A288E06-1DCB-47B4-A3F3-365EBF481E2E}" type="pres">
      <dgm:prSet presAssocID="{651305B7-2C8B-446F-B1F0-6EC9AC68A304}" presName="bgRect" presStyleLbl="bgShp" presStyleIdx="3" presStyleCnt="5"/>
      <dgm:spPr/>
    </dgm:pt>
    <dgm:pt modelId="{C3866932-FB6B-4671-A610-CDB2F210835C}" type="pres">
      <dgm:prSet presAssocID="{651305B7-2C8B-446F-B1F0-6EC9AC68A30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ink"/>
        </a:ext>
      </dgm:extLst>
    </dgm:pt>
    <dgm:pt modelId="{15C13E55-C534-4D47-8327-9DD0A6A8058F}" type="pres">
      <dgm:prSet presAssocID="{651305B7-2C8B-446F-B1F0-6EC9AC68A304}" presName="spaceRect" presStyleCnt="0"/>
      <dgm:spPr/>
    </dgm:pt>
    <dgm:pt modelId="{AD699782-5C60-4E49-9EA4-AAB48451B8D6}" type="pres">
      <dgm:prSet presAssocID="{651305B7-2C8B-446F-B1F0-6EC9AC68A304}" presName="parTx" presStyleLbl="revTx" presStyleIdx="3" presStyleCnt="5">
        <dgm:presLayoutVars>
          <dgm:chMax val="0"/>
          <dgm:chPref val="0"/>
        </dgm:presLayoutVars>
      </dgm:prSet>
      <dgm:spPr/>
    </dgm:pt>
    <dgm:pt modelId="{83F34AB6-F6FF-4ABE-A53A-6FDCACF8B919}" type="pres">
      <dgm:prSet presAssocID="{2E81C8A7-060D-4FC0-BE50-2C2CC52A2117}" presName="sibTrans" presStyleCnt="0"/>
      <dgm:spPr/>
    </dgm:pt>
    <dgm:pt modelId="{4DD1F90A-E1FE-4418-BD88-3D90FA6F9557}" type="pres">
      <dgm:prSet presAssocID="{048416B1-B4B6-4276-9856-3B19EA85B61C}" presName="compNode" presStyleCnt="0"/>
      <dgm:spPr/>
    </dgm:pt>
    <dgm:pt modelId="{BE2A7CC7-E80A-4976-A3B0-FD708117F8D8}" type="pres">
      <dgm:prSet presAssocID="{048416B1-B4B6-4276-9856-3B19EA85B61C}" presName="bgRect" presStyleLbl="bgShp" presStyleIdx="4" presStyleCnt="5"/>
      <dgm:spPr/>
    </dgm:pt>
    <dgm:pt modelId="{6894DE09-A88B-4A95-B277-2CAD17D0FDD0}" type="pres">
      <dgm:prSet presAssocID="{048416B1-B4B6-4276-9856-3B19EA85B61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lldozer"/>
        </a:ext>
      </dgm:extLst>
    </dgm:pt>
    <dgm:pt modelId="{31DE21E0-62A8-4B69-A7F7-B747D417B406}" type="pres">
      <dgm:prSet presAssocID="{048416B1-B4B6-4276-9856-3B19EA85B61C}" presName="spaceRect" presStyleCnt="0"/>
      <dgm:spPr/>
    </dgm:pt>
    <dgm:pt modelId="{B9C740FE-4005-480F-A844-5606F18229CA}" type="pres">
      <dgm:prSet presAssocID="{048416B1-B4B6-4276-9856-3B19EA85B61C}" presName="parTx" presStyleLbl="revTx" presStyleIdx="4" presStyleCnt="5">
        <dgm:presLayoutVars>
          <dgm:chMax val="0"/>
          <dgm:chPref val="0"/>
        </dgm:presLayoutVars>
      </dgm:prSet>
      <dgm:spPr/>
    </dgm:pt>
  </dgm:ptLst>
  <dgm:cxnLst>
    <dgm:cxn modelId="{48DA1503-8920-488B-8306-BBB1A1CD4788}" type="presOf" srcId="{6ADC494D-92CC-42E1-8265-04DC5667E41D}" destId="{76571D5A-543C-4AA6-ABF1-415F486143E3}" srcOrd="0" destOrd="0" presId="urn:microsoft.com/office/officeart/2018/2/layout/IconVerticalSolidList"/>
    <dgm:cxn modelId="{BF338A03-7724-4B94-B56C-2D44F1116716}" type="presOf" srcId="{ADD49C12-252D-4FE2-9CA9-AB3AAAED96B6}" destId="{116483A3-3756-4C96-8CB8-63FF9802241A}" srcOrd="0" destOrd="0" presId="urn:microsoft.com/office/officeart/2018/2/layout/IconVerticalSolidList"/>
    <dgm:cxn modelId="{C779E11D-DB57-48D5-BA25-2ACECD01B346}" srcId="{6ADC494D-92CC-42E1-8265-04DC5667E41D}" destId="{ADD49C12-252D-4FE2-9CA9-AB3AAAED96B6}" srcOrd="1" destOrd="0" parTransId="{7DF89577-1F92-479B-90C0-C5837F260C08}" sibTransId="{7D1411D6-EC5E-41C9-BA27-1A751EF87578}"/>
    <dgm:cxn modelId="{732E8238-F753-473F-8FA2-D0B4697F5257}" type="presOf" srcId="{048416B1-B4B6-4276-9856-3B19EA85B61C}" destId="{B9C740FE-4005-480F-A844-5606F18229CA}" srcOrd="0" destOrd="0" presId="urn:microsoft.com/office/officeart/2018/2/layout/IconVerticalSolidList"/>
    <dgm:cxn modelId="{CEDF995B-C3CE-4F00-86C2-0630EFB9719A}" srcId="{6ADC494D-92CC-42E1-8265-04DC5667E41D}" destId="{651305B7-2C8B-446F-B1F0-6EC9AC68A304}" srcOrd="3" destOrd="0" parTransId="{9C1D2AA5-BACB-4ED4-BEC1-E61D85646ED9}" sibTransId="{2E81C8A7-060D-4FC0-BE50-2C2CC52A2117}"/>
    <dgm:cxn modelId="{FBE42647-4C8E-4A46-B4FC-1748947D29BD}" srcId="{6ADC494D-92CC-42E1-8265-04DC5667E41D}" destId="{0D8CDAC8-8451-4434-ADF6-8ABD158F6EF9}" srcOrd="0" destOrd="0" parTransId="{553F03A7-533E-4F60-8031-DED0E31E235D}" sibTransId="{854570EE-EAB5-4975-B394-FF17E0B16804}"/>
    <dgm:cxn modelId="{62BE6B4C-C6B8-4C84-9C3F-982031F2AE38}" type="presOf" srcId="{651305B7-2C8B-446F-B1F0-6EC9AC68A304}" destId="{AD699782-5C60-4E49-9EA4-AAB48451B8D6}" srcOrd="0" destOrd="0" presId="urn:microsoft.com/office/officeart/2018/2/layout/IconVerticalSolidList"/>
    <dgm:cxn modelId="{CFC3617D-C190-4CBF-B947-D78E55A98B32}" srcId="{6ADC494D-92CC-42E1-8265-04DC5667E41D}" destId="{A5F5B0C2-BE21-4976-9051-58A6BEE261E9}" srcOrd="2" destOrd="0" parTransId="{D1E5773E-E5D7-4876-892F-7973A5D208BE}" sibTransId="{145BCF12-0570-4E46-9FE4-C696ED30CAC8}"/>
    <dgm:cxn modelId="{1279068A-3D9B-44F7-995C-6A16A6206B55}" srcId="{6ADC494D-92CC-42E1-8265-04DC5667E41D}" destId="{048416B1-B4B6-4276-9856-3B19EA85B61C}" srcOrd="4" destOrd="0" parTransId="{B3D7946E-3967-4782-86C2-BCD6E212D705}" sibTransId="{DE8020BE-1C69-4E7A-9F13-FB6DA4C22D95}"/>
    <dgm:cxn modelId="{C857038C-3744-42A0-AFF3-605AECEB1E18}" type="presOf" srcId="{A5F5B0C2-BE21-4976-9051-58A6BEE261E9}" destId="{509E156A-8F9F-4CFF-8D79-261CDEBBC169}" srcOrd="0" destOrd="0" presId="urn:microsoft.com/office/officeart/2018/2/layout/IconVerticalSolidList"/>
    <dgm:cxn modelId="{3518538E-E04B-49F2-A364-07A5B9D0DA60}" type="presOf" srcId="{0D8CDAC8-8451-4434-ADF6-8ABD158F6EF9}" destId="{A9DB561E-C220-4632-9D0B-AFA11BCCE51C}" srcOrd="0" destOrd="0" presId="urn:microsoft.com/office/officeart/2018/2/layout/IconVerticalSolidList"/>
    <dgm:cxn modelId="{E3F528C6-2CCB-486F-A2F0-E03CB8E73977}" type="presParOf" srcId="{76571D5A-543C-4AA6-ABF1-415F486143E3}" destId="{3D423925-9008-4D35-8204-E14E9606B37F}" srcOrd="0" destOrd="0" presId="urn:microsoft.com/office/officeart/2018/2/layout/IconVerticalSolidList"/>
    <dgm:cxn modelId="{2C36019F-C4B4-449B-995A-93F3AA8DDD3D}" type="presParOf" srcId="{3D423925-9008-4D35-8204-E14E9606B37F}" destId="{11066078-C5AA-4DDF-AFB1-C104CC4688FF}" srcOrd="0" destOrd="0" presId="urn:microsoft.com/office/officeart/2018/2/layout/IconVerticalSolidList"/>
    <dgm:cxn modelId="{162D50AA-0821-4A11-8C97-CECC824D35EB}" type="presParOf" srcId="{3D423925-9008-4D35-8204-E14E9606B37F}" destId="{17F49E1D-D6E5-46C8-B5BD-4A8D1B08BACE}" srcOrd="1" destOrd="0" presId="urn:microsoft.com/office/officeart/2018/2/layout/IconVerticalSolidList"/>
    <dgm:cxn modelId="{B8C33A62-08E6-4C6A-A661-F2B5DCED855B}" type="presParOf" srcId="{3D423925-9008-4D35-8204-E14E9606B37F}" destId="{B3F4AE77-69F9-413B-8058-B8792C09791D}" srcOrd="2" destOrd="0" presId="urn:microsoft.com/office/officeart/2018/2/layout/IconVerticalSolidList"/>
    <dgm:cxn modelId="{026A21F9-894F-45A1-8AAC-6B0D3A8380F1}" type="presParOf" srcId="{3D423925-9008-4D35-8204-E14E9606B37F}" destId="{A9DB561E-C220-4632-9D0B-AFA11BCCE51C}" srcOrd="3" destOrd="0" presId="urn:microsoft.com/office/officeart/2018/2/layout/IconVerticalSolidList"/>
    <dgm:cxn modelId="{4BFD6356-E35D-4E95-A0C2-42928C9AF3A9}" type="presParOf" srcId="{76571D5A-543C-4AA6-ABF1-415F486143E3}" destId="{6AC2CA31-1BCB-42EE-B81D-786822BAC368}" srcOrd="1" destOrd="0" presId="urn:microsoft.com/office/officeart/2018/2/layout/IconVerticalSolidList"/>
    <dgm:cxn modelId="{20B57F5F-A41B-4D87-9BC1-C4398A44C566}" type="presParOf" srcId="{76571D5A-543C-4AA6-ABF1-415F486143E3}" destId="{53FE3148-FE29-46BE-B3C6-767A9F89EE7B}" srcOrd="2" destOrd="0" presId="urn:microsoft.com/office/officeart/2018/2/layout/IconVerticalSolidList"/>
    <dgm:cxn modelId="{33EE7500-65D4-47BF-B20A-ABA725E8562D}" type="presParOf" srcId="{53FE3148-FE29-46BE-B3C6-767A9F89EE7B}" destId="{0D5F5066-1A8F-47BF-A4CF-AAD838A9EB95}" srcOrd="0" destOrd="0" presId="urn:microsoft.com/office/officeart/2018/2/layout/IconVerticalSolidList"/>
    <dgm:cxn modelId="{ED185B47-106C-44CA-8383-2DA4887E8F41}" type="presParOf" srcId="{53FE3148-FE29-46BE-B3C6-767A9F89EE7B}" destId="{0F748C5C-471C-45A0-A1EE-BABE2C8E4F3F}" srcOrd="1" destOrd="0" presId="urn:microsoft.com/office/officeart/2018/2/layout/IconVerticalSolidList"/>
    <dgm:cxn modelId="{B2A5525E-D90B-4790-AC9F-804C9C77D4B7}" type="presParOf" srcId="{53FE3148-FE29-46BE-B3C6-767A9F89EE7B}" destId="{32C08F37-E94C-4787-A162-A065D4077205}" srcOrd="2" destOrd="0" presId="urn:microsoft.com/office/officeart/2018/2/layout/IconVerticalSolidList"/>
    <dgm:cxn modelId="{2240152B-175A-4989-A570-EA6F12E9802B}" type="presParOf" srcId="{53FE3148-FE29-46BE-B3C6-767A9F89EE7B}" destId="{116483A3-3756-4C96-8CB8-63FF9802241A}" srcOrd="3" destOrd="0" presId="urn:microsoft.com/office/officeart/2018/2/layout/IconVerticalSolidList"/>
    <dgm:cxn modelId="{F652E992-F378-46F9-9B63-F950C4A92152}" type="presParOf" srcId="{76571D5A-543C-4AA6-ABF1-415F486143E3}" destId="{E2B8D520-6790-4BCC-8D51-221FA81EB015}" srcOrd="3" destOrd="0" presId="urn:microsoft.com/office/officeart/2018/2/layout/IconVerticalSolidList"/>
    <dgm:cxn modelId="{E6741A1B-2DC8-4747-89BA-4A16BE734562}" type="presParOf" srcId="{76571D5A-543C-4AA6-ABF1-415F486143E3}" destId="{5AB0716D-BBE5-46DC-B307-0C1F14F6717A}" srcOrd="4" destOrd="0" presId="urn:microsoft.com/office/officeart/2018/2/layout/IconVerticalSolidList"/>
    <dgm:cxn modelId="{F1745F5E-71BC-49FE-ADA9-D7385850CDC1}" type="presParOf" srcId="{5AB0716D-BBE5-46DC-B307-0C1F14F6717A}" destId="{999762BD-9E6F-4699-A657-958772475F5B}" srcOrd="0" destOrd="0" presId="urn:microsoft.com/office/officeart/2018/2/layout/IconVerticalSolidList"/>
    <dgm:cxn modelId="{9E3D7C99-0C74-402A-8422-B2DFBBFD1E25}" type="presParOf" srcId="{5AB0716D-BBE5-46DC-B307-0C1F14F6717A}" destId="{93148AC9-4437-40F3-89B2-6A63123FE34F}" srcOrd="1" destOrd="0" presId="urn:microsoft.com/office/officeart/2018/2/layout/IconVerticalSolidList"/>
    <dgm:cxn modelId="{6D983F07-BE39-43DF-A1D3-8F6B3ED81138}" type="presParOf" srcId="{5AB0716D-BBE5-46DC-B307-0C1F14F6717A}" destId="{466D34CA-F975-45E0-8D32-6B601CE18968}" srcOrd="2" destOrd="0" presId="urn:microsoft.com/office/officeart/2018/2/layout/IconVerticalSolidList"/>
    <dgm:cxn modelId="{AA423CF3-A490-4331-B037-6BAC260E92C4}" type="presParOf" srcId="{5AB0716D-BBE5-46DC-B307-0C1F14F6717A}" destId="{509E156A-8F9F-4CFF-8D79-261CDEBBC169}" srcOrd="3" destOrd="0" presId="urn:microsoft.com/office/officeart/2018/2/layout/IconVerticalSolidList"/>
    <dgm:cxn modelId="{76E40EB5-83A1-4844-B0DA-2A80147C2619}" type="presParOf" srcId="{76571D5A-543C-4AA6-ABF1-415F486143E3}" destId="{EF0484EB-4F95-4C86-8A60-0E5D6CC1EB5D}" srcOrd="5" destOrd="0" presId="urn:microsoft.com/office/officeart/2018/2/layout/IconVerticalSolidList"/>
    <dgm:cxn modelId="{4195685C-D7E2-4062-8F9C-EBBCF039B0D0}" type="presParOf" srcId="{76571D5A-543C-4AA6-ABF1-415F486143E3}" destId="{D14288E5-11C1-4001-AD88-20642A0F2129}" srcOrd="6" destOrd="0" presId="urn:microsoft.com/office/officeart/2018/2/layout/IconVerticalSolidList"/>
    <dgm:cxn modelId="{700F91A8-4D4A-4FB6-B014-2DE98F636E1D}" type="presParOf" srcId="{D14288E5-11C1-4001-AD88-20642A0F2129}" destId="{3A288E06-1DCB-47B4-A3F3-365EBF481E2E}" srcOrd="0" destOrd="0" presId="urn:microsoft.com/office/officeart/2018/2/layout/IconVerticalSolidList"/>
    <dgm:cxn modelId="{1D4E5848-9D62-43A6-802C-83EA27D777FF}" type="presParOf" srcId="{D14288E5-11C1-4001-AD88-20642A0F2129}" destId="{C3866932-FB6B-4671-A610-CDB2F210835C}" srcOrd="1" destOrd="0" presId="urn:microsoft.com/office/officeart/2018/2/layout/IconVerticalSolidList"/>
    <dgm:cxn modelId="{892AB8CB-8E7C-43DB-9114-DE090D226B17}" type="presParOf" srcId="{D14288E5-11C1-4001-AD88-20642A0F2129}" destId="{15C13E55-C534-4D47-8327-9DD0A6A8058F}" srcOrd="2" destOrd="0" presId="urn:microsoft.com/office/officeart/2018/2/layout/IconVerticalSolidList"/>
    <dgm:cxn modelId="{CA72D6D0-8704-4B3B-BEFE-17B5C3831663}" type="presParOf" srcId="{D14288E5-11C1-4001-AD88-20642A0F2129}" destId="{AD699782-5C60-4E49-9EA4-AAB48451B8D6}" srcOrd="3" destOrd="0" presId="urn:microsoft.com/office/officeart/2018/2/layout/IconVerticalSolidList"/>
    <dgm:cxn modelId="{DEA47CE4-4C03-4412-9D0A-95077DB47E79}" type="presParOf" srcId="{76571D5A-543C-4AA6-ABF1-415F486143E3}" destId="{83F34AB6-F6FF-4ABE-A53A-6FDCACF8B919}" srcOrd="7" destOrd="0" presId="urn:microsoft.com/office/officeart/2018/2/layout/IconVerticalSolidList"/>
    <dgm:cxn modelId="{7D64BA54-9706-4316-8F1F-841A47D89FE9}" type="presParOf" srcId="{76571D5A-543C-4AA6-ABF1-415F486143E3}" destId="{4DD1F90A-E1FE-4418-BD88-3D90FA6F9557}" srcOrd="8" destOrd="0" presId="urn:microsoft.com/office/officeart/2018/2/layout/IconVerticalSolidList"/>
    <dgm:cxn modelId="{739883FE-E8AC-43A7-8C9C-0E6AAC7586F3}" type="presParOf" srcId="{4DD1F90A-E1FE-4418-BD88-3D90FA6F9557}" destId="{BE2A7CC7-E80A-4976-A3B0-FD708117F8D8}" srcOrd="0" destOrd="0" presId="urn:microsoft.com/office/officeart/2018/2/layout/IconVerticalSolidList"/>
    <dgm:cxn modelId="{B89247B4-031E-4202-BAE1-88A839F8C2BC}" type="presParOf" srcId="{4DD1F90A-E1FE-4418-BD88-3D90FA6F9557}" destId="{6894DE09-A88B-4A95-B277-2CAD17D0FDD0}" srcOrd="1" destOrd="0" presId="urn:microsoft.com/office/officeart/2018/2/layout/IconVerticalSolidList"/>
    <dgm:cxn modelId="{16736FC2-7B50-4C72-98C8-41768294B8D8}" type="presParOf" srcId="{4DD1F90A-E1FE-4418-BD88-3D90FA6F9557}" destId="{31DE21E0-62A8-4B69-A7F7-B747D417B406}" srcOrd="2" destOrd="0" presId="urn:microsoft.com/office/officeart/2018/2/layout/IconVerticalSolidList"/>
    <dgm:cxn modelId="{A070E34F-18EC-4374-82AD-B4D49F569143}" type="presParOf" srcId="{4DD1F90A-E1FE-4418-BD88-3D90FA6F9557}" destId="{B9C740FE-4005-480F-A844-5606F18229C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66078-C5AA-4DDF-AFB1-C104CC4688FF}">
      <dsp:nvSpPr>
        <dsp:cNvPr id="0" name=""/>
        <dsp:cNvSpPr/>
      </dsp:nvSpPr>
      <dsp:spPr>
        <a:xfrm>
          <a:off x="0" y="0"/>
          <a:ext cx="10972800" cy="7354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F49E1D-D6E5-46C8-B5BD-4A8D1B08BACE}">
      <dsp:nvSpPr>
        <dsp:cNvPr id="0" name=""/>
        <dsp:cNvSpPr/>
      </dsp:nvSpPr>
      <dsp:spPr>
        <a:xfrm>
          <a:off x="222473" y="168928"/>
          <a:ext cx="404496" cy="4044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DB561E-C220-4632-9D0B-AFA11BCCE51C}">
      <dsp:nvSpPr>
        <dsp:cNvPr id="0" name=""/>
        <dsp:cNvSpPr/>
      </dsp:nvSpPr>
      <dsp:spPr>
        <a:xfrm>
          <a:off x="849443" y="3452"/>
          <a:ext cx="10123356" cy="735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35" tIns="77835" rIns="77835" bIns="77835" numCol="1" spcCol="1270" anchor="ctr" anchorCtr="0">
          <a:noAutofit/>
        </a:bodyPr>
        <a:lstStyle/>
        <a:p>
          <a:pPr marL="0" lvl="0" indent="0" algn="l" defTabSz="844550">
            <a:lnSpc>
              <a:spcPct val="90000"/>
            </a:lnSpc>
            <a:spcBef>
              <a:spcPct val="0"/>
            </a:spcBef>
            <a:spcAft>
              <a:spcPct val="35000"/>
            </a:spcAft>
            <a:buNone/>
          </a:pPr>
          <a:r>
            <a:rPr lang="en-US" sz="1900" kern="1200"/>
            <a:t>Texas A&amp;M Engineering Extension Service (TEEX)</a:t>
          </a:r>
        </a:p>
      </dsp:txBody>
      <dsp:txXfrm>
        <a:off x="849443" y="3452"/>
        <a:ext cx="10123356" cy="735449"/>
      </dsp:txXfrm>
    </dsp:sp>
    <dsp:sp modelId="{0D5F5066-1A8F-47BF-A4CF-AAD838A9EB95}">
      <dsp:nvSpPr>
        <dsp:cNvPr id="0" name=""/>
        <dsp:cNvSpPr/>
      </dsp:nvSpPr>
      <dsp:spPr>
        <a:xfrm>
          <a:off x="0" y="922764"/>
          <a:ext cx="10972800" cy="7354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748C5C-471C-45A0-A1EE-BABE2C8E4F3F}">
      <dsp:nvSpPr>
        <dsp:cNvPr id="0" name=""/>
        <dsp:cNvSpPr/>
      </dsp:nvSpPr>
      <dsp:spPr>
        <a:xfrm>
          <a:off x="222473" y="1088240"/>
          <a:ext cx="404496" cy="4044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6483A3-3756-4C96-8CB8-63FF9802241A}">
      <dsp:nvSpPr>
        <dsp:cNvPr id="0" name=""/>
        <dsp:cNvSpPr/>
      </dsp:nvSpPr>
      <dsp:spPr>
        <a:xfrm>
          <a:off x="849443" y="922764"/>
          <a:ext cx="10123356" cy="735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35" tIns="77835" rIns="77835" bIns="77835" numCol="1" spcCol="1270" anchor="ctr" anchorCtr="0">
          <a:noAutofit/>
        </a:bodyPr>
        <a:lstStyle/>
        <a:p>
          <a:pPr marL="0" lvl="0" indent="0" algn="l" defTabSz="844550">
            <a:lnSpc>
              <a:spcPct val="90000"/>
            </a:lnSpc>
            <a:spcBef>
              <a:spcPct val="0"/>
            </a:spcBef>
            <a:spcAft>
              <a:spcPct val="35000"/>
            </a:spcAft>
            <a:buNone/>
          </a:pPr>
          <a:r>
            <a:rPr lang="en-US" sz="1900" kern="1200"/>
            <a:t>The tests measured 24 heavy metals and 75 semi-volatile organic compounds (SVOCs) resulting from the battery fires</a:t>
          </a:r>
        </a:p>
      </dsp:txBody>
      <dsp:txXfrm>
        <a:off x="849443" y="922764"/>
        <a:ext cx="10123356" cy="735449"/>
      </dsp:txXfrm>
    </dsp:sp>
    <dsp:sp modelId="{999762BD-9E6F-4699-A657-958772475F5B}">
      <dsp:nvSpPr>
        <dsp:cNvPr id="0" name=""/>
        <dsp:cNvSpPr/>
      </dsp:nvSpPr>
      <dsp:spPr>
        <a:xfrm>
          <a:off x="0" y="1842075"/>
          <a:ext cx="10972800" cy="7354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148AC9-4437-40F3-89B2-6A63123FE34F}">
      <dsp:nvSpPr>
        <dsp:cNvPr id="0" name=""/>
        <dsp:cNvSpPr/>
      </dsp:nvSpPr>
      <dsp:spPr>
        <a:xfrm>
          <a:off x="222473" y="2007551"/>
          <a:ext cx="404496" cy="4044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9E156A-8F9F-4CFF-8D79-261CDEBBC169}">
      <dsp:nvSpPr>
        <dsp:cNvPr id="0" name=""/>
        <dsp:cNvSpPr/>
      </dsp:nvSpPr>
      <dsp:spPr>
        <a:xfrm>
          <a:off x="849443" y="1842075"/>
          <a:ext cx="10123356" cy="735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35" tIns="77835" rIns="77835" bIns="77835" numCol="1" spcCol="1270" anchor="ctr" anchorCtr="0">
          <a:noAutofit/>
        </a:bodyPr>
        <a:lstStyle/>
        <a:p>
          <a:pPr marL="0" lvl="0" indent="0" algn="l" defTabSz="844550">
            <a:lnSpc>
              <a:spcPct val="90000"/>
            </a:lnSpc>
            <a:spcBef>
              <a:spcPct val="0"/>
            </a:spcBef>
            <a:spcAft>
              <a:spcPct val="35000"/>
            </a:spcAft>
            <a:buNone/>
          </a:pPr>
          <a:r>
            <a:rPr lang="en-US" sz="1900" kern="1200"/>
            <a:t>High concentrations of lithium, nickel, cobalt, manganese and copper</a:t>
          </a:r>
        </a:p>
      </dsp:txBody>
      <dsp:txXfrm>
        <a:off x="849443" y="1842075"/>
        <a:ext cx="10123356" cy="735449"/>
      </dsp:txXfrm>
    </dsp:sp>
    <dsp:sp modelId="{3A288E06-1DCB-47B4-A3F3-365EBF481E2E}">
      <dsp:nvSpPr>
        <dsp:cNvPr id="0" name=""/>
        <dsp:cNvSpPr/>
      </dsp:nvSpPr>
      <dsp:spPr>
        <a:xfrm>
          <a:off x="0" y="2761386"/>
          <a:ext cx="10972800" cy="7354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866932-FB6B-4671-A610-CDB2F210835C}">
      <dsp:nvSpPr>
        <dsp:cNvPr id="0" name=""/>
        <dsp:cNvSpPr/>
      </dsp:nvSpPr>
      <dsp:spPr>
        <a:xfrm>
          <a:off x="222473" y="2926862"/>
          <a:ext cx="404496" cy="4044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699782-5C60-4E49-9EA4-AAB48451B8D6}">
      <dsp:nvSpPr>
        <dsp:cNvPr id="0" name=""/>
        <dsp:cNvSpPr/>
      </dsp:nvSpPr>
      <dsp:spPr>
        <a:xfrm>
          <a:off x="849443" y="2761386"/>
          <a:ext cx="10123356" cy="735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35" tIns="77835" rIns="77835" bIns="77835" numCol="1" spcCol="1270" anchor="ctr" anchorCtr="0">
          <a:noAutofit/>
        </a:bodyPr>
        <a:lstStyle/>
        <a:p>
          <a:pPr marL="0" lvl="0" indent="0" algn="l" defTabSz="844550">
            <a:lnSpc>
              <a:spcPct val="90000"/>
            </a:lnSpc>
            <a:spcBef>
              <a:spcPct val="0"/>
            </a:spcBef>
            <a:spcAft>
              <a:spcPct val="35000"/>
            </a:spcAft>
            <a:buNone/>
          </a:pPr>
          <a:r>
            <a:rPr lang="en-US" sz="1900" kern="1200"/>
            <a:t>SVOCs remained in the gear after water-based cleaning, with cleaning efficiencies ranging from 21 percent to 92 percent</a:t>
          </a:r>
        </a:p>
      </dsp:txBody>
      <dsp:txXfrm>
        <a:off x="849443" y="2761386"/>
        <a:ext cx="10123356" cy="735449"/>
      </dsp:txXfrm>
    </dsp:sp>
    <dsp:sp modelId="{BE2A7CC7-E80A-4976-A3B0-FD708117F8D8}">
      <dsp:nvSpPr>
        <dsp:cNvPr id="0" name=""/>
        <dsp:cNvSpPr/>
      </dsp:nvSpPr>
      <dsp:spPr>
        <a:xfrm>
          <a:off x="0" y="3680698"/>
          <a:ext cx="10972800" cy="7354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4DE09-A88B-4A95-B277-2CAD17D0FDD0}">
      <dsp:nvSpPr>
        <dsp:cNvPr id="0" name=""/>
        <dsp:cNvSpPr/>
      </dsp:nvSpPr>
      <dsp:spPr>
        <a:xfrm>
          <a:off x="222473" y="3846174"/>
          <a:ext cx="404496" cy="4044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C740FE-4005-480F-A844-5606F18229CA}">
      <dsp:nvSpPr>
        <dsp:cNvPr id="0" name=""/>
        <dsp:cNvSpPr/>
      </dsp:nvSpPr>
      <dsp:spPr>
        <a:xfrm>
          <a:off x="849443" y="3680698"/>
          <a:ext cx="10123356" cy="735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35" tIns="77835" rIns="77835" bIns="77835" numCol="1" spcCol="1270" anchor="ctr" anchorCtr="0">
          <a:noAutofit/>
        </a:bodyPr>
        <a:lstStyle/>
        <a:p>
          <a:pPr marL="0" lvl="0" indent="0" algn="l" defTabSz="844550">
            <a:lnSpc>
              <a:spcPct val="90000"/>
            </a:lnSpc>
            <a:spcBef>
              <a:spcPct val="0"/>
            </a:spcBef>
            <a:spcAft>
              <a:spcPct val="35000"/>
            </a:spcAft>
            <a:buNone/>
          </a:pPr>
          <a:r>
            <a:rPr lang="en-US" sz="1900" kern="1200"/>
            <a:t>12,000 to 17,000 times more than the United States Environmental Protection Agency (EPA) ambient standard. Emissions were dominated by metallic particles</a:t>
          </a:r>
        </a:p>
      </dsp:txBody>
      <dsp:txXfrm>
        <a:off x="849443" y="3680698"/>
        <a:ext cx="10123356" cy="7354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BB9FE7-6A5F-4623-9656-9B27DB647768}"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E1BC2-E24C-48B1-AF89-11CD104D92BE}" type="slidenum">
              <a:rPr lang="en-US" smtClean="0"/>
              <a:t>‹#›</a:t>
            </a:fld>
            <a:endParaRPr lang="en-US"/>
          </a:p>
        </p:txBody>
      </p:sp>
    </p:spTree>
    <p:extLst>
      <p:ext uri="{BB962C8B-B14F-4D97-AF65-F5344CB8AC3E}">
        <p14:creationId xmlns:p14="http://schemas.microsoft.com/office/powerpoint/2010/main" val="4218705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1E1BC2-E24C-48B1-AF89-11CD104D92BE}" type="slidenum">
              <a:rPr lang="en-US" smtClean="0"/>
              <a:t>1</a:t>
            </a:fld>
            <a:endParaRPr lang="en-US"/>
          </a:p>
        </p:txBody>
      </p:sp>
    </p:spTree>
    <p:extLst>
      <p:ext uri="{BB962C8B-B14F-4D97-AF65-F5344CB8AC3E}">
        <p14:creationId xmlns:p14="http://schemas.microsoft.com/office/powerpoint/2010/main" val="98310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08000" y="6483858"/>
            <a:ext cx="11176000" cy="329184"/>
          </a:xfrm>
        </p:spPr>
        <p:txBody>
          <a:bodyPr/>
          <a:lstStyle/>
          <a:p>
            <a:r>
              <a:rPr lang="en-US" dirty="0"/>
              <a:t>Service  •  Leadership  •  Teamwork  •  Safety and Preparedness  •  Professionalism  •  Integrity</a:t>
            </a:r>
          </a:p>
        </p:txBody>
      </p:sp>
    </p:spTree>
    <p:extLst>
      <p:ext uri="{BB962C8B-B14F-4D97-AF65-F5344CB8AC3E}">
        <p14:creationId xmlns:p14="http://schemas.microsoft.com/office/powerpoint/2010/main" val="1152007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508000" y="6483858"/>
            <a:ext cx="11176000" cy="329184"/>
          </a:xfrm>
        </p:spPr>
        <p:txBody>
          <a:bodyPr/>
          <a:lstStyle/>
          <a:p>
            <a:r>
              <a:rPr lang="en-US" dirty="0"/>
              <a:t>Service  •  Leadership  •  Teamwork  •  Safety and Preparedness  •  Professionalism  •  Integrity</a:t>
            </a:r>
          </a:p>
        </p:txBody>
      </p:sp>
    </p:spTree>
    <p:extLst>
      <p:ext uri="{BB962C8B-B14F-4D97-AF65-F5344CB8AC3E}">
        <p14:creationId xmlns:p14="http://schemas.microsoft.com/office/powerpoint/2010/main" val="180686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508000" y="6483858"/>
            <a:ext cx="11277600" cy="329184"/>
          </a:xfrm>
        </p:spPr>
        <p:txBody>
          <a:bodyPr/>
          <a:lstStyle/>
          <a:p>
            <a:r>
              <a:rPr lang="en-US" dirty="0"/>
              <a:t>Service  •  Leadership  •  Teamwork  •  Safety and Preparedness  •  Professionalism  •  Integrity</a:t>
            </a:r>
          </a:p>
        </p:txBody>
      </p:sp>
    </p:spTree>
    <p:extLst>
      <p:ext uri="{BB962C8B-B14F-4D97-AF65-F5344CB8AC3E}">
        <p14:creationId xmlns:p14="http://schemas.microsoft.com/office/powerpoint/2010/main" val="49401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83858"/>
            <a:ext cx="3860800" cy="329184"/>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Service  •  Leadership  •  Teamwork  •  Safety and Preparedness  •  Professionalism  •  Integrity</a:t>
            </a:r>
          </a:p>
        </p:txBody>
      </p:sp>
      <p:sp>
        <p:nvSpPr>
          <p:cNvPr id="4" name="Slide Number Placeholder 3"/>
          <p:cNvSpPr>
            <a:spLocks noGrp="1"/>
          </p:cNvSpPr>
          <p:nvPr>
            <p:ph type="sldNum" sz="quarter" idx="12"/>
          </p:nvPr>
        </p:nvSpPr>
        <p:spPr>
          <a:xfrm>
            <a:off x="10160000" y="6483858"/>
            <a:ext cx="1422400" cy="329184"/>
          </a:xfrm>
          <a:prstGeom prst="rect">
            <a:avLst/>
          </a:prstGeom>
        </p:spPr>
        <p:txBody>
          <a:bodyPr/>
          <a:lstStyle/>
          <a:p>
            <a:fld id="{3507B07F-F44D-494D-97D6-E6EE4D853EF0}" type="slidenum">
              <a:rPr lang="en-US" smtClean="0"/>
              <a:t>‹#›</a:t>
            </a:fld>
            <a:endParaRPr lang="en-US"/>
          </a:p>
        </p:txBody>
      </p:sp>
    </p:spTree>
    <p:extLst>
      <p:ext uri="{BB962C8B-B14F-4D97-AF65-F5344CB8AC3E}">
        <p14:creationId xmlns:p14="http://schemas.microsoft.com/office/powerpoint/2010/main" val="37258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633728"/>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1143000"/>
            <a:ext cx="7620000" cy="52269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3048001"/>
            <a:ext cx="2852928" cy="33261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09600" y="6483858"/>
            <a:ext cx="3860800" cy="32918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Service  •  Leadership  •  Teamwork  •  Safety and Preparedness  •  Professionalism  •  Integrity</a:t>
            </a:r>
          </a:p>
        </p:txBody>
      </p:sp>
      <p:sp>
        <p:nvSpPr>
          <p:cNvPr id="7" name="Slide Number Placeholder 6"/>
          <p:cNvSpPr>
            <a:spLocks noGrp="1"/>
          </p:cNvSpPr>
          <p:nvPr>
            <p:ph type="sldNum" sz="quarter" idx="12"/>
          </p:nvPr>
        </p:nvSpPr>
        <p:spPr>
          <a:xfrm>
            <a:off x="10160000" y="6483858"/>
            <a:ext cx="1422400" cy="329184"/>
          </a:xfrm>
          <a:prstGeom prst="rect">
            <a:avLst/>
          </a:prstGeom>
        </p:spPr>
        <p:txBody>
          <a:bodyPr/>
          <a:lstStyle/>
          <a:p>
            <a:fld id="{3507B07F-F44D-494D-97D6-E6EE4D853EF0}"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6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83858"/>
            <a:ext cx="3860800" cy="32918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Service  •  Leadership  •  Teamwork  •  Safety and Preparedness  •  Professionalism  •  Integrity</a:t>
            </a:r>
          </a:p>
        </p:txBody>
      </p:sp>
      <p:sp>
        <p:nvSpPr>
          <p:cNvPr id="6" name="Slide Number Placeholder 5"/>
          <p:cNvSpPr>
            <a:spLocks noGrp="1"/>
          </p:cNvSpPr>
          <p:nvPr>
            <p:ph type="sldNum" sz="quarter" idx="12"/>
          </p:nvPr>
        </p:nvSpPr>
        <p:spPr>
          <a:xfrm>
            <a:off x="10160000" y="6483858"/>
            <a:ext cx="1422400" cy="329184"/>
          </a:xfrm>
          <a:prstGeom prst="rect">
            <a:avLst/>
          </a:prstGeom>
        </p:spPr>
        <p:txBody>
          <a:bodyPr/>
          <a:lstStyle/>
          <a:p>
            <a:fld id="{3507B07F-F44D-494D-97D6-E6EE4D853EF0}" type="slidenum">
              <a:rPr lang="en-US" smtClean="0"/>
              <a:t>‹#›</a:t>
            </a:fld>
            <a:endParaRPr lang="en-US"/>
          </a:p>
        </p:txBody>
      </p:sp>
    </p:spTree>
    <p:extLst>
      <p:ext uri="{BB962C8B-B14F-4D97-AF65-F5344CB8AC3E}">
        <p14:creationId xmlns:p14="http://schemas.microsoft.com/office/powerpoint/2010/main" val="257667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66800"/>
            <a:ext cx="2743200" cy="54102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1066800"/>
            <a:ext cx="80264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483858"/>
            <a:ext cx="3860800" cy="32918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Service  •  Leadership  •  Teamwork  •  Safety and Preparedness  •  Professionalism  •  Integrity</a:t>
            </a:r>
          </a:p>
        </p:txBody>
      </p:sp>
      <p:sp>
        <p:nvSpPr>
          <p:cNvPr id="6" name="Slide Number Placeholder 5"/>
          <p:cNvSpPr>
            <a:spLocks noGrp="1"/>
          </p:cNvSpPr>
          <p:nvPr>
            <p:ph type="sldNum" sz="quarter" idx="12"/>
          </p:nvPr>
        </p:nvSpPr>
        <p:spPr>
          <a:xfrm>
            <a:off x="10160000" y="6483858"/>
            <a:ext cx="1422400" cy="329184"/>
          </a:xfrm>
          <a:prstGeom prst="rect">
            <a:avLst/>
          </a:prstGeom>
        </p:spPr>
        <p:txBody>
          <a:bodyPr/>
          <a:lstStyle/>
          <a:p>
            <a:fld id="{3507B07F-F44D-494D-97D6-E6EE4D853EF0}" type="slidenum">
              <a:rPr lang="en-US" smtClean="0"/>
              <a:t>‹#›</a:t>
            </a:fld>
            <a:endParaRPr lang="en-US"/>
          </a:p>
        </p:txBody>
      </p:sp>
    </p:spTree>
    <p:extLst>
      <p:ext uri="{BB962C8B-B14F-4D97-AF65-F5344CB8AC3E}">
        <p14:creationId xmlns:p14="http://schemas.microsoft.com/office/powerpoint/2010/main" val="1341256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838200"/>
            <a:ext cx="12192000" cy="5810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6438900"/>
            <a:ext cx="12192000" cy="419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235200" y="914400"/>
            <a:ext cx="93472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057400"/>
            <a:ext cx="10972800" cy="4419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838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3"/>
          </p:nvPr>
        </p:nvSpPr>
        <p:spPr>
          <a:xfrm>
            <a:off x="508000" y="6483858"/>
            <a:ext cx="11176000" cy="329184"/>
          </a:xfrm>
          <a:prstGeom prst="rect">
            <a:avLst/>
          </a:prstGeom>
        </p:spPr>
        <p:txBody>
          <a:bodyPr vert="horz" lIns="91440" tIns="45720" rIns="91440" bIns="45720" rtlCol="0" anchor="ctr"/>
          <a:lstStyle>
            <a:lvl1pPr algn="ctr">
              <a:defRPr sz="1200">
                <a:solidFill>
                  <a:srgbClr val="FFFFFF"/>
                </a:solidFill>
                <a:latin typeface="Swis721 LtEx BT" panose="020B0505020202020204" pitchFamily="34" charset="0"/>
              </a:defRPr>
            </a:lvl1pPr>
          </a:lstStyle>
          <a:p>
            <a:r>
              <a:rPr lang="en-US" dirty="0"/>
              <a:t>Service  •  Leadership  •  Teamwork  •  Safety and Preparedness  •  Professionalism  •  Integrity</a:t>
            </a:r>
          </a:p>
        </p:txBody>
      </p:sp>
      <p:sp>
        <p:nvSpPr>
          <p:cNvPr id="8" name="Rectangle 7"/>
          <p:cNvSpPr/>
          <p:nvPr userDrawn="1"/>
        </p:nvSpPr>
        <p:spPr>
          <a:xfrm>
            <a:off x="0" y="838200"/>
            <a:ext cx="121920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6362700"/>
            <a:ext cx="121920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2235200" y="110832"/>
            <a:ext cx="9550400" cy="677108"/>
          </a:xfrm>
          <a:prstGeom prst="rect">
            <a:avLst/>
          </a:prstGeom>
          <a:noFill/>
        </p:spPr>
        <p:txBody>
          <a:bodyPr wrap="square" rtlCol="0">
            <a:spAutoFit/>
          </a:bodyPr>
          <a:lstStyle/>
          <a:p>
            <a:r>
              <a:rPr lang="en-US" sz="1800" dirty="0">
                <a:solidFill>
                  <a:schemeClr val="bg1"/>
                </a:solidFill>
                <a:latin typeface="Copperplate Gothic Bold" panose="020E0705020206020404" pitchFamily="34" charset="0"/>
              </a:rPr>
              <a:t>CONTRA COSTA COUNTY FIRE PROTECTION DISTRICT</a:t>
            </a:r>
          </a:p>
          <a:p>
            <a:pPr algn="ctr"/>
            <a:r>
              <a:rPr lang="en-US" sz="2000" dirty="0">
                <a:solidFill>
                  <a:schemeClr val="bg1"/>
                </a:solidFill>
                <a:latin typeface="Copperplate Gothic Bold" panose="020E0705020206020404" pitchFamily="34" charset="0"/>
              </a:rPr>
              <a:t>FIRE  </a:t>
            </a:r>
            <a:r>
              <a:rPr lang="en-US" sz="2000" dirty="0">
                <a:solidFill>
                  <a:schemeClr val="bg1"/>
                </a:solidFill>
                <a:latin typeface="Myriad Condensed Web"/>
              </a:rPr>
              <a:t>• </a:t>
            </a:r>
            <a:r>
              <a:rPr lang="en-US" sz="2000" dirty="0">
                <a:solidFill>
                  <a:schemeClr val="bg1"/>
                </a:solidFill>
                <a:latin typeface="Copperplate Gothic Bold" panose="020E0705020206020404" pitchFamily="34" charset="0"/>
              </a:rPr>
              <a:t> RESCUE  </a:t>
            </a:r>
            <a:r>
              <a:rPr lang="en-US" sz="2000" dirty="0">
                <a:solidFill>
                  <a:schemeClr val="bg1"/>
                </a:solidFill>
                <a:latin typeface="Myriad Condensed Web"/>
              </a:rPr>
              <a:t>• </a:t>
            </a:r>
            <a:r>
              <a:rPr lang="en-US" sz="2000" dirty="0">
                <a:solidFill>
                  <a:schemeClr val="bg1"/>
                </a:solidFill>
                <a:latin typeface="Copperplate Gothic Bold" panose="020E0705020206020404" pitchFamily="34" charset="0"/>
              </a:rPr>
              <a:t> EMS</a:t>
            </a:r>
          </a:p>
        </p:txBody>
      </p:sp>
      <p:pic>
        <p:nvPicPr>
          <p:cNvPr id="13" name="Picture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1200" y="228601"/>
            <a:ext cx="1524000" cy="1398134"/>
          </a:xfrm>
          <a:prstGeom prst="rect">
            <a:avLst/>
          </a:prstGeom>
        </p:spPr>
      </p:pic>
    </p:spTree>
    <p:extLst>
      <p:ext uri="{BB962C8B-B14F-4D97-AF65-F5344CB8AC3E}">
        <p14:creationId xmlns:p14="http://schemas.microsoft.com/office/powerpoint/2010/main" val="454132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dt="0"/>
  <p:txStyles>
    <p:titleStyle>
      <a:lvl1pPr algn="l" defTabSz="914400" rtl="0" eaLnBrk="1" latinLnBrk="0" hangingPunct="1">
        <a:spcBef>
          <a:spcPct val="0"/>
        </a:spcBef>
        <a:buNone/>
        <a:defRPr sz="3600" b="1" kern="1200" cap="small" spc="-100" baseline="0">
          <a:solidFill>
            <a:schemeClr val="bg1"/>
          </a:solidFill>
          <a:latin typeface="Adobe Garamond Pro Bold" pitchFamily="18" charset="0"/>
          <a:ea typeface="+mj-ea"/>
          <a:cs typeface="+mj-cs"/>
        </a:defRPr>
      </a:lvl1pPr>
    </p:titleStyle>
    <p:bodyStyle>
      <a:lvl1pPr marL="182880" indent="-182880" algn="l" defTabSz="914400" rtl="0" eaLnBrk="1" latinLnBrk="0" hangingPunct="1">
        <a:spcBef>
          <a:spcPct val="20000"/>
        </a:spcBef>
        <a:buClr>
          <a:schemeClr val="accent2"/>
        </a:buClr>
        <a:buSzPct val="85000"/>
        <a:buFont typeface="Arial" pitchFamily="34" charset="0"/>
        <a:buChar char="•"/>
        <a:defRPr sz="2400" kern="1200">
          <a:solidFill>
            <a:schemeClr val="bg1"/>
          </a:solidFill>
          <a:latin typeface="Futura Bk BT" panose="020B0502020204020303" pitchFamily="34" charset="0"/>
          <a:ea typeface="+mn-ea"/>
          <a:cs typeface="+mn-cs"/>
        </a:defRPr>
      </a:lvl1pPr>
      <a:lvl2pPr marL="457200" indent="-182880" algn="l" defTabSz="914400" rtl="0" eaLnBrk="1" latinLnBrk="0" hangingPunct="1">
        <a:spcBef>
          <a:spcPct val="20000"/>
        </a:spcBef>
        <a:buClr>
          <a:schemeClr val="accent2"/>
        </a:buClr>
        <a:buSzPct val="85000"/>
        <a:buFont typeface="Arial" pitchFamily="34" charset="0"/>
        <a:buChar char="•"/>
        <a:defRPr sz="2000" kern="1200">
          <a:solidFill>
            <a:schemeClr val="bg1"/>
          </a:solidFill>
          <a:latin typeface="Futura Bk BT" panose="020B0502020204020303" pitchFamily="34" charset="0"/>
          <a:ea typeface="+mn-ea"/>
          <a:cs typeface="+mn-cs"/>
        </a:defRPr>
      </a:lvl2pPr>
      <a:lvl3pPr marL="731520" indent="-182880" algn="l" defTabSz="914400" rtl="0" eaLnBrk="1" latinLnBrk="0" hangingPunct="1">
        <a:spcBef>
          <a:spcPct val="20000"/>
        </a:spcBef>
        <a:buClr>
          <a:schemeClr val="accent2"/>
        </a:buClr>
        <a:buSzPct val="90000"/>
        <a:buFont typeface="Arial" pitchFamily="34" charset="0"/>
        <a:buChar char="•"/>
        <a:defRPr sz="1800" kern="1200">
          <a:solidFill>
            <a:schemeClr val="bg1"/>
          </a:solidFill>
          <a:latin typeface="Futura Bk BT" panose="020B0502020204020303" pitchFamily="34" charset="0"/>
          <a:ea typeface="+mn-ea"/>
          <a:cs typeface="+mn-cs"/>
        </a:defRPr>
      </a:lvl3pPr>
      <a:lvl4pPr marL="1005840" indent="-182880" algn="l" defTabSz="914400" rtl="0" eaLnBrk="1" latinLnBrk="0" hangingPunct="1">
        <a:spcBef>
          <a:spcPct val="20000"/>
        </a:spcBef>
        <a:buClr>
          <a:schemeClr val="accent2"/>
        </a:buClr>
        <a:buFont typeface="Arial" pitchFamily="34" charset="0"/>
        <a:buChar char="•"/>
        <a:defRPr sz="1600" kern="1200">
          <a:solidFill>
            <a:schemeClr val="bg1"/>
          </a:solidFill>
          <a:latin typeface="Futura Bk BT" panose="020B0502020204020303" pitchFamily="34" charset="0"/>
          <a:ea typeface="+mn-ea"/>
          <a:cs typeface="+mn-cs"/>
        </a:defRPr>
      </a:lvl4pPr>
      <a:lvl5pPr marL="1188720" indent="-137160" algn="l" defTabSz="914400" rtl="0" eaLnBrk="1" latinLnBrk="0" hangingPunct="1">
        <a:spcBef>
          <a:spcPct val="20000"/>
        </a:spcBef>
        <a:buClr>
          <a:schemeClr val="accent2"/>
        </a:buClr>
        <a:buSzPct val="100000"/>
        <a:buFont typeface="Arial" pitchFamily="34" charset="0"/>
        <a:buChar char="•"/>
        <a:defRPr sz="1400" kern="1200" baseline="0">
          <a:solidFill>
            <a:schemeClr val="bg1"/>
          </a:solidFill>
          <a:latin typeface="Futura Bk BT" panose="020B0502020204020303"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https://www.youtube.com/embed/rAVezkygcgk?start=95&amp;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video" Target="https://www.youtube.com/embed/7u6htq3hs0U?start=241&amp;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video" Target="https://www.youtube.com/embed/jYwHpGta1-0?start=6&amp;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ideo" Target="https://www.youtube.com/embed/G3Nf-EBzTVo?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video" Target="https://www.youtube.com/embed/en3PuyWQ_7g?start=32&amp;feature=oemb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video" Target="https://www.youtube.com/embed/IAAxeXhmQuE?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video" Target="https://www.youtube.com/embed/R-fX3fJrQOg?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video" Target="https://www.youtube.com/embed/rvdb1ce7hGo?feature=oemb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video" Target="https://www.youtube.com/embed/FexVqDEWrvs?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annyman.toldme.com/2018/04/11/on-dockless-electric-scooters-i-had-the-last-word/" TargetMode="External"/><Relationship Id="rId7" Type="http://schemas.openxmlformats.org/officeDocument/2006/relationships/hyperlink" Target="https://creativecommons.org/licenses/by-sa/3.0/"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www.progressive-charlestown.com/2018/04/rhode-island-plans-to-encourage-more.html" TargetMode="Externa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video" Target="https://player.vimeo.com/video/1032340637?app_id=122963"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rofgede.netlify.app/ryobi-super-combo-kit/"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pikist.com/free-photo-vjhyn"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hyperlink" Target="https://smartenergyconsulting.blogspot.com/2016/12/tesla-mira-australia-para-vender-su.html"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zoominlife.com/entry/%EB%AA%A8%EB%93%88%ED%98%95-%EB%8C%80%EC%9A%A9%EB%9F%89-%EC%97%90%EB%84%88%EC%A7%80-%EC%A0%80%EC%9E%A5%EC%9E%A5%EC%B9%98%E2%80%A6%ED%85%8C%EC%8A%AC%EB%9D%BC-%EB%A6%AC%ED%8A%AC%EC%9D%B4%EC%98%A8-%EB%B0%B0%ED%84%B0%EB%A6%AC-%ED%99%9C%EC%9A%A9-%EB%A9%94%EA%B0%80%ED%8C%A9-%EB%B0%9C%ED%91%9C?category=259921"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7725-32F7-6BCD-3AFF-3F9ADF594C34}"/>
              </a:ext>
            </a:extLst>
          </p:cNvPr>
          <p:cNvSpPr>
            <a:spLocks noGrp="1"/>
          </p:cNvSpPr>
          <p:nvPr>
            <p:ph type="title"/>
          </p:nvPr>
        </p:nvSpPr>
        <p:spPr>
          <a:xfrm>
            <a:off x="0" y="1565603"/>
            <a:ext cx="12192000" cy="1395167"/>
          </a:xfrm>
        </p:spPr>
        <p:txBody>
          <a:bodyPr>
            <a:noAutofit/>
          </a:bodyPr>
          <a:lstStyle/>
          <a:p>
            <a:pPr algn="ctr"/>
            <a:r>
              <a:rPr lang="en-US" sz="4800" dirty="0"/>
              <a:t>Lithium-Ion Battery Emergencies</a:t>
            </a:r>
            <a:endParaRPr lang="en-US" dirty="0"/>
          </a:p>
        </p:txBody>
      </p:sp>
      <p:sp>
        <p:nvSpPr>
          <p:cNvPr id="4" name="Footer Placeholder 3">
            <a:extLst>
              <a:ext uri="{FF2B5EF4-FFF2-40B4-BE49-F238E27FC236}">
                <a16:creationId xmlns:a16="http://schemas.microsoft.com/office/drawing/2014/main" id="{2AC8E48D-8F94-FED5-9978-259E4E3E34FE}"/>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
        <p:nvSpPr>
          <p:cNvPr id="5" name="TextBox 4">
            <a:extLst>
              <a:ext uri="{FF2B5EF4-FFF2-40B4-BE49-F238E27FC236}">
                <a16:creationId xmlns:a16="http://schemas.microsoft.com/office/drawing/2014/main" id="{6CB2A275-9322-68A6-2BA2-8408AC4DC6A5}"/>
              </a:ext>
            </a:extLst>
          </p:cNvPr>
          <p:cNvSpPr txBox="1"/>
          <p:nvPr/>
        </p:nvSpPr>
        <p:spPr>
          <a:xfrm>
            <a:off x="1709123" y="4976106"/>
            <a:ext cx="8773753" cy="1323439"/>
          </a:xfrm>
          <a:prstGeom prst="rect">
            <a:avLst/>
          </a:prstGeom>
          <a:noFill/>
        </p:spPr>
        <p:txBody>
          <a:bodyPr wrap="square" rtlCol="0">
            <a:spAutoFit/>
          </a:bodyPr>
          <a:lstStyle/>
          <a:p>
            <a:pPr algn="ctr"/>
            <a:r>
              <a:rPr lang="en-US" sz="2000" dirty="0">
                <a:solidFill>
                  <a:schemeClr val="bg1"/>
                </a:solidFill>
                <a:latin typeface="Adobe Garamond Pro Bold"/>
              </a:rPr>
              <a:t>Cody Clem</a:t>
            </a:r>
          </a:p>
          <a:p>
            <a:pPr algn="ctr"/>
            <a:r>
              <a:rPr lang="en-US" sz="2000" dirty="0">
                <a:solidFill>
                  <a:schemeClr val="bg1"/>
                </a:solidFill>
                <a:latin typeface="Adobe Garamond Pro Bold"/>
              </a:rPr>
              <a:t>Captain Paramedic</a:t>
            </a:r>
          </a:p>
          <a:p>
            <a:pPr algn="ctr"/>
            <a:r>
              <a:rPr lang="en-US" sz="2000" dirty="0">
                <a:solidFill>
                  <a:schemeClr val="bg1"/>
                </a:solidFill>
                <a:latin typeface="Adobe Garamond Pro Bold"/>
              </a:rPr>
              <a:t>Hazardous Materials Specialist</a:t>
            </a:r>
          </a:p>
          <a:p>
            <a:pPr algn="ctr"/>
            <a:r>
              <a:rPr lang="en-US" sz="2000" dirty="0">
                <a:solidFill>
                  <a:schemeClr val="bg1"/>
                </a:solidFill>
                <a:latin typeface="Adobe Garamond Pro Bold"/>
              </a:rPr>
              <a:t>Contra Costa County Fire Protection District</a:t>
            </a:r>
          </a:p>
        </p:txBody>
      </p:sp>
    </p:spTree>
    <p:extLst>
      <p:ext uri="{BB962C8B-B14F-4D97-AF65-F5344CB8AC3E}">
        <p14:creationId xmlns:p14="http://schemas.microsoft.com/office/powerpoint/2010/main" val="1654819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FCEC-4767-3E7F-5128-8F6C8D0BC8E6}"/>
              </a:ext>
            </a:extLst>
          </p:cNvPr>
          <p:cNvSpPr>
            <a:spLocks noGrp="1"/>
          </p:cNvSpPr>
          <p:nvPr>
            <p:ph type="title"/>
          </p:nvPr>
        </p:nvSpPr>
        <p:spPr/>
        <p:txBody>
          <a:bodyPr/>
          <a:lstStyle/>
          <a:p>
            <a:r>
              <a:rPr lang="en-US" dirty="0"/>
              <a:t>Prismatic Cell </a:t>
            </a:r>
          </a:p>
        </p:txBody>
      </p:sp>
      <p:pic>
        <p:nvPicPr>
          <p:cNvPr id="5" name="Content Placeholder 4">
            <a:extLst>
              <a:ext uri="{FF2B5EF4-FFF2-40B4-BE49-F238E27FC236}">
                <a16:creationId xmlns:a16="http://schemas.microsoft.com/office/drawing/2014/main" id="{8A00DA41-6E39-F9EE-6F02-C6995CF71E39}"/>
              </a:ext>
            </a:extLst>
          </p:cNvPr>
          <p:cNvPicPr>
            <a:picLocks noGrp="1" noChangeAspect="1"/>
          </p:cNvPicPr>
          <p:nvPr>
            <p:ph idx="1"/>
          </p:nvPr>
        </p:nvPicPr>
        <p:blipFill>
          <a:blip r:embed="rId2"/>
          <a:stretch>
            <a:fillRect/>
          </a:stretch>
        </p:blipFill>
        <p:spPr>
          <a:xfrm>
            <a:off x="375448" y="1975152"/>
            <a:ext cx="5124450" cy="2486025"/>
          </a:xfrm>
          <a:prstGeom prst="rect">
            <a:avLst/>
          </a:prstGeom>
        </p:spPr>
      </p:pic>
      <p:sp>
        <p:nvSpPr>
          <p:cNvPr id="4" name="Footer Placeholder 3">
            <a:extLst>
              <a:ext uri="{FF2B5EF4-FFF2-40B4-BE49-F238E27FC236}">
                <a16:creationId xmlns:a16="http://schemas.microsoft.com/office/drawing/2014/main" id="{40D88928-779B-EBEF-77A7-209B5EEFDFED}"/>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
        <p:nvSpPr>
          <p:cNvPr id="6" name="TextBox 5">
            <a:extLst>
              <a:ext uri="{FF2B5EF4-FFF2-40B4-BE49-F238E27FC236}">
                <a16:creationId xmlns:a16="http://schemas.microsoft.com/office/drawing/2014/main" id="{BFE17954-3CFE-5C83-069E-37B785C178ED}"/>
              </a:ext>
            </a:extLst>
          </p:cNvPr>
          <p:cNvSpPr txBox="1"/>
          <p:nvPr/>
        </p:nvSpPr>
        <p:spPr>
          <a:xfrm>
            <a:off x="1143000" y="4661757"/>
            <a:ext cx="10042973" cy="1569660"/>
          </a:xfrm>
          <a:prstGeom prst="rect">
            <a:avLst/>
          </a:prstGeom>
          <a:noFill/>
        </p:spPr>
        <p:txBody>
          <a:bodyPr wrap="square" rtlCol="0">
            <a:spAutoFit/>
          </a:bodyPr>
          <a:lstStyle/>
          <a:p>
            <a:r>
              <a:rPr lang="en-US" sz="2400" dirty="0">
                <a:solidFill>
                  <a:srgbClr val="FFFFFF"/>
                </a:solidFill>
                <a:effectLst/>
                <a:latin typeface="Arial" panose="020B0604020202020204" pitchFamily="34" charset="0"/>
              </a:rPr>
              <a:t>Prismatic cells are produced with capacities that vary from a few ampere-hours suitable for laptops and cell phones to several hundred ampere-hours intended for electric vehicle applications. The manufacturing costs for prismatic cells can be higher than other designs.</a:t>
            </a:r>
            <a:endParaRPr lang="en-US" sz="2400" dirty="0">
              <a:solidFill>
                <a:schemeClr val="bg1"/>
              </a:solidFill>
            </a:endParaRPr>
          </a:p>
        </p:txBody>
      </p:sp>
      <p:pic>
        <p:nvPicPr>
          <p:cNvPr id="9" name="Picture 8">
            <a:extLst>
              <a:ext uri="{FF2B5EF4-FFF2-40B4-BE49-F238E27FC236}">
                <a16:creationId xmlns:a16="http://schemas.microsoft.com/office/drawing/2014/main" id="{0918DFAC-4624-4589-FB23-4B820B88E1B4}"/>
              </a:ext>
            </a:extLst>
          </p:cNvPr>
          <p:cNvPicPr>
            <a:picLocks noChangeAspect="1"/>
          </p:cNvPicPr>
          <p:nvPr/>
        </p:nvPicPr>
        <p:blipFill>
          <a:blip r:embed="rId3"/>
          <a:stretch>
            <a:fillRect/>
          </a:stretch>
        </p:blipFill>
        <p:spPr>
          <a:xfrm>
            <a:off x="6511127" y="2105580"/>
            <a:ext cx="2273845" cy="2273845"/>
          </a:xfrm>
          <a:prstGeom prst="rect">
            <a:avLst/>
          </a:prstGeom>
        </p:spPr>
      </p:pic>
    </p:spTree>
    <p:extLst>
      <p:ext uri="{BB962C8B-B14F-4D97-AF65-F5344CB8AC3E}">
        <p14:creationId xmlns:p14="http://schemas.microsoft.com/office/powerpoint/2010/main" val="759978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56C64-00C6-0F48-AD33-BF73AE7E95A0}"/>
              </a:ext>
            </a:extLst>
          </p:cNvPr>
          <p:cNvSpPr>
            <a:spLocks noGrp="1"/>
          </p:cNvSpPr>
          <p:nvPr>
            <p:ph type="title"/>
          </p:nvPr>
        </p:nvSpPr>
        <p:spPr/>
        <p:txBody>
          <a:bodyPr/>
          <a:lstStyle/>
          <a:p>
            <a:r>
              <a:rPr lang="en-US" dirty="0"/>
              <a:t>Pouch Cells</a:t>
            </a:r>
          </a:p>
        </p:txBody>
      </p:sp>
      <p:pic>
        <p:nvPicPr>
          <p:cNvPr id="5" name="Content Placeholder 4">
            <a:extLst>
              <a:ext uri="{FF2B5EF4-FFF2-40B4-BE49-F238E27FC236}">
                <a16:creationId xmlns:a16="http://schemas.microsoft.com/office/drawing/2014/main" id="{770627A3-BB63-DB10-2978-17FFC9DA4E3F}"/>
              </a:ext>
            </a:extLst>
          </p:cNvPr>
          <p:cNvPicPr>
            <a:picLocks noGrp="1" noChangeAspect="1"/>
          </p:cNvPicPr>
          <p:nvPr>
            <p:ph idx="1"/>
          </p:nvPr>
        </p:nvPicPr>
        <p:blipFill>
          <a:blip r:embed="rId2"/>
          <a:stretch>
            <a:fillRect/>
          </a:stretch>
        </p:blipFill>
        <p:spPr>
          <a:xfrm>
            <a:off x="569074" y="2123783"/>
            <a:ext cx="4405062" cy="3048001"/>
          </a:xfrm>
          <a:prstGeom prst="rect">
            <a:avLst/>
          </a:prstGeom>
        </p:spPr>
      </p:pic>
      <p:sp>
        <p:nvSpPr>
          <p:cNvPr id="4" name="Footer Placeholder 3">
            <a:extLst>
              <a:ext uri="{FF2B5EF4-FFF2-40B4-BE49-F238E27FC236}">
                <a16:creationId xmlns:a16="http://schemas.microsoft.com/office/drawing/2014/main" id="{AB17D582-2CB3-9567-6A16-BA4A8F5154D7}"/>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
        <p:nvSpPr>
          <p:cNvPr id="7" name="TextBox 6">
            <a:extLst>
              <a:ext uri="{FF2B5EF4-FFF2-40B4-BE49-F238E27FC236}">
                <a16:creationId xmlns:a16="http://schemas.microsoft.com/office/drawing/2014/main" id="{B5A11D1A-B4A0-D0B2-6808-3636C0456625}"/>
              </a:ext>
            </a:extLst>
          </p:cNvPr>
          <p:cNvSpPr txBox="1"/>
          <p:nvPr/>
        </p:nvSpPr>
        <p:spPr>
          <a:xfrm>
            <a:off x="5358777" y="1905000"/>
            <a:ext cx="6095064" cy="2308324"/>
          </a:xfrm>
          <a:prstGeom prst="rect">
            <a:avLst/>
          </a:prstGeom>
          <a:noFill/>
        </p:spPr>
        <p:txBody>
          <a:bodyPr wrap="square">
            <a:spAutoFit/>
          </a:bodyPr>
          <a:lstStyle/>
          <a:p>
            <a:r>
              <a:rPr lang="en-US" sz="2400" dirty="0">
                <a:solidFill>
                  <a:srgbClr val="FFFFFF"/>
                </a:solidFill>
                <a:effectLst/>
                <a:latin typeface="Arial" panose="020B0604020202020204" pitchFamily="34" charset="0"/>
              </a:rPr>
              <a:t>Pouch cells lack a hard casing and utilize a flexible foil that is sealed to contain the cell. This packaging method is relatively straightforward; it minimizes weight and results in adaptable cells that can conform to the space available in a product.</a:t>
            </a:r>
            <a:endParaRPr lang="en-US" sz="2400" dirty="0">
              <a:solidFill>
                <a:schemeClr val="bg1"/>
              </a:solidFill>
            </a:endParaRPr>
          </a:p>
        </p:txBody>
      </p:sp>
    </p:spTree>
    <p:extLst>
      <p:ext uri="{BB962C8B-B14F-4D97-AF65-F5344CB8AC3E}">
        <p14:creationId xmlns:p14="http://schemas.microsoft.com/office/powerpoint/2010/main" val="222015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BAB9-7211-BF12-9230-2530B5ED08D4}"/>
              </a:ext>
            </a:extLst>
          </p:cNvPr>
          <p:cNvSpPr>
            <a:spLocks noGrp="1"/>
          </p:cNvSpPr>
          <p:nvPr>
            <p:ph type="title"/>
          </p:nvPr>
        </p:nvSpPr>
        <p:spPr/>
        <p:txBody>
          <a:bodyPr/>
          <a:lstStyle/>
          <a:p>
            <a:r>
              <a:rPr lang="en-US" dirty="0"/>
              <a:t>Cylindrical Cells</a:t>
            </a:r>
          </a:p>
        </p:txBody>
      </p:sp>
      <p:sp>
        <p:nvSpPr>
          <p:cNvPr id="4" name="Footer Placeholder 3">
            <a:extLst>
              <a:ext uri="{FF2B5EF4-FFF2-40B4-BE49-F238E27FC236}">
                <a16:creationId xmlns:a16="http://schemas.microsoft.com/office/drawing/2014/main" id="{D9CB5FF7-F6F9-69FB-283B-56AF4DE81889}"/>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pic>
        <p:nvPicPr>
          <p:cNvPr id="9" name="Picture 8">
            <a:extLst>
              <a:ext uri="{FF2B5EF4-FFF2-40B4-BE49-F238E27FC236}">
                <a16:creationId xmlns:a16="http://schemas.microsoft.com/office/drawing/2014/main" id="{B3624FE6-8EF4-4CEE-4F6A-3818CCF304D9}"/>
              </a:ext>
            </a:extLst>
          </p:cNvPr>
          <p:cNvPicPr>
            <a:picLocks noChangeAspect="1"/>
          </p:cNvPicPr>
          <p:nvPr/>
        </p:nvPicPr>
        <p:blipFill>
          <a:blip r:embed="rId2"/>
          <a:stretch>
            <a:fillRect/>
          </a:stretch>
        </p:blipFill>
        <p:spPr>
          <a:xfrm>
            <a:off x="508000" y="1773139"/>
            <a:ext cx="5298784" cy="2980566"/>
          </a:xfrm>
          <a:prstGeom prst="rect">
            <a:avLst/>
          </a:prstGeom>
        </p:spPr>
      </p:pic>
      <p:sp>
        <p:nvSpPr>
          <p:cNvPr id="11" name="TextBox 10">
            <a:extLst>
              <a:ext uri="{FF2B5EF4-FFF2-40B4-BE49-F238E27FC236}">
                <a16:creationId xmlns:a16="http://schemas.microsoft.com/office/drawing/2014/main" id="{44A67B24-474C-3095-FB79-5496681DC072}"/>
              </a:ext>
            </a:extLst>
          </p:cNvPr>
          <p:cNvSpPr txBox="1"/>
          <p:nvPr/>
        </p:nvSpPr>
        <p:spPr>
          <a:xfrm>
            <a:off x="370248" y="4775477"/>
            <a:ext cx="11056947" cy="1631216"/>
          </a:xfrm>
          <a:prstGeom prst="rect">
            <a:avLst/>
          </a:prstGeom>
          <a:noFill/>
        </p:spPr>
        <p:txBody>
          <a:bodyPr wrap="square">
            <a:spAutoFit/>
          </a:bodyPr>
          <a:lstStyle/>
          <a:p>
            <a:r>
              <a:rPr lang="en-US" sz="2000" dirty="0">
                <a:solidFill>
                  <a:schemeClr val="bg1"/>
                </a:solidFill>
              </a:rPr>
              <a:t>Cylindrical cells are commonly used in everything from vape pens, micro mobility devices like scooters and bikes, to commercial busses, trucks, and storage systems. One 18650 lithium-ion battery can produce eight liters of toxic/flammable gas. Many devices use several 18650 cells to work. In the case of a typical electric bike/scooter, the battery may contain between 50 and 130 cells. Some Tesla models have more than 7,000 cells.</a:t>
            </a:r>
          </a:p>
        </p:txBody>
      </p:sp>
      <p:pic>
        <p:nvPicPr>
          <p:cNvPr id="3" name="Picture 2">
            <a:extLst>
              <a:ext uri="{FF2B5EF4-FFF2-40B4-BE49-F238E27FC236}">
                <a16:creationId xmlns:a16="http://schemas.microsoft.com/office/drawing/2014/main" id="{37BD7358-5FDE-EACA-AC9B-FC8757EA7400}"/>
              </a:ext>
            </a:extLst>
          </p:cNvPr>
          <p:cNvPicPr>
            <a:picLocks noChangeAspect="1"/>
          </p:cNvPicPr>
          <p:nvPr/>
        </p:nvPicPr>
        <p:blipFill>
          <a:blip r:embed="rId3"/>
          <a:stretch>
            <a:fillRect/>
          </a:stretch>
        </p:blipFill>
        <p:spPr>
          <a:xfrm>
            <a:off x="6208027" y="1773139"/>
            <a:ext cx="5623709" cy="2980566"/>
          </a:xfrm>
          <a:prstGeom prst="rect">
            <a:avLst/>
          </a:prstGeom>
        </p:spPr>
      </p:pic>
    </p:spTree>
    <p:extLst>
      <p:ext uri="{BB962C8B-B14F-4D97-AF65-F5344CB8AC3E}">
        <p14:creationId xmlns:p14="http://schemas.microsoft.com/office/powerpoint/2010/main" val="428428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30F0-6A78-F70E-0083-85C863FB6EC3}"/>
              </a:ext>
            </a:extLst>
          </p:cNvPr>
          <p:cNvSpPr>
            <a:spLocks noGrp="1"/>
          </p:cNvSpPr>
          <p:nvPr>
            <p:ph type="title"/>
          </p:nvPr>
        </p:nvSpPr>
        <p:spPr>
          <a:xfrm>
            <a:off x="2235200" y="914400"/>
            <a:ext cx="9347200" cy="990600"/>
          </a:xfrm>
        </p:spPr>
        <p:txBody>
          <a:bodyPr anchor="ctr">
            <a:normAutofit/>
          </a:bodyPr>
          <a:lstStyle/>
          <a:p>
            <a:r>
              <a:rPr lang="en-US" dirty="0"/>
              <a:t>Chemical Composition </a:t>
            </a:r>
          </a:p>
        </p:txBody>
      </p:sp>
      <p:sp>
        <p:nvSpPr>
          <p:cNvPr id="3" name="Content Placeholder 2">
            <a:extLst>
              <a:ext uri="{FF2B5EF4-FFF2-40B4-BE49-F238E27FC236}">
                <a16:creationId xmlns:a16="http://schemas.microsoft.com/office/drawing/2014/main" id="{81C69608-ACCA-6624-A713-6CA3CF1096BF}"/>
              </a:ext>
            </a:extLst>
          </p:cNvPr>
          <p:cNvSpPr>
            <a:spLocks noGrp="1"/>
          </p:cNvSpPr>
          <p:nvPr>
            <p:ph sz="half" idx="1"/>
          </p:nvPr>
        </p:nvSpPr>
        <p:spPr>
          <a:xfrm>
            <a:off x="702992" y="1954312"/>
            <a:ext cx="5889171" cy="4718304"/>
          </a:xfrm>
        </p:spPr>
        <p:txBody>
          <a:bodyPr>
            <a:normAutofit/>
          </a:bodyPr>
          <a:lstStyle/>
          <a:p>
            <a:pPr>
              <a:lnSpc>
                <a:spcPct val="90000"/>
              </a:lnSpc>
            </a:pPr>
            <a:r>
              <a:rPr lang="en-US" sz="2400" dirty="0"/>
              <a:t>The chemistry for lithium-ion batteries are numerous but the design is mostly the same. The most common ones in use are nickel manganese cobalt (NMC), nickel cobalt aluminum (NCA), and lithium iron phosphate (LFP) or (LiFePO4). Each chemistry has a specific strength of application.</a:t>
            </a:r>
          </a:p>
        </p:txBody>
      </p:sp>
      <p:pic>
        <p:nvPicPr>
          <p:cNvPr id="5" name="Picture 4" descr="Diagram of a battery with text&#10;&#10;AI-generated content may be incorrect.">
            <a:extLst>
              <a:ext uri="{FF2B5EF4-FFF2-40B4-BE49-F238E27FC236}">
                <a16:creationId xmlns:a16="http://schemas.microsoft.com/office/drawing/2014/main" id="{7C7AFFD7-C9B7-A0E9-409E-8FEB2D9496DE}"/>
              </a:ext>
            </a:extLst>
          </p:cNvPr>
          <p:cNvPicPr>
            <a:picLocks noChangeAspect="1"/>
          </p:cNvPicPr>
          <p:nvPr/>
        </p:nvPicPr>
        <p:blipFill>
          <a:blip r:embed="rId2"/>
          <a:stretch>
            <a:fillRect/>
          </a:stretch>
        </p:blipFill>
        <p:spPr>
          <a:xfrm>
            <a:off x="7620000" y="1344168"/>
            <a:ext cx="3869008" cy="4718304"/>
          </a:xfrm>
          <a:prstGeom prst="rect">
            <a:avLst/>
          </a:prstGeom>
          <a:noFill/>
        </p:spPr>
      </p:pic>
      <p:sp>
        <p:nvSpPr>
          <p:cNvPr id="4" name="Footer Placeholder 3">
            <a:extLst>
              <a:ext uri="{FF2B5EF4-FFF2-40B4-BE49-F238E27FC236}">
                <a16:creationId xmlns:a16="http://schemas.microsoft.com/office/drawing/2014/main" id="{ECC4B72D-FDB0-1771-C10A-3AB95F186067}"/>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dirty="0"/>
              <a:t>Service  •  Leadership  •  Teamwork  •  Safety and Preparedness  •  Professionalism  •  Integrity</a:t>
            </a:r>
            <a:endParaRPr lang="en-US"/>
          </a:p>
        </p:txBody>
      </p:sp>
    </p:spTree>
    <p:extLst>
      <p:ext uri="{BB962C8B-B14F-4D97-AF65-F5344CB8AC3E}">
        <p14:creationId xmlns:p14="http://schemas.microsoft.com/office/powerpoint/2010/main" val="109331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F39A99E-AD08-DBB6-EF75-CB6320B48504}"/>
              </a:ext>
            </a:extLst>
          </p:cNvPr>
          <p:cNvSpPr>
            <a:spLocks noGrp="1"/>
          </p:cNvSpPr>
          <p:nvPr>
            <p:ph type="title"/>
          </p:nvPr>
        </p:nvSpPr>
        <p:spPr>
          <a:xfrm>
            <a:off x="2235200" y="914400"/>
            <a:ext cx="9347200" cy="990600"/>
          </a:xfrm>
        </p:spPr>
        <p:txBody>
          <a:bodyPr/>
          <a:lstStyle/>
          <a:p>
            <a:r>
              <a:rPr lang="en-US" dirty="0"/>
              <a:t>Process of Thermal Runaway</a:t>
            </a:r>
          </a:p>
        </p:txBody>
      </p:sp>
      <p:pic>
        <p:nvPicPr>
          <p:cNvPr id="3" name="Picture 2">
            <a:extLst>
              <a:ext uri="{FF2B5EF4-FFF2-40B4-BE49-F238E27FC236}">
                <a16:creationId xmlns:a16="http://schemas.microsoft.com/office/drawing/2014/main" id="{429ACC5F-883E-32BC-D9B6-8569FD1A3176}"/>
              </a:ext>
            </a:extLst>
          </p:cNvPr>
          <p:cNvPicPr>
            <a:picLocks noChangeAspect="1"/>
          </p:cNvPicPr>
          <p:nvPr/>
        </p:nvPicPr>
        <p:blipFill>
          <a:blip r:embed="rId2"/>
          <a:stretch>
            <a:fillRect/>
          </a:stretch>
        </p:blipFill>
        <p:spPr>
          <a:xfrm>
            <a:off x="1784196" y="1905000"/>
            <a:ext cx="8623608" cy="4419600"/>
          </a:xfrm>
          <a:prstGeom prst="rect">
            <a:avLst/>
          </a:prstGeom>
          <a:noFill/>
        </p:spPr>
      </p:pic>
      <p:sp>
        <p:nvSpPr>
          <p:cNvPr id="2" name="Footer Placeholder 1">
            <a:extLst>
              <a:ext uri="{FF2B5EF4-FFF2-40B4-BE49-F238E27FC236}">
                <a16:creationId xmlns:a16="http://schemas.microsoft.com/office/drawing/2014/main" id="{0D3DE5F8-07AE-247E-CC74-94CD7DAC413B}"/>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Tree>
    <p:extLst>
      <p:ext uri="{BB962C8B-B14F-4D97-AF65-F5344CB8AC3E}">
        <p14:creationId xmlns:p14="http://schemas.microsoft.com/office/powerpoint/2010/main" val="517594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7EC0-5D4C-1540-B847-E6A4875043D9}"/>
              </a:ext>
            </a:extLst>
          </p:cNvPr>
          <p:cNvSpPr>
            <a:spLocks noGrp="1"/>
          </p:cNvSpPr>
          <p:nvPr>
            <p:ph type="title"/>
          </p:nvPr>
        </p:nvSpPr>
        <p:spPr/>
        <p:txBody>
          <a:bodyPr/>
          <a:lstStyle/>
          <a:p>
            <a:r>
              <a:rPr lang="en-US" dirty="0"/>
              <a:t>What Type of Gasses?</a:t>
            </a:r>
          </a:p>
        </p:txBody>
      </p:sp>
      <p:sp>
        <p:nvSpPr>
          <p:cNvPr id="3" name="Content Placeholder 2">
            <a:extLst>
              <a:ext uri="{FF2B5EF4-FFF2-40B4-BE49-F238E27FC236}">
                <a16:creationId xmlns:a16="http://schemas.microsoft.com/office/drawing/2014/main" id="{91CA341E-C34D-43E3-A052-1003E206813C}"/>
              </a:ext>
            </a:extLst>
          </p:cNvPr>
          <p:cNvSpPr>
            <a:spLocks noGrp="1"/>
          </p:cNvSpPr>
          <p:nvPr>
            <p:ph sz="half" idx="1"/>
          </p:nvPr>
        </p:nvSpPr>
        <p:spPr/>
        <p:txBody>
          <a:bodyPr/>
          <a:lstStyle/>
          <a:p>
            <a:r>
              <a:rPr lang="en-US" sz="3200" b="1" dirty="0"/>
              <a:t>Flammable</a:t>
            </a:r>
            <a:endParaRPr lang="en-US" b="1" dirty="0"/>
          </a:p>
          <a:p>
            <a:r>
              <a:rPr lang="en-US" dirty="0"/>
              <a:t>Carbon Monoxide</a:t>
            </a:r>
          </a:p>
          <a:p>
            <a:r>
              <a:rPr lang="en-US" dirty="0"/>
              <a:t>Hydrogen</a:t>
            </a:r>
          </a:p>
          <a:p>
            <a:r>
              <a:rPr lang="en-US" dirty="0"/>
              <a:t>Various Hydrocarbons </a:t>
            </a:r>
          </a:p>
          <a:p>
            <a:r>
              <a:rPr lang="en-US" dirty="0"/>
              <a:t>Methane</a:t>
            </a:r>
          </a:p>
          <a:p>
            <a:r>
              <a:rPr lang="en-US" dirty="0"/>
              <a:t>Ethane</a:t>
            </a:r>
          </a:p>
          <a:p>
            <a:r>
              <a:rPr lang="en-US" dirty="0"/>
              <a:t>Ethylene</a:t>
            </a:r>
          </a:p>
          <a:p>
            <a:r>
              <a:rPr lang="en-US" dirty="0"/>
              <a:t>Etc.. </a:t>
            </a:r>
          </a:p>
          <a:p>
            <a:endParaRPr lang="en-US" dirty="0"/>
          </a:p>
        </p:txBody>
      </p:sp>
      <p:sp>
        <p:nvSpPr>
          <p:cNvPr id="4" name="Content Placeholder 3">
            <a:extLst>
              <a:ext uri="{FF2B5EF4-FFF2-40B4-BE49-F238E27FC236}">
                <a16:creationId xmlns:a16="http://schemas.microsoft.com/office/drawing/2014/main" id="{17ACE29F-7D47-3E1E-0DD8-D648A1A890CF}"/>
              </a:ext>
            </a:extLst>
          </p:cNvPr>
          <p:cNvSpPr>
            <a:spLocks noGrp="1"/>
          </p:cNvSpPr>
          <p:nvPr>
            <p:ph sz="half" idx="2"/>
          </p:nvPr>
        </p:nvSpPr>
        <p:spPr/>
        <p:txBody>
          <a:bodyPr/>
          <a:lstStyle/>
          <a:p>
            <a:r>
              <a:rPr lang="en-US" sz="3200" b="1" dirty="0"/>
              <a:t>Toxic</a:t>
            </a:r>
            <a:endParaRPr lang="en-US" b="1" dirty="0"/>
          </a:p>
          <a:p>
            <a:r>
              <a:rPr lang="en-US" dirty="0"/>
              <a:t>Carbon Dioxide </a:t>
            </a:r>
          </a:p>
          <a:p>
            <a:r>
              <a:rPr lang="en-US" dirty="0"/>
              <a:t>Hydrogen Fluoride </a:t>
            </a:r>
          </a:p>
          <a:p>
            <a:r>
              <a:rPr lang="en-US" dirty="0"/>
              <a:t>Hydrogen Cyanide</a:t>
            </a:r>
          </a:p>
          <a:p>
            <a:r>
              <a:rPr lang="en-US" dirty="0"/>
              <a:t>Hydrogen Chloride</a:t>
            </a:r>
          </a:p>
          <a:p>
            <a:r>
              <a:rPr lang="en-US" dirty="0"/>
              <a:t>Nitrogen Dioxide</a:t>
            </a:r>
          </a:p>
          <a:p>
            <a:r>
              <a:rPr lang="en-US" dirty="0"/>
              <a:t>Sulfur Dioxide </a:t>
            </a:r>
          </a:p>
          <a:p>
            <a:r>
              <a:rPr lang="en-US" dirty="0"/>
              <a:t>Carbonyl Fluoride</a:t>
            </a:r>
          </a:p>
          <a:p>
            <a:r>
              <a:rPr lang="en-US" dirty="0"/>
              <a:t>Phosphoryl Fluoride </a:t>
            </a:r>
          </a:p>
          <a:p>
            <a:endParaRPr lang="en-US" dirty="0"/>
          </a:p>
        </p:txBody>
      </p:sp>
      <p:sp>
        <p:nvSpPr>
          <p:cNvPr id="5" name="Footer Placeholder 4">
            <a:extLst>
              <a:ext uri="{FF2B5EF4-FFF2-40B4-BE49-F238E27FC236}">
                <a16:creationId xmlns:a16="http://schemas.microsoft.com/office/drawing/2014/main" id="{058FE1F5-5954-0843-06C8-C3B20D561BB7}"/>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186196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0620-4508-7FD3-077A-88CFC06ACE58}"/>
              </a:ext>
            </a:extLst>
          </p:cNvPr>
          <p:cNvSpPr>
            <a:spLocks noGrp="1"/>
          </p:cNvSpPr>
          <p:nvPr>
            <p:ph type="title"/>
          </p:nvPr>
        </p:nvSpPr>
        <p:spPr/>
        <p:txBody>
          <a:bodyPr/>
          <a:lstStyle/>
          <a:p>
            <a:r>
              <a:rPr lang="en-US" dirty="0"/>
              <a:t>Metal Particulate Matter</a:t>
            </a:r>
          </a:p>
        </p:txBody>
      </p:sp>
      <p:sp>
        <p:nvSpPr>
          <p:cNvPr id="3" name="Content Placeholder 2">
            <a:extLst>
              <a:ext uri="{FF2B5EF4-FFF2-40B4-BE49-F238E27FC236}">
                <a16:creationId xmlns:a16="http://schemas.microsoft.com/office/drawing/2014/main" id="{568024EA-C3B9-E5BA-7841-B0293E51ADB8}"/>
              </a:ext>
            </a:extLst>
          </p:cNvPr>
          <p:cNvSpPr>
            <a:spLocks noGrp="1"/>
          </p:cNvSpPr>
          <p:nvPr>
            <p:ph sz="half" idx="1"/>
          </p:nvPr>
        </p:nvSpPr>
        <p:spPr/>
        <p:txBody>
          <a:bodyPr/>
          <a:lstStyle/>
          <a:p>
            <a:endParaRPr lang="en-US" dirty="0"/>
          </a:p>
          <a:p>
            <a:endParaRPr lang="en-US" dirty="0"/>
          </a:p>
          <a:p>
            <a:r>
              <a:rPr lang="en-US" dirty="0"/>
              <a:t>12,000 – 17,000 times the EPA ambient standard for particulate matter</a:t>
            </a:r>
          </a:p>
          <a:p>
            <a:endParaRPr lang="en-US" dirty="0"/>
          </a:p>
          <a:p>
            <a:endParaRPr lang="en-US" dirty="0"/>
          </a:p>
        </p:txBody>
      </p:sp>
      <p:sp>
        <p:nvSpPr>
          <p:cNvPr id="4" name="Content Placeholder 3">
            <a:extLst>
              <a:ext uri="{FF2B5EF4-FFF2-40B4-BE49-F238E27FC236}">
                <a16:creationId xmlns:a16="http://schemas.microsoft.com/office/drawing/2014/main" id="{9BFD8A5A-E79A-11BC-7843-E5C46A30F88C}"/>
              </a:ext>
            </a:extLst>
          </p:cNvPr>
          <p:cNvSpPr>
            <a:spLocks noGrp="1"/>
          </p:cNvSpPr>
          <p:nvPr>
            <p:ph sz="half" idx="2"/>
          </p:nvPr>
        </p:nvSpPr>
        <p:spPr/>
        <p:txBody>
          <a:bodyPr/>
          <a:lstStyle/>
          <a:p>
            <a:endParaRPr lang="en-US" dirty="0"/>
          </a:p>
          <a:p>
            <a:r>
              <a:rPr lang="en-US" dirty="0"/>
              <a:t>Lithium </a:t>
            </a:r>
          </a:p>
          <a:p>
            <a:r>
              <a:rPr lang="en-US" dirty="0"/>
              <a:t>Nickel</a:t>
            </a:r>
          </a:p>
          <a:p>
            <a:r>
              <a:rPr lang="en-US" dirty="0"/>
              <a:t>Cobalt </a:t>
            </a:r>
          </a:p>
          <a:p>
            <a:r>
              <a:rPr lang="en-US" dirty="0"/>
              <a:t>Manganese </a:t>
            </a:r>
          </a:p>
          <a:p>
            <a:r>
              <a:rPr lang="en-US" dirty="0"/>
              <a:t>Copper </a:t>
            </a:r>
          </a:p>
        </p:txBody>
      </p:sp>
      <p:sp>
        <p:nvSpPr>
          <p:cNvPr id="5" name="Footer Placeholder 4">
            <a:extLst>
              <a:ext uri="{FF2B5EF4-FFF2-40B4-BE49-F238E27FC236}">
                <a16:creationId xmlns:a16="http://schemas.microsoft.com/office/drawing/2014/main" id="{6AA8CC1B-5EC9-BB95-0A30-61C41A0BEF7B}"/>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107822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8FBBE-9898-C027-C51B-11CF619842A2}"/>
              </a:ext>
            </a:extLst>
          </p:cNvPr>
          <p:cNvSpPr>
            <a:spLocks noGrp="1"/>
          </p:cNvSpPr>
          <p:nvPr>
            <p:ph type="title"/>
          </p:nvPr>
        </p:nvSpPr>
        <p:spPr/>
        <p:txBody>
          <a:bodyPr/>
          <a:lstStyle/>
          <a:p>
            <a:r>
              <a:rPr kumimoji="0" lang="en-US" sz="3600" b="1" i="0" u="none" strike="noStrike" kern="1200" cap="small" spc="-100" normalizeH="0" baseline="0" noProof="0" dirty="0">
                <a:ln>
                  <a:noFill/>
                </a:ln>
                <a:solidFill>
                  <a:srgbClr val="FFFFFF"/>
                </a:solidFill>
                <a:effectLst/>
                <a:uLnTx/>
                <a:uFillTx/>
                <a:latin typeface="Adobe Garamond Pro Bold" pitchFamily="18" charset="0"/>
                <a:ea typeface="+mj-ea"/>
                <a:cs typeface="+mj-cs"/>
              </a:rPr>
              <a:t>Chemical Composition &amp; Hazards</a:t>
            </a:r>
            <a:endParaRPr lang="en-US" dirty="0"/>
          </a:p>
        </p:txBody>
      </p:sp>
      <p:sp>
        <p:nvSpPr>
          <p:cNvPr id="3" name="Content Placeholder 2">
            <a:extLst>
              <a:ext uri="{FF2B5EF4-FFF2-40B4-BE49-F238E27FC236}">
                <a16:creationId xmlns:a16="http://schemas.microsoft.com/office/drawing/2014/main" id="{CCC36A0E-258B-91D9-B735-A96C90BD9F65}"/>
              </a:ext>
            </a:extLst>
          </p:cNvPr>
          <p:cNvSpPr>
            <a:spLocks noGrp="1"/>
          </p:cNvSpPr>
          <p:nvPr>
            <p:ph idx="1"/>
          </p:nvPr>
        </p:nvSpPr>
        <p:spPr/>
        <p:txBody>
          <a:bodyPr>
            <a:normAutofit lnSpcReduction="10000"/>
          </a:bodyPr>
          <a:lstStyle/>
          <a:p>
            <a:pPr marL="0" indent="0" algn="l" rtl="0" eaLnBrk="1" latinLnBrk="0" hangingPunct="1">
              <a:spcBef>
                <a:spcPts val="576"/>
              </a:spcBef>
              <a:buNone/>
            </a:pPr>
            <a:r>
              <a:rPr lang="en-US" sz="2400" dirty="0">
                <a:solidFill>
                  <a:srgbClr val="FFFFFF"/>
                </a:solidFill>
                <a:effectLst/>
                <a:latin typeface="Futura Bk BT" panose="020B0502020204020303"/>
              </a:rPr>
              <a:t>NMC currently stands out as the dominant chemistry in the battery industry, capturing a substantial market share. It is cost-effective, provides a satisfactory cycle life, and is recognized as a reliable battery choice. You will commonly encounter it in most E-bikes, power tools, and certain electric vehicles.</a:t>
            </a:r>
          </a:p>
          <a:p>
            <a:pPr marL="0" indent="0" algn="l" rtl="0" eaLnBrk="1" latinLnBrk="0" hangingPunct="1">
              <a:spcBef>
                <a:spcPts val="576"/>
              </a:spcBef>
              <a:buNone/>
            </a:pPr>
            <a:endParaRPr lang="en-US" dirty="0">
              <a:solidFill>
                <a:srgbClr val="FFFFFF"/>
              </a:solidFill>
              <a:latin typeface="Futura Bk BT" panose="020B0502020204020303"/>
            </a:endParaRPr>
          </a:p>
          <a:p>
            <a:pPr marL="0" indent="0" algn="l" rtl="0" eaLnBrk="1" latinLnBrk="0" hangingPunct="1">
              <a:spcBef>
                <a:spcPts val="576"/>
              </a:spcBef>
              <a:buNone/>
            </a:pPr>
            <a:r>
              <a:rPr lang="en-US" dirty="0">
                <a:solidFill>
                  <a:srgbClr val="FFFFFF"/>
                </a:solidFill>
                <a:latin typeface="Futura Bk BT" panose="020B0502020204020303"/>
              </a:rPr>
              <a:t>Common Hazards:</a:t>
            </a:r>
          </a:p>
          <a:p>
            <a:pPr marL="0" indent="0" algn="l" rtl="0" eaLnBrk="1" latinLnBrk="0" hangingPunct="1">
              <a:spcBef>
                <a:spcPts val="576"/>
              </a:spcBef>
              <a:buNone/>
            </a:pPr>
            <a:r>
              <a:rPr lang="en-US" sz="2400" dirty="0">
                <a:solidFill>
                  <a:srgbClr val="FFFFFF"/>
                </a:solidFill>
                <a:effectLst/>
                <a:latin typeface="Futura Bk BT" panose="020B0502020204020303"/>
              </a:rPr>
              <a:t>Reignition 			Flammable &amp; Toxic Gasses</a:t>
            </a:r>
          </a:p>
          <a:p>
            <a:pPr marL="0" indent="0" algn="l" rtl="0" eaLnBrk="1" latinLnBrk="0" hangingPunct="1">
              <a:spcBef>
                <a:spcPts val="576"/>
              </a:spcBef>
              <a:buNone/>
            </a:pPr>
            <a:r>
              <a:rPr lang="en-US" dirty="0">
                <a:solidFill>
                  <a:srgbClr val="FFFFFF"/>
                </a:solidFill>
                <a:latin typeface="Futura Bk BT" panose="020B0502020204020303"/>
              </a:rPr>
              <a:t>Toxic Heavy Metals	Off-brand / Counterfeit Construction </a:t>
            </a:r>
            <a:endParaRPr lang="en-US" sz="2400" dirty="0">
              <a:solidFill>
                <a:srgbClr val="FFFFFF"/>
              </a:solidFill>
              <a:effectLst/>
              <a:latin typeface="Futura Bk BT" panose="020B0502020204020303"/>
            </a:endParaRPr>
          </a:p>
          <a:p>
            <a:pPr marL="0" indent="0">
              <a:buNone/>
            </a:pPr>
            <a:br>
              <a:rPr lang="en-US" sz="2400" dirty="0">
                <a:solidFill>
                  <a:srgbClr val="FFFFFF"/>
                </a:solidFill>
                <a:effectLst/>
                <a:latin typeface="Futura Bk BT" panose="020B0502020204020303"/>
              </a:rPr>
            </a:br>
            <a:endParaRPr lang="en-US" sz="3600" dirty="0"/>
          </a:p>
        </p:txBody>
      </p:sp>
      <p:sp>
        <p:nvSpPr>
          <p:cNvPr id="4" name="Footer Placeholder 3">
            <a:extLst>
              <a:ext uri="{FF2B5EF4-FFF2-40B4-BE49-F238E27FC236}">
                <a16:creationId xmlns:a16="http://schemas.microsoft.com/office/drawing/2014/main" id="{40B61677-CF3B-7F4F-D0FB-655DEFB29874}"/>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77745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506B-F3CD-2EFF-A697-48A96247ADF8}"/>
              </a:ext>
            </a:extLst>
          </p:cNvPr>
          <p:cNvSpPr>
            <a:spLocks noGrp="1"/>
          </p:cNvSpPr>
          <p:nvPr>
            <p:ph type="title"/>
          </p:nvPr>
        </p:nvSpPr>
        <p:spPr/>
        <p:txBody>
          <a:bodyPr/>
          <a:lstStyle/>
          <a:p>
            <a:r>
              <a:rPr kumimoji="0" lang="en-US" sz="3600" b="1" i="0" u="none" strike="noStrike" kern="1200" cap="small" spc="-100" normalizeH="0" baseline="0" noProof="0" dirty="0">
                <a:ln>
                  <a:noFill/>
                </a:ln>
                <a:solidFill>
                  <a:srgbClr val="FFFFFF"/>
                </a:solidFill>
                <a:effectLst/>
                <a:uLnTx/>
                <a:uFillTx/>
                <a:latin typeface="Adobe Garamond Pro Bold" pitchFamily="18" charset="0"/>
                <a:ea typeface="+mj-ea"/>
                <a:cs typeface="+mj-cs"/>
              </a:rPr>
              <a:t>Chemical Composition &amp; Hazards</a:t>
            </a:r>
            <a:endParaRPr lang="en-US" dirty="0"/>
          </a:p>
        </p:txBody>
      </p:sp>
      <p:sp>
        <p:nvSpPr>
          <p:cNvPr id="3" name="Content Placeholder 2">
            <a:extLst>
              <a:ext uri="{FF2B5EF4-FFF2-40B4-BE49-F238E27FC236}">
                <a16:creationId xmlns:a16="http://schemas.microsoft.com/office/drawing/2014/main" id="{62C73555-7ED3-67B3-D3D2-EC712B92DA16}"/>
              </a:ext>
            </a:extLst>
          </p:cNvPr>
          <p:cNvSpPr>
            <a:spLocks noGrp="1"/>
          </p:cNvSpPr>
          <p:nvPr>
            <p:ph idx="1"/>
          </p:nvPr>
        </p:nvSpPr>
        <p:spPr/>
        <p:txBody>
          <a:bodyPr/>
          <a:lstStyle/>
          <a:p>
            <a:pPr marL="182880" marR="0" lvl="0" indent="-182880" algn="l" defTabSz="914400" rtl="0" eaLnBrk="1" fontAlgn="auto" latinLnBrk="0" hangingPunct="1">
              <a:lnSpc>
                <a:spcPct val="100000"/>
              </a:lnSpc>
              <a:spcBef>
                <a:spcPct val="20000"/>
              </a:spcBef>
              <a:spcAft>
                <a:spcPts val="0"/>
              </a:spcAft>
              <a:buClr>
                <a:srgbClr val="B69770"/>
              </a:buClr>
              <a:buSzPct val="85000"/>
              <a:buFont typeface="Arial" pitchFamily="34" charset="0"/>
              <a:buChar char="•"/>
              <a:tabLst/>
              <a:defRPr/>
            </a:pPr>
            <a:r>
              <a:rPr kumimoji="0" lang="en-US" b="0" i="0" u="none" strike="noStrike" kern="1200" cap="none" spc="0" normalizeH="0" baseline="0" noProof="0" dirty="0">
                <a:ln>
                  <a:noFill/>
                </a:ln>
                <a:solidFill>
                  <a:srgbClr val="FFFFFF"/>
                </a:solidFill>
                <a:effectLst/>
                <a:uLnTx/>
                <a:uFillTx/>
                <a:latin typeface="Futura Bk BT" panose="020B0502020204020303" pitchFamily="34" charset="0"/>
                <a:ea typeface="+mn-ea"/>
                <a:cs typeface="+mn-cs"/>
              </a:rPr>
              <a:t>NCA is most noted for its superior power density and low passive discharge rate (a term used to describe a battery cell’s propensity to lose power while not in use). This battery chemistry has been a staple for Tesla vehicles, although they are now using limited amounts of Lithium Iron Phosphate (LFP) and Nickle Manganese Cobalt in their vehicles.</a:t>
            </a:r>
          </a:p>
          <a:p>
            <a:pPr marL="0" marR="0" lvl="0" indent="0" algn="l" defTabSz="914400" rtl="0" eaLnBrk="1" fontAlgn="auto" latinLnBrk="0" hangingPunct="1">
              <a:lnSpc>
                <a:spcPct val="100000"/>
              </a:lnSpc>
              <a:spcBef>
                <a:spcPts val="576"/>
              </a:spcBef>
              <a:spcAft>
                <a:spcPts val="0"/>
              </a:spcAft>
              <a:buClr>
                <a:srgbClr val="B69770"/>
              </a:buClr>
              <a:buSzPct val="85000"/>
              <a:buFont typeface="Arial" pitchFamily="34" charset="0"/>
              <a:buNone/>
              <a:tabLst/>
              <a:defRPr/>
            </a:pPr>
            <a:endParaRPr kumimoji="0" lang="en-US" sz="2400" b="0" i="0" u="none" strike="noStrike" kern="1200" cap="none" spc="0" normalizeH="0" baseline="0" noProof="0" dirty="0">
              <a:ln>
                <a:noFill/>
              </a:ln>
              <a:solidFill>
                <a:srgbClr val="FFFFFF"/>
              </a:solidFill>
              <a:effectLst/>
              <a:uLnTx/>
              <a:uFillTx/>
              <a:latin typeface="Futura Bk BT" panose="020B0502020204020303"/>
              <a:ea typeface="+mn-ea"/>
              <a:cs typeface="+mn-cs"/>
            </a:endParaRPr>
          </a:p>
          <a:p>
            <a:pPr marL="0" marR="0" lvl="0" indent="0" algn="l" defTabSz="914400" rtl="0" eaLnBrk="1" fontAlgn="auto" latinLnBrk="0" hangingPunct="1">
              <a:lnSpc>
                <a:spcPct val="100000"/>
              </a:lnSpc>
              <a:spcBef>
                <a:spcPts val="576"/>
              </a:spcBef>
              <a:spcAft>
                <a:spcPts val="0"/>
              </a:spcAft>
              <a:buClr>
                <a:srgbClr val="B69770"/>
              </a:buClr>
              <a:buSzPct val="85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Futura Bk BT" panose="020B0502020204020303"/>
                <a:ea typeface="+mn-ea"/>
                <a:cs typeface="+mn-cs"/>
              </a:rPr>
              <a:t>Common Hazards:</a:t>
            </a:r>
          </a:p>
          <a:p>
            <a:pPr marL="0" marR="0" lvl="0" indent="0" algn="l" defTabSz="914400" rtl="0" eaLnBrk="1" fontAlgn="auto" latinLnBrk="0" hangingPunct="1">
              <a:lnSpc>
                <a:spcPct val="100000"/>
              </a:lnSpc>
              <a:spcBef>
                <a:spcPts val="576"/>
              </a:spcBef>
              <a:spcAft>
                <a:spcPts val="0"/>
              </a:spcAft>
              <a:buClr>
                <a:srgbClr val="B69770"/>
              </a:buClr>
              <a:buSzPct val="85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Futura Bk BT" panose="020B0502020204020303"/>
                <a:ea typeface="+mn-ea"/>
                <a:cs typeface="+mn-cs"/>
              </a:rPr>
              <a:t>Reignition 			Flammable &amp; Toxic Gasses</a:t>
            </a:r>
          </a:p>
          <a:p>
            <a:pPr marL="0" marR="0" lvl="0" indent="0" algn="l" defTabSz="914400" rtl="0" eaLnBrk="1" fontAlgn="auto" latinLnBrk="0" hangingPunct="1">
              <a:lnSpc>
                <a:spcPct val="100000"/>
              </a:lnSpc>
              <a:spcBef>
                <a:spcPts val="576"/>
              </a:spcBef>
              <a:spcAft>
                <a:spcPts val="0"/>
              </a:spcAft>
              <a:buClr>
                <a:srgbClr val="B69770"/>
              </a:buClr>
              <a:buSzPct val="85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Futura Bk BT" panose="020B0502020204020303"/>
                <a:ea typeface="+mn-ea"/>
                <a:cs typeface="+mn-cs"/>
              </a:rPr>
              <a:t>Toxic Heavy Metals	Off-brand / Counterfeit Construction </a:t>
            </a:r>
          </a:p>
          <a:p>
            <a:endParaRPr lang="en-US" dirty="0"/>
          </a:p>
        </p:txBody>
      </p:sp>
      <p:sp>
        <p:nvSpPr>
          <p:cNvPr id="4" name="Footer Placeholder 3">
            <a:extLst>
              <a:ext uri="{FF2B5EF4-FFF2-40B4-BE49-F238E27FC236}">
                <a16:creationId xmlns:a16="http://schemas.microsoft.com/office/drawing/2014/main" id="{1F95B2CB-0359-1A11-8EDC-F0E11999DC1E}"/>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263266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2753-6F60-96EC-76B2-E6EA26E0424A}"/>
              </a:ext>
            </a:extLst>
          </p:cNvPr>
          <p:cNvSpPr>
            <a:spLocks noGrp="1"/>
          </p:cNvSpPr>
          <p:nvPr>
            <p:ph type="title"/>
          </p:nvPr>
        </p:nvSpPr>
        <p:spPr/>
        <p:txBody>
          <a:bodyPr/>
          <a:lstStyle/>
          <a:p>
            <a:r>
              <a:rPr kumimoji="0" lang="en-US" sz="3600" b="1" i="0" u="none" strike="noStrike" kern="1200" cap="small" spc="-100" normalizeH="0" baseline="0" noProof="0" dirty="0">
                <a:ln>
                  <a:noFill/>
                </a:ln>
                <a:solidFill>
                  <a:srgbClr val="FFFFFF"/>
                </a:solidFill>
                <a:effectLst/>
                <a:uLnTx/>
                <a:uFillTx/>
                <a:latin typeface="Adobe Garamond Pro Bold" pitchFamily="18" charset="0"/>
                <a:ea typeface="+mj-ea"/>
                <a:cs typeface="+mj-cs"/>
              </a:rPr>
              <a:t>Chemical Composition &amp; Hazards</a:t>
            </a:r>
            <a:endParaRPr lang="en-US" dirty="0"/>
          </a:p>
        </p:txBody>
      </p:sp>
      <p:sp>
        <p:nvSpPr>
          <p:cNvPr id="3" name="Content Placeholder 2">
            <a:extLst>
              <a:ext uri="{FF2B5EF4-FFF2-40B4-BE49-F238E27FC236}">
                <a16:creationId xmlns:a16="http://schemas.microsoft.com/office/drawing/2014/main" id="{61B07D5E-11A1-5FCB-6D78-7B50D52579F2}"/>
              </a:ext>
            </a:extLst>
          </p:cNvPr>
          <p:cNvSpPr>
            <a:spLocks noGrp="1"/>
          </p:cNvSpPr>
          <p:nvPr>
            <p:ph idx="1"/>
          </p:nvPr>
        </p:nvSpPr>
        <p:spPr/>
        <p:txBody>
          <a:bodyPr/>
          <a:lstStyle/>
          <a:p>
            <a:pPr marL="182880" marR="0" lvl="0" indent="-182880" algn="l" defTabSz="914400" rtl="0" eaLnBrk="1" fontAlgn="auto" latinLnBrk="0" hangingPunct="1">
              <a:lnSpc>
                <a:spcPct val="100000"/>
              </a:lnSpc>
              <a:spcBef>
                <a:spcPct val="20000"/>
              </a:spcBef>
              <a:spcAft>
                <a:spcPts val="0"/>
              </a:spcAft>
              <a:buClr>
                <a:srgbClr val="B69770"/>
              </a:buClr>
              <a:buSzPct val="85000"/>
              <a:buFont typeface="Arial" pitchFamily="34" charset="0"/>
              <a:buChar char="•"/>
              <a:tabLst/>
              <a:defRPr/>
            </a:pPr>
            <a:r>
              <a:rPr kumimoji="0" lang="en-US" b="0" i="0" u="none" strike="noStrike" kern="1200" cap="none" spc="0" normalizeH="0" baseline="0" noProof="0" dirty="0">
                <a:ln>
                  <a:noFill/>
                </a:ln>
                <a:solidFill>
                  <a:srgbClr val="FFFFFF"/>
                </a:solidFill>
                <a:effectLst/>
                <a:uLnTx/>
                <a:uFillTx/>
                <a:latin typeface="Futura Bk BT" panose="020B0502020204020303" pitchFamily="34" charset="0"/>
                <a:ea typeface="+mn-ea"/>
                <a:cs typeface="+mn-cs"/>
              </a:rPr>
              <a:t>LiFePO4 is considered the most thermally stable of the three chemistries; however, it has a lower energy density by volume, which means more cells may be needed to achieve the same energy density as an NCA. With stationary battery energy storage systems (BESS) facilities, where space is not necessarily an issue, this chemistry has become quite popular. </a:t>
            </a:r>
          </a:p>
          <a:p>
            <a:pPr marL="0" indent="0" algn="l" rtl="0" eaLnBrk="1" latinLnBrk="0" hangingPunct="1">
              <a:spcBef>
                <a:spcPts val="576"/>
              </a:spcBef>
              <a:buNone/>
            </a:pPr>
            <a:endParaRPr lang="en-US" dirty="0">
              <a:solidFill>
                <a:srgbClr val="FFFFFF"/>
              </a:solidFill>
              <a:latin typeface="Futura Bk BT" panose="020B0502020204020303"/>
            </a:endParaRPr>
          </a:p>
          <a:p>
            <a:pPr marL="0" indent="0" algn="l" rtl="0" eaLnBrk="1" latinLnBrk="0" hangingPunct="1">
              <a:spcBef>
                <a:spcPts val="576"/>
              </a:spcBef>
              <a:buNone/>
            </a:pPr>
            <a:r>
              <a:rPr lang="en-US" dirty="0">
                <a:solidFill>
                  <a:srgbClr val="FFFFFF"/>
                </a:solidFill>
                <a:latin typeface="Futura Bk BT" panose="020B0502020204020303"/>
              </a:rPr>
              <a:t>Common Hazards:</a:t>
            </a:r>
          </a:p>
          <a:p>
            <a:pPr marL="0" indent="0" algn="l" rtl="0" eaLnBrk="1" latinLnBrk="0" hangingPunct="1">
              <a:spcBef>
                <a:spcPts val="576"/>
              </a:spcBef>
              <a:buNone/>
            </a:pPr>
            <a:r>
              <a:rPr lang="en-US" sz="2400" dirty="0">
                <a:solidFill>
                  <a:srgbClr val="FFFFFF"/>
                </a:solidFill>
                <a:effectLst/>
                <a:latin typeface="Futura Bk BT" panose="020B0502020204020303"/>
              </a:rPr>
              <a:t>Flammable &amp; Toxic Gasses	</a:t>
            </a:r>
            <a:r>
              <a:rPr lang="en-US" dirty="0">
                <a:solidFill>
                  <a:srgbClr val="FFFFFF"/>
                </a:solidFill>
                <a:latin typeface="Futura Bk BT" panose="020B0502020204020303"/>
              </a:rPr>
              <a:t>Off-brand / Counterfeit Construction </a:t>
            </a:r>
          </a:p>
          <a:p>
            <a:pPr marL="0" indent="0" algn="l" rtl="0" eaLnBrk="1" latinLnBrk="0" hangingPunct="1">
              <a:spcBef>
                <a:spcPts val="576"/>
              </a:spcBef>
              <a:buNone/>
            </a:pPr>
            <a:r>
              <a:rPr lang="en-US" sz="2400" dirty="0">
                <a:solidFill>
                  <a:srgbClr val="FFFFFF"/>
                </a:solidFill>
                <a:effectLst/>
                <a:latin typeface="Futura Bk BT" panose="020B0502020204020303"/>
              </a:rPr>
              <a:t>“The Safe Lithium-ion Battery”</a:t>
            </a:r>
          </a:p>
          <a:p>
            <a:endParaRPr lang="en-US" dirty="0"/>
          </a:p>
        </p:txBody>
      </p:sp>
      <p:sp>
        <p:nvSpPr>
          <p:cNvPr id="4" name="Footer Placeholder 3">
            <a:extLst>
              <a:ext uri="{FF2B5EF4-FFF2-40B4-BE49-F238E27FC236}">
                <a16:creationId xmlns:a16="http://schemas.microsoft.com/office/drawing/2014/main" id="{4F1D5BC2-FDCE-F314-3C41-97A2A08B6198}"/>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51019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6054-793E-1D3C-B733-FD5AADB92304}"/>
              </a:ext>
            </a:extLst>
          </p:cNvPr>
          <p:cNvSpPr>
            <a:spLocks noGrp="1"/>
          </p:cNvSpPr>
          <p:nvPr>
            <p:ph type="title"/>
          </p:nvPr>
        </p:nvSpPr>
        <p:spPr/>
        <p:txBody>
          <a:bodyPr/>
          <a:lstStyle/>
          <a:p>
            <a:r>
              <a:rPr lang="en-US" dirty="0"/>
              <a:t>Meeting Objectives</a:t>
            </a:r>
          </a:p>
        </p:txBody>
      </p:sp>
      <p:sp>
        <p:nvSpPr>
          <p:cNvPr id="3" name="Content Placeholder 2">
            <a:extLst>
              <a:ext uri="{FF2B5EF4-FFF2-40B4-BE49-F238E27FC236}">
                <a16:creationId xmlns:a16="http://schemas.microsoft.com/office/drawing/2014/main" id="{A1B4E70D-0F8E-18D5-120B-7527C2A1A609}"/>
              </a:ext>
            </a:extLst>
          </p:cNvPr>
          <p:cNvSpPr>
            <a:spLocks noGrp="1"/>
          </p:cNvSpPr>
          <p:nvPr>
            <p:ph idx="1"/>
          </p:nvPr>
        </p:nvSpPr>
        <p:spPr/>
        <p:txBody>
          <a:bodyPr/>
          <a:lstStyle/>
          <a:p>
            <a:pPr marL="0" indent="0">
              <a:buNone/>
            </a:pPr>
            <a:r>
              <a:rPr lang="en-US" sz="2400" dirty="0">
                <a:solidFill>
                  <a:srgbClr val="FFFFFF"/>
                </a:solidFill>
                <a:effectLst/>
                <a:latin typeface="Futura Bk BT" panose="020B0502020204020303"/>
              </a:rPr>
              <a:t>This presentation is designed to inform </a:t>
            </a:r>
            <a:r>
              <a:rPr lang="en-US" dirty="0">
                <a:solidFill>
                  <a:srgbClr val="FFFFFF"/>
                </a:solidFill>
                <a:latin typeface="Futura Bk BT" panose="020B0502020204020303"/>
              </a:rPr>
              <a:t>you</a:t>
            </a:r>
            <a:r>
              <a:rPr lang="en-US" sz="2400" dirty="0">
                <a:solidFill>
                  <a:srgbClr val="FFFFFF"/>
                </a:solidFill>
                <a:effectLst/>
                <a:latin typeface="Futura Bk BT" panose="020B0502020204020303"/>
              </a:rPr>
              <a:t> about the growing risks linked to lithium-ion fire emergencies. We will explore different battery types and their applications, discuss their chemical makeup, and identify the toxic and explosive gases that could impact our operations as first responders and citizens at large. Furthermore, we will analyze case studies from incidents in Surprise, Arizona</a:t>
            </a:r>
            <a:r>
              <a:rPr lang="en-US" dirty="0">
                <a:solidFill>
                  <a:srgbClr val="FFFFFF"/>
                </a:solidFill>
                <a:latin typeface="Futura Bk BT" panose="020B0502020204020303"/>
              </a:rPr>
              <a:t> to Alcorcon, Spain</a:t>
            </a:r>
            <a:r>
              <a:rPr lang="en-US" sz="2400" dirty="0">
                <a:solidFill>
                  <a:srgbClr val="FFFFFF"/>
                </a:solidFill>
                <a:effectLst/>
                <a:latin typeface="Futura Bk BT" panose="020B0502020204020303"/>
              </a:rPr>
              <a:t>. I will present videos demonstrating the dynamics and reactions of lithium-ion batteries during thermal runaway and </a:t>
            </a:r>
            <a:r>
              <a:rPr lang="en-US" dirty="0">
                <a:solidFill>
                  <a:srgbClr val="FFFFFF"/>
                </a:solidFill>
                <a:latin typeface="Futura Bk BT" panose="020B0502020204020303"/>
              </a:rPr>
              <a:t>introduce the Take CHARGE campaign</a:t>
            </a:r>
            <a:r>
              <a:rPr lang="en-US" sz="2400" dirty="0">
                <a:solidFill>
                  <a:srgbClr val="FFFFFF"/>
                </a:solidFill>
                <a:effectLst/>
                <a:latin typeface="Futura Bk BT" panose="020B0502020204020303"/>
              </a:rPr>
              <a:t>.</a:t>
            </a:r>
            <a:endParaRPr lang="en-US" dirty="0"/>
          </a:p>
        </p:txBody>
      </p:sp>
      <p:sp>
        <p:nvSpPr>
          <p:cNvPr id="4" name="Footer Placeholder 3">
            <a:extLst>
              <a:ext uri="{FF2B5EF4-FFF2-40B4-BE49-F238E27FC236}">
                <a16:creationId xmlns:a16="http://schemas.microsoft.com/office/drawing/2014/main" id="{665044EF-DE02-184E-8C81-A6F73E26FAC7}"/>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2967443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DF02-B9FD-C960-026A-04ED923FF38B}"/>
              </a:ext>
            </a:extLst>
          </p:cNvPr>
          <p:cNvSpPr>
            <a:spLocks noGrp="1"/>
          </p:cNvSpPr>
          <p:nvPr>
            <p:ph type="title"/>
          </p:nvPr>
        </p:nvSpPr>
        <p:spPr/>
        <p:txBody>
          <a:bodyPr/>
          <a:lstStyle/>
          <a:p>
            <a:r>
              <a:rPr kumimoji="0" lang="en-US" sz="3600" b="1" i="0" u="none" strike="noStrike" kern="1200" cap="small" spc="-100" normalizeH="0" baseline="0" noProof="0" dirty="0">
                <a:ln>
                  <a:noFill/>
                </a:ln>
                <a:solidFill>
                  <a:srgbClr val="FFFFFF"/>
                </a:solidFill>
                <a:effectLst/>
                <a:uLnTx/>
                <a:uFillTx/>
                <a:latin typeface="Adobe Garamond Pro Bold" pitchFamily="18" charset="0"/>
                <a:ea typeface="+mj-ea"/>
                <a:cs typeface="+mj-cs"/>
              </a:rPr>
              <a:t>Chemical Composition &amp; Hazards</a:t>
            </a:r>
            <a:endParaRPr lang="en-US" dirty="0"/>
          </a:p>
        </p:txBody>
      </p:sp>
      <p:sp>
        <p:nvSpPr>
          <p:cNvPr id="4" name="Footer Placeholder 3">
            <a:extLst>
              <a:ext uri="{FF2B5EF4-FFF2-40B4-BE49-F238E27FC236}">
                <a16:creationId xmlns:a16="http://schemas.microsoft.com/office/drawing/2014/main" id="{1340FAB2-6D85-8942-EC0C-10E63C353DDC}"/>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
        <p:nvSpPr>
          <p:cNvPr id="7" name="Content Placeholder 6">
            <a:extLst>
              <a:ext uri="{FF2B5EF4-FFF2-40B4-BE49-F238E27FC236}">
                <a16:creationId xmlns:a16="http://schemas.microsoft.com/office/drawing/2014/main" id="{DB6BF4DE-C475-90E8-74FC-2B1DC5AD2537}"/>
              </a:ext>
            </a:extLst>
          </p:cNvPr>
          <p:cNvSpPr>
            <a:spLocks noGrp="1"/>
          </p:cNvSpPr>
          <p:nvPr>
            <p:ph idx="1"/>
          </p:nvPr>
        </p:nvSpPr>
        <p:spPr/>
        <p:txBody>
          <a:bodyPr>
            <a:normAutofit lnSpcReduction="10000"/>
          </a:bodyPr>
          <a:lstStyle/>
          <a:p>
            <a:r>
              <a:rPr lang="en-US" b="0" i="0" dirty="0">
                <a:effectLst/>
                <a:latin typeface="ElsevierGulliver"/>
              </a:rPr>
              <a:t>NMC LIBs generate larger specific off-gas volumes than other chemistries; </a:t>
            </a:r>
          </a:p>
          <a:p>
            <a:r>
              <a:rPr lang="en-US" dirty="0">
                <a:latin typeface="ElsevierGulliver"/>
              </a:rPr>
              <a:t>P</a:t>
            </a:r>
            <a:r>
              <a:rPr lang="en-US" b="0" i="0" dirty="0">
                <a:effectLst/>
                <a:latin typeface="ElsevierGulliver"/>
              </a:rPr>
              <a:t>rismatic cells tend to generate larger specific off-gas volumes than offer cell forms; </a:t>
            </a:r>
          </a:p>
          <a:p>
            <a:r>
              <a:rPr lang="en-US" dirty="0">
                <a:latin typeface="ElsevierGulliver"/>
              </a:rPr>
              <a:t>Generally,</a:t>
            </a:r>
            <a:r>
              <a:rPr lang="en-US" b="0" i="0" dirty="0">
                <a:effectLst/>
                <a:latin typeface="ElsevierGulliver"/>
              </a:rPr>
              <a:t> a higher SOC leads to greater specific gas volume generation; </a:t>
            </a:r>
          </a:p>
          <a:p>
            <a:r>
              <a:rPr lang="en-US" b="0" i="0" dirty="0">
                <a:effectLst/>
                <a:latin typeface="ElsevierGulliver"/>
              </a:rPr>
              <a:t>LFP batteries show greater toxicity than NMC; </a:t>
            </a:r>
          </a:p>
          <a:p>
            <a:r>
              <a:rPr lang="en-US" b="0" i="0" dirty="0">
                <a:effectLst/>
                <a:latin typeface="ElsevierGulliver"/>
              </a:rPr>
              <a:t>LFP is more toxic at lower SOC, while NMC is more toxic at higher SOC (respective to themselves); and </a:t>
            </a:r>
          </a:p>
          <a:p>
            <a:r>
              <a:rPr lang="en-US" b="0" i="0" dirty="0">
                <a:effectLst/>
                <a:latin typeface="ElsevierGulliver"/>
              </a:rPr>
              <a:t>LFP off-gas has a greater flammability hazard. </a:t>
            </a:r>
          </a:p>
          <a:p>
            <a:endParaRPr lang="en-US" dirty="0">
              <a:latin typeface="ElsevierGulliver"/>
            </a:endParaRPr>
          </a:p>
          <a:p>
            <a:pPr marL="0" indent="0">
              <a:buNone/>
            </a:pPr>
            <a:r>
              <a:rPr lang="en-US" dirty="0">
                <a:latin typeface="ElsevierGulliver"/>
              </a:rPr>
              <a:t>“Review of gas emissions from lithium-ion battery thermal runaway failure — Considering toxic and flammable compounds” Journal of Energy Storage, Volume 87, 15 May 2024</a:t>
            </a:r>
            <a:endParaRPr lang="en-US" dirty="0"/>
          </a:p>
        </p:txBody>
      </p:sp>
    </p:spTree>
    <p:extLst>
      <p:ext uri="{BB962C8B-B14F-4D97-AF65-F5344CB8AC3E}">
        <p14:creationId xmlns:p14="http://schemas.microsoft.com/office/powerpoint/2010/main" val="933864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9DA4-27DA-DDAA-E55D-16C268A40353}"/>
              </a:ext>
            </a:extLst>
          </p:cNvPr>
          <p:cNvSpPr>
            <a:spLocks noGrp="1"/>
          </p:cNvSpPr>
          <p:nvPr>
            <p:ph type="title"/>
          </p:nvPr>
        </p:nvSpPr>
        <p:spPr>
          <a:xfrm>
            <a:off x="2235200" y="914400"/>
            <a:ext cx="9347200" cy="990600"/>
          </a:xfrm>
        </p:spPr>
        <p:txBody>
          <a:bodyPr anchor="ctr">
            <a:normAutofit/>
          </a:bodyPr>
          <a:lstStyle/>
          <a:p>
            <a:r>
              <a:rPr lang="en-US" dirty="0"/>
              <a:t>Battery Energy Storage Systems</a:t>
            </a:r>
          </a:p>
        </p:txBody>
      </p:sp>
      <p:sp>
        <p:nvSpPr>
          <p:cNvPr id="4" name="Content Placeholder 3">
            <a:extLst>
              <a:ext uri="{FF2B5EF4-FFF2-40B4-BE49-F238E27FC236}">
                <a16:creationId xmlns:a16="http://schemas.microsoft.com/office/drawing/2014/main" id="{3E359E64-4129-3FFE-4790-631CFA952D47}"/>
              </a:ext>
            </a:extLst>
          </p:cNvPr>
          <p:cNvSpPr>
            <a:spLocks noGrp="1"/>
          </p:cNvSpPr>
          <p:nvPr>
            <p:ph sz="half" idx="1"/>
          </p:nvPr>
        </p:nvSpPr>
        <p:spPr>
          <a:xfrm>
            <a:off x="609600" y="1930146"/>
            <a:ext cx="5384800" cy="4718304"/>
          </a:xfrm>
        </p:spPr>
        <p:txBody>
          <a:bodyPr>
            <a:normAutofit/>
          </a:bodyPr>
          <a:lstStyle/>
          <a:p>
            <a:r>
              <a:rPr lang="en-US" sz="2400" dirty="0"/>
              <a:t>Diablo Energy Storage 200Mw of energy. </a:t>
            </a:r>
          </a:p>
          <a:p>
            <a:r>
              <a:rPr lang="en-US" sz="2400" dirty="0"/>
              <a:t>1Megawatt = 1,000 Kilowatts</a:t>
            </a:r>
          </a:p>
          <a:p>
            <a:r>
              <a:rPr lang="en-US" sz="2400" dirty="0"/>
              <a:t>Average home uses 800-1000Kw a month. </a:t>
            </a:r>
          </a:p>
          <a:p>
            <a:r>
              <a:rPr lang="en-US" sz="2400" dirty="0"/>
              <a:t>Multiple smaller systems have been installed in the county. </a:t>
            </a:r>
          </a:p>
        </p:txBody>
      </p:sp>
      <p:pic>
        <p:nvPicPr>
          <p:cNvPr id="6" name="Picture 5">
            <a:extLst>
              <a:ext uri="{FF2B5EF4-FFF2-40B4-BE49-F238E27FC236}">
                <a16:creationId xmlns:a16="http://schemas.microsoft.com/office/drawing/2014/main" id="{FDA0D588-E300-2CD2-5908-D7BA14541960}"/>
              </a:ext>
            </a:extLst>
          </p:cNvPr>
          <p:cNvPicPr>
            <a:picLocks noChangeAspect="1"/>
          </p:cNvPicPr>
          <p:nvPr/>
        </p:nvPicPr>
        <p:blipFill rotWithShape="1">
          <a:blip r:embed="rId2"/>
          <a:srcRect l="15398" r="11711" b="2"/>
          <a:stretch/>
        </p:blipFill>
        <p:spPr>
          <a:xfrm>
            <a:off x="6197600" y="2185675"/>
            <a:ext cx="5384800" cy="3693658"/>
          </a:xfrm>
          <a:prstGeom prst="rect">
            <a:avLst/>
          </a:prstGeom>
          <a:noFill/>
        </p:spPr>
      </p:pic>
      <p:sp>
        <p:nvSpPr>
          <p:cNvPr id="5" name="Footer Placeholder 4">
            <a:extLst>
              <a:ext uri="{FF2B5EF4-FFF2-40B4-BE49-F238E27FC236}">
                <a16:creationId xmlns:a16="http://schemas.microsoft.com/office/drawing/2014/main" id="{A240102B-734E-6942-F4DC-4437F811B983}"/>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Tree>
    <p:extLst>
      <p:ext uri="{BB962C8B-B14F-4D97-AF65-F5344CB8AC3E}">
        <p14:creationId xmlns:p14="http://schemas.microsoft.com/office/powerpoint/2010/main" val="722661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DAD3-7454-151E-5F5D-1F2D65FE7E4B}"/>
              </a:ext>
            </a:extLst>
          </p:cNvPr>
          <p:cNvSpPr>
            <a:spLocks noGrp="1"/>
          </p:cNvSpPr>
          <p:nvPr>
            <p:ph type="title"/>
          </p:nvPr>
        </p:nvSpPr>
        <p:spPr/>
        <p:txBody>
          <a:bodyPr/>
          <a:lstStyle/>
          <a:p>
            <a:r>
              <a:rPr lang="en-US" dirty="0"/>
              <a:t>Surprise Arizona April 19</a:t>
            </a:r>
            <a:r>
              <a:rPr lang="en-US" baseline="30000" dirty="0"/>
              <a:t>th</a:t>
            </a:r>
            <a:r>
              <a:rPr lang="en-US" dirty="0"/>
              <a:t>, 2019</a:t>
            </a:r>
          </a:p>
        </p:txBody>
      </p:sp>
      <p:sp>
        <p:nvSpPr>
          <p:cNvPr id="3" name="Content Placeholder 2">
            <a:extLst>
              <a:ext uri="{FF2B5EF4-FFF2-40B4-BE49-F238E27FC236}">
                <a16:creationId xmlns:a16="http://schemas.microsoft.com/office/drawing/2014/main" id="{0BEC5948-B23C-E386-4163-888AD61941EB}"/>
              </a:ext>
            </a:extLst>
          </p:cNvPr>
          <p:cNvSpPr>
            <a:spLocks noGrp="1"/>
          </p:cNvSpPr>
          <p:nvPr>
            <p:ph idx="1"/>
          </p:nvPr>
        </p:nvSpPr>
        <p:spPr/>
        <p:txBody>
          <a:bodyPr/>
          <a:lstStyle/>
          <a:p>
            <a:r>
              <a:rPr lang="en-US" dirty="0"/>
              <a:t>Cascading thermal runaway within a 2.16 MWh Li-ion battery ESS. </a:t>
            </a:r>
          </a:p>
          <a:p>
            <a:r>
              <a:rPr lang="en-US" dirty="0"/>
              <a:t>9 First responders sent to the hospital with injuries 4 members of the fire department sustain serious injuries. </a:t>
            </a:r>
          </a:p>
          <a:p>
            <a:r>
              <a:rPr lang="en-US" dirty="0"/>
              <a:t>HazMat Crews detected concentrations of Hydrogen Cyanide (HCN) and Carbon Monoxide (CO) above lethal levels</a:t>
            </a:r>
          </a:p>
          <a:p>
            <a:r>
              <a:rPr lang="en-US" dirty="0"/>
              <a:t>When crews opened the door of the battery enclosure the preceding thermal runaway resulted in an explosion.</a:t>
            </a:r>
          </a:p>
          <a:p>
            <a:r>
              <a:rPr lang="en-US" dirty="0"/>
              <a:t>One firefighter was thrown over 75 feet and a second over 30 feet. </a:t>
            </a:r>
          </a:p>
          <a:p>
            <a:endParaRPr lang="en-US" dirty="0"/>
          </a:p>
        </p:txBody>
      </p:sp>
      <p:sp>
        <p:nvSpPr>
          <p:cNvPr id="4" name="Footer Placeholder 3">
            <a:extLst>
              <a:ext uri="{FF2B5EF4-FFF2-40B4-BE49-F238E27FC236}">
                <a16:creationId xmlns:a16="http://schemas.microsoft.com/office/drawing/2014/main" id="{F0F1426C-50A7-AD2E-2EDE-CAE46EAA9377}"/>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3752076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2FC197-C193-6CAC-ACB1-7CC2FF8D9E7A}"/>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BESS Explosions: Effects of BESS Ventilation on Explosive Deflagrations">
            <a:hlinkClick r:id="" action="ppaction://media"/>
            <a:extLst>
              <a:ext uri="{FF2B5EF4-FFF2-40B4-BE49-F238E27FC236}">
                <a16:creationId xmlns:a16="http://schemas.microsoft.com/office/drawing/2014/main" id="{C7005D4A-418A-6026-A76A-DF6E82716D5D}"/>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42802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A3FB-A0DB-32BB-1B4D-0B25AC3E1E47}"/>
              </a:ext>
            </a:extLst>
          </p:cNvPr>
          <p:cNvSpPr>
            <a:spLocks noGrp="1"/>
          </p:cNvSpPr>
          <p:nvPr>
            <p:ph type="title"/>
          </p:nvPr>
        </p:nvSpPr>
        <p:spPr>
          <a:xfrm>
            <a:off x="2235200" y="914400"/>
            <a:ext cx="9347200" cy="990600"/>
          </a:xfrm>
        </p:spPr>
        <p:txBody>
          <a:bodyPr anchor="ctr">
            <a:normAutofit/>
          </a:bodyPr>
          <a:lstStyle/>
          <a:p>
            <a:r>
              <a:rPr lang="en-US" dirty="0"/>
              <a:t>Home Built Energy Storage Systems</a:t>
            </a:r>
          </a:p>
        </p:txBody>
      </p:sp>
      <p:sp>
        <p:nvSpPr>
          <p:cNvPr id="3" name="Content Placeholder 2">
            <a:extLst>
              <a:ext uri="{FF2B5EF4-FFF2-40B4-BE49-F238E27FC236}">
                <a16:creationId xmlns:a16="http://schemas.microsoft.com/office/drawing/2014/main" id="{F2E7AB22-B947-0D86-EB0B-2EFC828B23C1}"/>
              </a:ext>
            </a:extLst>
          </p:cNvPr>
          <p:cNvSpPr>
            <a:spLocks noGrp="1"/>
          </p:cNvSpPr>
          <p:nvPr>
            <p:ph sz="half" idx="1"/>
          </p:nvPr>
        </p:nvSpPr>
        <p:spPr>
          <a:xfrm>
            <a:off x="609600" y="1673352"/>
            <a:ext cx="5384800" cy="4718304"/>
          </a:xfrm>
        </p:spPr>
        <p:txBody>
          <a:bodyPr>
            <a:normAutofit/>
          </a:bodyPr>
          <a:lstStyle/>
          <a:p>
            <a:pPr marL="182880" indent="-182880" rtl="0" eaLnBrk="1" latinLnBrk="0" hangingPunct="1">
              <a:lnSpc>
                <a:spcPct val="90000"/>
              </a:lnSpc>
              <a:spcBef>
                <a:spcPts val="672"/>
              </a:spcBef>
              <a:buFont typeface="Arial" panose="020B0604020202020204" pitchFamily="34" charset="0"/>
              <a:buChar char="•"/>
            </a:pPr>
            <a:r>
              <a:rPr lang="en-US" sz="2400" dirty="0"/>
              <a:t>R</a:t>
            </a:r>
            <a:r>
              <a:rPr lang="en-US" sz="2400" dirty="0">
                <a:effectLst/>
              </a:rPr>
              <a:t>ecent incidents throughout the county have highlighted issues related to home-assembled (DIY) Battery Energy Storage System (BESS).</a:t>
            </a:r>
          </a:p>
          <a:p>
            <a:pPr marL="182880" indent="-182880" rtl="0" eaLnBrk="1" latinLnBrk="0" hangingPunct="1">
              <a:lnSpc>
                <a:spcPct val="90000"/>
              </a:lnSpc>
              <a:spcBef>
                <a:spcPts val="672"/>
              </a:spcBef>
              <a:buFont typeface="Arial" panose="020B0604020202020204" pitchFamily="34" charset="0"/>
              <a:buChar char="•"/>
            </a:pPr>
            <a:r>
              <a:rPr lang="en-US" sz="2400" dirty="0">
                <a:effectLst/>
              </a:rPr>
              <a:t>As technology advances and becomes more available, we can expect to encounter more such instances.</a:t>
            </a:r>
          </a:p>
          <a:p>
            <a:pPr marL="182880" indent="-182880" rtl="0" eaLnBrk="1" latinLnBrk="0" hangingPunct="1">
              <a:lnSpc>
                <a:spcPct val="90000"/>
              </a:lnSpc>
              <a:spcBef>
                <a:spcPts val="672"/>
              </a:spcBef>
              <a:buFont typeface="Arial" panose="020B0604020202020204" pitchFamily="34" charset="0"/>
              <a:buChar char="•"/>
            </a:pPr>
            <a:r>
              <a:rPr lang="en-US" sz="2400" dirty="0">
                <a:effectLst/>
              </a:rPr>
              <a:t>DIY Power Walls are gaining traction in the market. C</a:t>
            </a:r>
            <a:r>
              <a:rPr lang="en-US" sz="2400" dirty="0"/>
              <a:t>omplete packages are available on multiple websites.  </a:t>
            </a:r>
          </a:p>
        </p:txBody>
      </p:sp>
      <p:pic>
        <p:nvPicPr>
          <p:cNvPr id="8" name="Content Placeholder 7" descr="Solar panels and cables and wires&#10;&#10;AI-generated content may be incorrect.">
            <a:extLst>
              <a:ext uri="{FF2B5EF4-FFF2-40B4-BE49-F238E27FC236}">
                <a16:creationId xmlns:a16="http://schemas.microsoft.com/office/drawing/2014/main" id="{013A0E0B-A13C-B4E2-05D2-46BF3748DD69}"/>
              </a:ext>
            </a:extLst>
          </p:cNvPr>
          <p:cNvPicPr>
            <a:picLocks noGrp="1" noChangeAspect="1"/>
          </p:cNvPicPr>
          <p:nvPr>
            <p:ph sz="half" idx="2"/>
          </p:nvPr>
        </p:nvPicPr>
        <p:blipFill>
          <a:blip r:embed="rId2"/>
          <a:stretch>
            <a:fillRect/>
          </a:stretch>
        </p:blipFill>
        <p:spPr>
          <a:xfrm>
            <a:off x="6530848" y="1673352"/>
            <a:ext cx="4718304" cy="4718304"/>
          </a:xfrm>
          <a:prstGeom prst="rect">
            <a:avLst/>
          </a:prstGeom>
          <a:noFill/>
        </p:spPr>
      </p:pic>
      <p:sp>
        <p:nvSpPr>
          <p:cNvPr id="5" name="Footer Placeholder 4">
            <a:extLst>
              <a:ext uri="{FF2B5EF4-FFF2-40B4-BE49-F238E27FC236}">
                <a16:creationId xmlns:a16="http://schemas.microsoft.com/office/drawing/2014/main" id="{FABDC615-901E-D581-786B-087AFE5AB39C}"/>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Tree>
    <p:extLst>
      <p:ext uri="{BB962C8B-B14F-4D97-AF65-F5344CB8AC3E}">
        <p14:creationId xmlns:p14="http://schemas.microsoft.com/office/powerpoint/2010/main" val="3908211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FA1B9E-E952-9B8B-126C-5970F26FAAAB}"/>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4" name="Online Media 3" title="Explosion - DIY Energy Storage System: Worth the risk?">
            <a:hlinkClick r:id="" action="ppaction://media"/>
            <a:extLst>
              <a:ext uri="{FF2B5EF4-FFF2-40B4-BE49-F238E27FC236}">
                <a16:creationId xmlns:a16="http://schemas.microsoft.com/office/drawing/2014/main" id="{6EBD1A98-A25B-1A6E-A870-1F77FD8FB132}"/>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66489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DB2A-079C-7079-35C4-37556D37EA42}"/>
              </a:ext>
            </a:extLst>
          </p:cNvPr>
          <p:cNvSpPr>
            <a:spLocks noGrp="1"/>
          </p:cNvSpPr>
          <p:nvPr>
            <p:ph type="title"/>
          </p:nvPr>
        </p:nvSpPr>
        <p:spPr/>
        <p:txBody>
          <a:bodyPr/>
          <a:lstStyle/>
          <a:p>
            <a:r>
              <a:rPr lang="en-US" dirty="0"/>
              <a:t>Residential Energy Storage Systems</a:t>
            </a:r>
          </a:p>
        </p:txBody>
      </p:sp>
      <p:sp>
        <p:nvSpPr>
          <p:cNvPr id="3" name="Content Placeholder 2">
            <a:extLst>
              <a:ext uri="{FF2B5EF4-FFF2-40B4-BE49-F238E27FC236}">
                <a16:creationId xmlns:a16="http://schemas.microsoft.com/office/drawing/2014/main" id="{E7E1FC10-F355-EF71-D1BC-8E72A00BBCBF}"/>
              </a:ext>
            </a:extLst>
          </p:cNvPr>
          <p:cNvSpPr>
            <a:spLocks noGrp="1"/>
          </p:cNvSpPr>
          <p:nvPr>
            <p:ph sz="half" idx="1"/>
          </p:nvPr>
        </p:nvSpPr>
        <p:spPr/>
        <p:txBody>
          <a:bodyPr>
            <a:normAutofit/>
          </a:bodyPr>
          <a:lstStyle/>
          <a:p>
            <a:r>
              <a:rPr lang="en-US" sz="2400" dirty="0"/>
              <a:t>UL approved power walls have built in battery management systems</a:t>
            </a:r>
          </a:p>
          <a:p>
            <a:r>
              <a:rPr lang="en-US" sz="2400" dirty="0"/>
              <a:t>2022 California became the first state to require builders install solar and battery storage on new commercial and high-rise multifamily buildings.</a:t>
            </a:r>
          </a:p>
          <a:p>
            <a:r>
              <a:rPr lang="en-US" sz="2400" dirty="0"/>
              <a:t>New residential must be energy storage ready.</a:t>
            </a:r>
          </a:p>
        </p:txBody>
      </p:sp>
      <p:pic>
        <p:nvPicPr>
          <p:cNvPr id="6" name="Content Placeholder 5">
            <a:extLst>
              <a:ext uri="{FF2B5EF4-FFF2-40B4-BE49-F238E27FC236}">
                <a16:creationId xmlns:a16="http://schemas.microsoft.com/office/drawing/2014/main" id="{166BB0AC-00E4-C1FF-5003-A24C12500229}"/>
              </a:ext>
            </a:extLst>
          </p:cNvPr>
          <p:cNvPicPr>
            <a:picLocks noGrp="1" noChangeAspect="1"/>
          </p:cNvPicPr>
          <p:nvPr>
            <p:ph sz="half" idx="2"/>
          </p:nvPr>
        </p:nvPicPr>
        <p:blipFill>
          <a:blip r:embed="rId2"/>
          <a:stretch>
            <a:fillRect/>
          </a:stretch>
        </p:blipFill>
        <p:spPr>
          <a:xfrm>
            <a:off x="6197600" y="2237317"/>
            <a:ext cx="5384800" cy="3589866"/>
          </a:xfrm>
          <a:prstGeom prst="rect">
            <a:avLst/>
          </a:prstGeom>
        </p:spPr>
      </p:pic>
      <p:sp>
        <p:nvSpPr>
          <p:cNvPr id="5" name="Footer Placeholder 4">
            <a:extLst>
              <a:ext uri="{FF2B5EF4-FFF2-40B4-BE49-F238E27FC236}">
                <a16:creationId xmlns:a16="http://schemas.microsoft.com/office/drawing/2014/main" id="{4C0A727B-607A-0BF2-1D90-A18281E1675D}"/>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3691218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5A707B-7C8B-EA36-4522-189F02725D81}"/>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Moment e-bike bursts into flames during rush hour on London train platform">
            <a:hlinkClick r:id="" action="ppaction://media"/>
            <a:extLst>
              <a:ext uri="{FF2B5EF4-FFF2-40B4-BE49-F238E27FC236}">
                <a16:creationId xmlns:a16="http://schemas.microsoft.com/office/drawing/2014/main" id="{34EB3600-FDA6-378D-A6B3-B90FF976E8F0}"/>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36726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E81CBF1-3333-D885-F7E7-8C247281225E}"/>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E-bike battery fire engulfs Toronto subway car">
            <a:hlinkClick r:id="" action="ppaction://media"/>
            <a:extLst>
              <a:ext uri="{FF2B5EF4-FFF2-40B4-BE49-F238E27FC236}">
                <a16:creationId xmlns:a16="http://schemas.microsoft.com/office/drawing/2014/main" id="{1099190C-D648-1705-4E4C-8E7DE1CDB075}"/>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56739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3C02EF-1A0F-3A13-DC8F-22276AF47BBA}"/>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Close Call: Jeep 4xe Hybrid Explosion Nearly Hits Fire Captain in Erie, Colorado!">
            <a:hlinkClick r:id="" action="ppaction://media"/>
            <a:extLst>
              <a:ext uri="{FF2B5EF4-FFF2-40B4-BE49-F238E27FC236}">
                <a16:creationId xmlns:a16="http://schemas.microsoft.com/office/drawing/2014/main" id="{80C2D79A-39A6-C9C6-62AC-18E2E004DCDB}"/>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3083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95A000-585D-4C42-52A3-B155FA642687}"/>
              </a:ext>
            </a:extLst>
          </p:cNvPr>
          <p:cNvSpPr>
            <a:spLocks noGrp="1"/>
          </p:cNvSpPr>
          <p:nvPr>
            <p:ph idx="1"/>
          </p:nvPr>
        </p:nvSpPr>
        <p:spPr/>
        <p:txBody>
          <a:bodyPr/>
          <a:lstStyle/>
          <a:p>
            <a:pPr marL="0" indent="0" algn="ctr">
              <a:buNone/>
            </a:pPr>
            <a:r>
              <a:rPr lang="en-US" sz="2800" dirty="0"/>
              <a:t>“Lithium-ion batteries have emerged as the power source of choice for a vast array of modern tools and mobility devices. From toothbrushes to smartphones, construction tools to medical devices, scooters to cars, these rechargeable power sources have transformed the way we power our homes, cities and everything in between.” </a:t>
            </a:r>
          </a:p>
          <a:p>
            <a:pPr marL="0" indent="0" algn="ctr">
              <a:buNone/>
            </a:pPr>
            <a:r>
              <a:rPr lang="en-US" sz="2800" dirty="0"/>
              <a:t>U.S. Fire Administration </a:t>
            </a:r>
          </a:p>
          <a:p>
            <a:endParaRPr lang="en-US" dirty="0"/>
          </a:p>
        </p:txBody>
      </p:sp>
      <p:sp>
        <p:nvSpPr>
          <p:cNvPr id="4" name="Footer Placeholder 3">
            <a:extLst>
              <a:ext uri="{FF2B5EF4-FFF2-40B4-BE49-F238E27FC236}">
                <a16:creationId xmlns:a16="http://schemas.microsoft.com/office/drawing/2014/main" id="{269E0711-E1E3-A1FA-110C-9D178FAF5114}"/>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
        <p:nvSpPr>
          <p:cNvPr id="6" name="Title 5">
            <a:extLst>
              <a:ext uri="{FF2B5EF4-FFF2-40B4-BE49-F238E27FC236}">
                <a16:creationId xmlns:a16="http://schemas.microsoft.com/office/drawing/2014/main" id="{A0082026-0E1D-4C1D-B85E-E70E499A248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92810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0AA597-D495-FF9C-1043-59893C86C2CD}"/>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LiPo battery caught fire during charging">
            <a:hlinkClick r:id="" action="ppaction://media"/>
            <a:extLst>
              <a:ext uri="{FF2B5EF4-FFF2-40B4-BE49-F238E27FC236}">
                <a16:creationId xmlns:a16="http://schemas.microsoft.com/office/drawing/2014/main" id="{8A45090F-D45E-A566-AF56-E49C066EEDA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2738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5B67DB-D370-21EC-261C-66F2CA819A57}"/>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Moment lithium battery erupts into ball of fire in West Yorkshire home">
            <a:hlinkClick r:id="" action="ppaction://media"/>
            <a:extLst>
              <a:ext uri="{FF2B5EF4-FFF2-40B4-BE49-F238E27FC236}">
                <a16:creationId xmlns:a16="http://schemas.microsoft.com/office/drawing/2014/main" id="{1EE264FB-8381-9A93-1045-3C831D6A063C}"/>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2567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13B42-F212-04CF-BBDB-7CE2D36AA52A}"/>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Truck Inferno: How a Drill Battery Turned a Truck into a Fireball">
            <a:hlinkClick r:id="" action="ppaction://media"/>
            <a:extLst>
              <a:ext uri="{FF2B5EF4-FFF2-40B4-BE49-F238E27FC236}">
                <a16:creationId xmlns:a16="http://schemas.microsoft.com/office/drawing/2014/main" id="{5343F148-B58F-E2A6-5F0E-1EEC08941C6A}"/>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69563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280BC-6A91-765E-B85D-C5F7652D3DB7}"/>
              </a:ext>
            </a:extLst>
          </p:cNvPr>
          <p:cNvSpPr>
            <a:spLocks noGrp="1"/>
          </p:cNvSpPr>
          <p:nvPr>
            <p:ph type="title"/>
          </p:nvPr>
        </p:nvSpPr>
        <p:spPr/>
        <p:txBody>
          <a:bodyPr/>
          <a:lstStyle/>
          <a:p>
            <a:r>
              <a:rPr lang="en-US" dirty="0"/>
              <a:t>Fires Involving Lithium-Ion Batteries</a:t>
            </a:r>
          </a:p>
        </p:txBody>
      </p:sp>
      <p:sp>
        <p:nvSpPr>
          <p:cNvPr id="3" name="Content Placeholder 2">
            <a:extLst>
              <a:ext uri="{FF2B5EF4-FFF2-40B4-BE49-F238E27FC236}">
                <a16:creationId xmlns:a16="http://schemas.microsoft.com/office/drawing/2014/main" id="{A051C358-49CF-3022-26A4-4ECBC901DED6}"/>
              </a:ext>
            </a:extLst>
          </p:cNvPr>
          <p:cNvSpPr>
            <a:spLocks noGrp="1"/>
          </p:cNvSpPr>
          <p:nvPr>
            <p:ph idx="1"/>
          </p:nvPr>
        </p:nvSpPr>
        <p:spPr/>
        <p:txBody>
          <a:bodyPr/>
          <a:lstStyle/>
          <a:p>
            <a:r>
              <a:rPr lang="en-US" dirty="0"/>
              <a:t>These are not normal fires. </a:t>
            </a:r>
          </a:p>
          <a:p>
            <a:r>
              <a:rPr lang="en-US" dirty="0"/>
              <a:t>Treat as Hazardous Materials incidents </a:t>
            </a:r>
          </a:p>
          <a:p>
            <a:r>
              <a:rPr lang="en-US" dirty="0"/>
              <a:t>The Emergency Response Guide (ERG) #147 (Lithium-Ion Batteries) described as containing flammable liquid electrolytes that can ignite at 302 degrees Fahrenheit. </a:t>
            </a:r>
          </a:p>
          <a:p>
            <a:r>
              <a:rPr lang="en-US" dirty="0"/>
              <a:t>If batteries are involved in fire, Guide #147 tells us to go to Guide #125 (Gases – Toxic and /or Corrosive). Guide #125 indicates that burning batteries may produce hydrogen fluoride gas, which could be fatal. Hydrogen fluoride (HF) levels were present in every test performed by UL/NFPA.</a:t>
            </a:r>
          </a:p>
        </p:txBody>
      </p:sp>
      <p:sp>
        <p:nvSpPr>
          <p:cNvPr id="4" name="Footer Placeholder 3">
            <a:extLst>
              <a:ext uri="{FF2B5EF4-FFF2-40B4-BE49-F238E27FC236}">
                <a16:creationId xmlns:a16="http://schemas.microsoft.com/office/drawing/2014/main" id="{EF4DB838-D130-1C8B-A0BC-B88B76F79E9B}"/>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893052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D440-7049-F7DD-F1FB-2A8047D01A51}"/>
              </a:ext>
            </a:extLst>
          </p:cNvPr>
          <p:cNvSpPr>
            <a:spLocks noGrp="1"/>
          </p:cNvSpPr>
          <p:nvPr>
            <p:ph type="title"/>
          </p:nvPr>
        </p:nvSpPr>
        <p:spPr/>
        <p:txBody>
          <a:bodyPr/>
          <a:lstStyle/>
          <a:p>
            <a:r>
              <a:rPr lang="en-US" dirty="0"/>
              <a:t>Fires Involving Lithium-Ion Batteries</a:t>
            </a:r>
          </a:p>
        </p:txBody>
      </p:sp>
      <p:sp>
        <p:nvSpPr>
          <p:cNvPr id="3" name="Content Placeholder 2">
            <a:extLst>
              <a:ext uri="{FF2B5EF4-FFF2-40B4-BE49-F238E27FC236}">
                <a16:creationId xmlns:a16="http://schemas.microsoft.com/office/drawing/2014/main" id="{455C17A6-9080-EBFC-40F2-48B961B75578}"/>
              </a:ext>
            </a:extLst>
          </p:cNvPr>
          <p:cNvSpPr>
            <a:spLocks noGrp="1"/>
          </p:cNvSpPr>
          <p:nvPr>
            <p:ph idx="1"/>
          </p:nvPr>
        </p:nvSpPr>
        <p:spPr/>
        <p:txBody>
          <a:bodyPr/>
          <a:lstStyle/>
          <a:p>
            <a:pPr marL="0" indent="0" algn="l" rtl="0" eaLnBrk="1" latinLnBrk="0" hangingPunct="1">
              <a:spcBef>
                <a:spcPts val="576"/>
              </a:spcBef>
              <a:buNone/>
            </a:pPr>
            <a:r>
              <a:rPr lang="en-US" sz="2400" dirty="0">
                <a:solidFill>
                  <a:srgbClr val="FFFFFF"/>
                </a:solidFill>
                <a:effectLst/>
                <a:latin typeface="Futura Bk BT" panose="020B0502020204020303"/>
              </a:rPr>
              <a:t>Con Fire’s Response –</a:t>
            </a:r>
          </a:p>
          <a:p>
            <a:pPr>
              <a:spcBef>
                <a:spcPts val="576"/>
              </a:spcBef>
            </a:pPr>
            <a:r>
              <a:rPr lang="en-US" sz="2400" dirty="0">
                <a:solidFill>
                  <a:srgbClr val="FFFFFF"/>
                </a:solidFill>
                <a:effectLst/>
                <a:latin typeface="Futura Bk BT" panose="020B0502020204020303"/>
              </a:rPr>
              <a:t>Incidents will develop and expand according to their severity and the information obtained from 911 callers as well as the fire units that arrive at the scene.</a:t>
            </a:r>
          </a:p>
          <a:p>
            <a:pPr>
              <a:spcBef>
                <a:spcPts val="576"/>
              </a:spcBef>
            </a:pPr>
            <a:r>
              <a:rPr lang="en-US" sz="2400" dirty="0">
                <a:solidFill>
                  <a:srgbClr val="FFFFFF"/>
                </a:solidFill>
                <a:effectLst/>
                <a:latin typeface="Futura Bk BT" panose="020B0502020204020303"/>
              </a:rPr>
              <a:t>Con Fire’s Hazardous Materials Response Team will be deployed to handle fires involving lithium-ion batteries. Providing hazard neutralization and gas detection capabilities</a:t>
            </a:r>
          </a:p>
          <a:p>
            <a:pPr>
              <a:spcBef>
                <a:spcPts val="576"/>
              </a:spcBef>
            </a:pPr>
            <a:r>
              <a:rPr lang="en-US" sz="2400" dirty="0">
                <a:solidFill>
                  <a:srgbClr val="FFFFFF"/>
                </a:solidFill>
                <a:effectLst/>
                <a:latin typeface="Futura Bk BT" panose="020B0502020204020303"/>
              </a:rPr>
              <a:t>The methods of suppression will differ based on risk assessment, the potential for effective suppression, and the level of qualitative energy present.</a:t>
            </a:r>
            <a:endParaRPr lang="en-US" dirty="0"/>
          </a:p>
        </p:txBody>
      </p:sp>
      <p:sp>
        <p:nvSpPr>
          <p:cNvPr id="4" name="Footer Placeholder 3">
            <a:extLst>
              <a:ext uri="{FF2B5EF4-FFF2-40B4-BE49-F238E27FC236}">
                <a16:creationId xmlns:a16="http://schemas.microsoft.com/office/drawing/2014/main" id="{10E0A8A6-920C-2E03-80C5-13103F4F6DFC}"/>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1994972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8D36-D74C-DDFF-E7F6-5BB8F9CCE4E4}"/>
              </a:ext>
            </a:extLst>
          </p:cNvPr>
          <p:cNvSpPr>
            <a:spLocks noGrp="1"/>
          </p:cNvSpPr>
          <p:nvPr>
            <p:ph type="title"/>
          </p:nvPr>
        </p:nvSpPr>
        <p:spPr>
          <a:xfrm>
            <a:off x="2235200" y="914400"/>
            <a:ext cx="9347200" cy="990600"/>
          </a:xfrm>
        </p:spPr>
        <p:txBody>
          <a:bodyPr anchor="ctr">
            <a:normAutofit/>
          </a:bodyPr>
          <a:lstStyle/>
          <a:p>
            <a:r>
              <a:rPr lang="en-US" dirty="0"/>
              <a:t>Otay Mesa Incident (San Diego co.)</a:t>
            </a:r>
          </a:p>
        </p:txBody>
      </p:sp>
      <p:sp>
        <p:nvSpPr>
          <p:cNvPr id="3" name="Content Placeholder 2">
            <a:extLst>
              <a:ext uri="{FF2B5EF4-FFF2-40B4-BE49-F238E27FC236}">
                <a16:creationId xmlns:a16="http://schemas.microsoft.com/office/drawing/2014/main" id="{E1C2659E-DEA2-92E4-7B83-56D8801FD12C}"/>
              </a:ext>
            </a:extLst>
          </p:cNvPr>
          <p:cNvSpPr>
            <a:spLocks noGrp="1"/>
          </p:cNvSpPr>
          <p:nvPr>
            <p:ph sz="half" idx="1"/>
          </p:nvPr>
        </p:nvSpPr>
        <p:spPr>
          <a:xfrm>
            <a:off x="609600" y="1673352"/>
            <a:ext cx="5384800" cy="4718304"/>
          </a:xfrm>
        </p:spPr>
        <p:txBody>
          <a:bodyPr>
            <a:normAutofit/>
          </a:bodyPr>
          <a:lstStyle/>
          <a:p>
            <a:r>
              <a:rPr lang="en-US" sz="2400" dirty="0"/>
              <a:t>Fire occurred in May of 2024</a:t>
            </a:r>
          </a:p>
          <a:p>
            <a:r>
              <a:rPr lang="en-US" sz="2400" dirty="0"/>
              <a:t>Burned for over a week.</a:t>
            </a:r>
          </a:p>
          <a:p>
            <a:r>
              <a:rPr lang="en-US" sz="2400" dirty="0"/>
              <a:t>Clean up is still on going at the site. Expected completion late 2025</a:t>
            </a:r>
          </a:p>
          <a:p>
            <a:r>
              <a:rPr lang="en-US" sz="2400" dirty="0"/>
              <a:t>EPA utilized for air monitoring surveillance and water monitoring operations </a:t>
            </a:r>
          </a:p>
          <a:p>
            <a:endParaRPr lang="en-US" dirty="0"/>
          </a:p>
          <a:p>
            <a:endParaRPr lang="en-US" dirty="0"/>
          </a:p>
        </p:txBody>
      </p:sp>
      <p:pic>
        <p:nvPicPr>
          <p:cNvPr id="6" name="Content Placeholder 5" descr="Long shot of a fire truck spraying water&#10;&#10;AI-generated content may be incorrect.">
            <a:extLst>
              <a:ext uri="{FF2B5EF4-FFF2-40B4-BE49-F238E27FC236}">
                <a16:creationId xmlns:a16="http://schemas.microsoft.com/office/drawing/2014/main" id="{8D774C2E-2D16-D47D-CF5C-681137F0ED87}"/>
              </a:ext>
            </a:extLst>
          </p:cNvPr>
          <p:cNvPicPr>
            <a:picLocks noGrp="1" noChangeAspect="1"/>
          </p:cNvPicPr>
          <p:nvPr>
            <p:ph sz="half" idx="2"/>
          </p:nvPr>
        </p:nvPicPr>
        <p:blipFill>
          <a:blip r:embed="rId2"/>
          <a:srcRect l="19800" r="16004" b="-1"/>
          <a:stretch/>
        </p:blipFill>
        <p:spPr>
          <a:xfrm>
            <a:off x="6596611" y="1673352"/>
            <a:ext cx="5240713" cy="4592051"/>
          </a:xfrm>
          <a:prstGeom prst="rect">
            <a:avLst/>
          </a:prstGeom>
          <a:noFill/>
        </p:spPr>
      </p:pic>
      <p:sp>
        <p:nvSpPr>
          <p:cNvPr id="5" name="Footer Placeholder 4">
            <a:extLst>
              <a:ext uri="{FF2B5EF4-FFF2-40B4-BE49-F238E27FC236}">
                <a16:creationId xmlns:a16="http://schemas.microsoft.com/office/drawing/2014/main" id="{E82B0417-26FD-BC50-E16E-C1E6A5FF517E}"/>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Tree>
    <p:extLst>
      <p:ext uri="{BB962C8B-B14F-4D97-AF65-F5344CB8AC3E}">
        <p14:creationId xmlns:p14="http://schemas.microsoft.com/office/powerpoint/2010/main" val="4145747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EA95-DD4B-DE16-82BE-43FDBF13E281}"/>
              </a:ext>
            </a:extLst>
          </p:cNvPr>
          <p:cNvSpPr>
            <a:spLocks noGrp="1"/>
          </p:cNvSpPr>
          <p:nvPr>
            <p:ph type="title"/>
          </p:nvPr>
        </p:nvSpPr>
        <p:spPr>
          <a:xfrm>
            <a:off x="2235200" y="914400"/>
            <a:ext cx="9347200" cy="990600"/>
          </a:xfrm>
        </p:spPr>
        <p:txBody>
          <a:bodyPr anchor="ctr">
            <a:normAutofit/>
          </a:bodyPr>
          <a:lstStyle/>
          <a:p>
            <a:r>
              <a:rPr lang="en-US" dirty="0"/>
              <a:t>Seaside Incident (Los Angeles)</a:t>
            </a:r>
          </a:p>
        </p:txBody>
      </p:sp>
      <p:sp>
        <p:nvSpPr>
          <p:cNvPr id="3" name="Content Placeholder 2">
            <a:extLst>
              <a:ext uri="{FF2B5EF4-FFF2-40B4-BE49-F238E27FC236}">
                <a16:creationId xmlns:a16="http://schemas.microsoft.com/office/drawing/2014/main" id="{13F19436-CECC-0635-EB3F-B537EC96A2C9}"/>
              </a:ext>
            </a:extLst>
          </p:cNvPr>
          <p:cNvSpPr>
            <a:spLocks noGrp="1"/>
          </p:cNvSpPr>
          <p:nvPr>
            <p:ph sz="half" idx="1"/>
          </p:nvPr>
        </p:nvSpPr>
        <p:spPr>
          <a:xfrm>
            <a:off x="609600" y="1673352"/>
            <a:ext cx="5384800" cy="4718304"/>
          </a:xfrm>
        </p:spPr>
        <p:txBody>
          <a:bodyPr>
            <a:normAutofit/>
          </a:bodyPr>
          <a:lstStyle/>
          <a:p>
            <a:pPr>
              <a:lnSpc>
                <a:spcPct val="90000"/>
              </a:lnSpc>
            </a:pPr>
            <a:r>
              <a:rPr lang="en-US" sz="2400" dirty="0"/>
              <a:t>BESS during transport fell off truck. </a:t>
            </a:r>
          </a:p>
          <a:p>
            <a:pPr>
              <a:lnSpc>
                <a:spcPct val="90000"/>
              </a:lnSpc>
            </a:pPr>
            <a:r>
              <a:rPr lang="en-US" sz="2400" dirty="0"/>
              <a:t>Mechanical / Physical Damage cause Thermal Runaway.</a:t>
            </a:r>
          </a:p>
          <a:p>
            <a:pPr>
              <a:lnSpc>
                <a:spcPct val="90000"/>
              </a:lnSpc>
            </a:pPr>
            <a:r>
              <a:rPr lang="en-US" sz="2400" dirty="0"/>
              <a:t>Shut down major freeway for nearly 48 hours.</a:t>
            </a:r>
          </a:p>
          <a:p>
            <a:pPr>
              <a:lnSpc>
                <a:spcPct val="90000"/>
              </a:lnSpc>
            </a:pPr>
            <a:r>
              <a:rPr lang="en-US" sz="2400" dirty="0"/>
              <a:t>Projected $900,000,000 in Port revenue loss</a:t>
            </a:r>
          </a:p>
          <a:p>
            <a:pPr>
              <a:lnSpc>
                <a:spcPct val="90000"/>
              </a:lnSpc>
            </a:pPr>
            <a:r>
              <a:rPr lang="en-US" sz="2400" dirty="0"/>
              <a:t>6 Firefighters injured </a:t>
            </a:r>
          </a:p>
          <a:p>
            <a:pPr>
              <a:lnSpc>
                <a:spcPct val="90000"/>
              </a:lnSpc>
            </a:pPr>
            <a:r>
              <a:rPr lang="en-US" sz="2400" dirty="0"/>
              <a:t>EPA utilized for air monitoring surveillance </a:t>
            </a:r>
          </a:p>
        </p:txBody>
      </p:sp>
      <p:pic>
        <p:nvPicPr>
          <p:cNvPr id="6" name="Content Placeholder 5" descr="A truck with a white plastic wrap&#10;&#10;AI-generated content may be incorrect.">
            <a:extLst>
              <a:ext uri="{FF2B5EF4-FFF2-40B4-BE49-F238E27FC236}">
                <a16:creationId xmlns:a16="http://schemas.microsoft.com/office/drawing/2014/main" id="{05B12680-CFE3-56BF-E279-3A7BCD946350}"/>
              </a:ext>
            </a:extLst>
          </p:cNvPr>
          <p:cNvPicPr>
            <a:picLocks noGrp="1" noChangeAspect="1"/>
          </p:cNvPicPr>
          <p:nvPr>
            <p:ph sz="half" idx="2"/>
          </p:nvPr>
        </p:nvPicPr>
        <p:blipFill>
          <a:blip r:embed="rId2"/>
          <a:stretch>
            <a:fillRect/>
          </a:stretch>
        </p:blipFill>
        <p:spPr>
          <a:xfrm>
            <a:off x="6197600" y="2518029"/>
            <a:ext cx="5384800" cy="3028950"/>
          </a:xfrm>
          <a:prstGeom prst="rect">
            <a:avLst/>
          </a:prstGeom>
          <a:noFill/>
        </p:spPr>
      </p:pic>
      <p:sp>
        <p:nvSpPr>
          <p:cNvPr id="5" name="Footer Placeholder 4">
            <a:extLst>
              <a:ext uri="{FF2B5EF4-FFF2-40B4-BE49-F238E27FC236}">
                <a16:creationId xmlns:a16="http://schemas.microsoft.com/office/drawing/2014/main" id="{45638B7D-A752-6D1E-487E-0EBCFA8BEDA1}"/>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Tree>
    <p:extLst>
      <p:ext uri="{BB962C8B-B14F-4D97-AF65-F5344CB8AC3E}">
        <p14:creationId xmlns:p14="http://schemas.microsoft.com/office/powerpoint/2010/main" val="279162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E867E0-E106-A3D4-8761-370C733271DC}"/>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Semi-truck carrying lithium-ion batteries overturns, sparks fire in San Pedro">
            <a:hlinkClick r:id="" action="ppaction://media"/>
            <a:extLst>
              <a:ext uri="{FF2B5EF4-FFF2-40B4-BE49-F238E27FC236}">
                <a16:creationId xmlns:a16="http://schemas.microsoft.com/office/drawing/2014/main" id="{5781386F-4A55-350A-C467-67AEDCDD8EC7}"/>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21573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D4F8-0CEB-4C60-122E-6B206BC6C879}"/>
              </a:ext>
            </a:extLst>
          </p:cNvPr>
          <p:cNvSpPr>
            <a:spLocks noGrp="1"/>
          </p:cNvSpPr>
          <p:nvPr>
            <p:ph type="title"/>
          </p:nvPr>
        </p:nvSpPr>
        <p:spPr>
          <a:xfrm>
            <a:off x="2235200" y="914400"/>
            <a:ext cx="9347200" cy="990600"/>
          </a:xfrm>
        </p:spPr>
        <p:txBody>
          <a:bodyPr anchor="ctr">
            <a:normAutofit/>
          </a:bodyPr>
          <a:lstStyle/>
          <a:p>
            <a:r>
              <a:rPr lang="en-US" dirty="0"/>
              <a:t>Moss Landing (Monterey co)</a:t>
            </a:r>
          </a:p>
        </p:txBody>
      </p:sp>
      <p:sp>
        <p:nvSpPr>
          <p:cNvPr id="3" name="Content Placeholder 2">
            <a:extLst>
              <a:ext uri="{FF2B5EF4-FFF2-40B4-BE49-F238E27FC236}">
                <a16:creationId xmlns:a16="http://schemas.microsoft.com/office/drawing/2014/main" id="{D52BE16A-B3FB-496C-2DF8-A353EAA65136}"/>
              </a:ext>
            </a:extLst>
          </p:cNvPr>
          <p:cNvSpPr>
            <a:spLocks noGrp="1"/>
          </p:cNvSpPr>
          <p:nvPr>
            <p:ph sz="half" idx="1"/>
          </p:nvPr>
        </p:nvSpPr>
        <p:spPr>
          <a:xfrm>
            <a:off x="609601" y="1997202"/>
            <a:ext cx="5384800" cy="4718304"/>
          </a:xfrm>
        </p:spPr>
        <p:txBody>
          <a:bodyPr>
            <a:normAutofit/>
          </a:bodyPr>
          <a:lstStyle/>
          <a:p>
            <a:r>
              <a:rPr lang="en-US" sz="2400" dirty="0"/>
              <a:t>PG&amp;E Energy Storage Facility </a:t>
            </a:r>
          </a:p>
          <a:p>
            <a:r>
              <a:rPr lang="en-US" sz="2400" dirty="0"/>
              <a:t>Was not the first fire at this location (2021 &amp; 2022)</a:t>
            </a:r>
          </a:p>
          <a:p>
            <a:r>
              <a:rPr lang="en-US" sz="2400" dirty="0"/>
              <a:t>Evacuations of 1,700 people</a:t>
            </a:r>
          </a:p>
          <a:p>
            <a:r>
              <a:rPr lang="en-US" sz="2400" dirty="0"/>
              <a:t>EPA utilized for air monitoring surveillance </a:t>
            </a:r>
          </a:p>
          <a:p>
            <a:r>
              <a:rPr lang="en-US" sz="2400" dirty="0"/>
              <a:t>Initial concern is of HF but has evolved into long term effects of heavy metals</a:t>
            </a:r>
          </a:p>
        </p:txBody>
      </p:sp>
      <p:pic>
        <p:nvPicPr>
          <p:cNvPr id="6" name="Content Placeholder 5" descr="A factory with smoke coming out of it at night&#10;&#10;AI-generated content may be incorrect.">
            <a:extLst>
              <a:ext uri="{FF2B5EF4-FFF2-40B4-BE49-F238E27FC236}">
                <a16:creationId xmlns:a16="http://schemas.microsoft.com/office/drawing/2014/main" id="{3D7A9EC2-9A96-AADA-A84F-61F09CB4BEF1}"/>
              </a:ext>
            </a:extLst>
          </p:cNvPr>
          <p:cNvPicPr>
            <a:picLocks noGrp="1" noChangeAspect="1"/>
          </p:cNvPicPr>
          <p:nvPr>
            <p:ph sz="half" idx="2"/>
          </p:nvPr>
        </p:nvPicPr>
        <p:blipFill>
          <a:blip r:embed="rId2"/>
          <a:srcRect l="12374" r="23430" b="-1"/>
          <a:stretch/>
        </p:blipFill>
        <p:spPr>
          <a:xfrm>
            <a:off x="6197600" y="1673352"/>
            <a:ext cx="5384800" cy="4718304"/>
          </a:xfrm>
          <a:prstGeom prst="rect">
            <a:avLst/>
          </a:prstGeom>
          <a:noFill/>
        </p:spPr>
      </p:pic>
      <p:sp>
        <p:nvSpPr>
          <p:cNvPr id="5" name="Footer Placeholder 4">
            <a:extLst>
              <a:ext uri="{FF2B5EF4-FFF2-40B4-BE49-F238E27FC236}">
                <a16:creationId xmlns:a16="http://schemas.microsoft.com/office/drawing/2014/main" id="{B32AA157-16C2-9B53-919A-7A5C37D58968}"/>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Tree>
    <p:extLst>
      <p:ext uri="{BB962C8B-B14F-4D97-AF65-F5344CB8AC3E}">
        <p14:creationId xmlns:p14="http://schemas.microsoft.com/office/powerpoint/2010/main" val="554991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F05B-593C-5008-A04C-AFBB76EE4FC3}"/>
              </a:ext>
            </a:extLst>
          </p:cNvPr>
          <p:cNvSpPr>
            <a:spLocks noGrp="1"/>
          </p:cNvSpPr>
          <p:nvPr>
            <p:ph type="title"/>
          </p:nvPr>
        </p:nvSpPr>
        <p:spPr>
          <a:xfrm>
            <a:off x="2235200" y="914400"/>
            <a:ext cx="9347200" cy="990600"/>
          </a:xfrm>
        </p:spPr>
        <p:txBody>
          <a:bodyPr anchor="ctr">
            <a:normAutofit/>
          </a:bodyPr>
          <a:lstStyle/>
          <a:p>
            <a:r>
              <a:rPr lang="en-US" dirty="0"/>
              <a:t>Alcorcon, Spain 2025</a:t>
            </a:r>
          </a:p>
        </p:txBody>
      </p:sp>
      <p:sp>
        <p:nvSpPr>
          <p:cNvPr id="3" name="Content Placeholder 2">
            <a:extLst>
              <a:ext uri="{FF2B5EF4-FFF2-40B4-BE49-F238E27FC236}">
                <a16:creationId xmlns:a16="http://schemas.microsoft.com/office/drawing/2014/main" id="{09BFBC59-A094-7386-E4B2-84C1EBC98034}"/>
              </a:ext>
            </a:extLst>
          </p:cNvPr>
          <p:cNvSpPr>
            <a:spLocks noGrp="1"/>
          </p:cNvSpPr>
          <p:nvPr>
            <p:ph sz="half" idx="1"/>
          </p:nvPr>
        </p:nvSpPr>
        <p:spPr>
          <a:xfrm>
            <a:off x="508000" y="2139696"/>
            <a:ext cx="5384800" cy="4718304"/>
          </a:xfrm>
        </p:spPr>
        <p:txBody>
          <a:bodyPr>
            <a:normAutofit/>
          </a:bodyPr>
          <a:lstStyle/>
          <a:p>
            <a:r>
              <a:rPr lang="en-US" sz="2400" dirty="0"/>
              <a:t>Two firefighters killed in an underground parking garage fire</a:t>
            </a:r>
          </a:p>
          <a:p>
            <a:r>
              <a:rPr lang="en-US" sz="2400" dirty="0"/>
              <a:t>7 others were transported with injuries</a:t>
            </a:r>
          </a:p>
          <a:p>
            <a:r>
              <a:rPr lang="en-US" sz="2400" dirty="0"/>
              <a:t>Electric Porsche caught fire after an accident inside the garage </a:t>
            </a:r>
          </a:p>
          <a:p>
            <a:r>
              <a:rPr lang="en-US" sz="2400" dirty="0"/>
              <a:t>Explosion resulted in partial roof collapse </a:t>
            </a:r>
          </a:p>
        </p:txBody>
      </p:sp>
      <p:pic>
        <p:nvPicPr>
          <p:cNvPr id="6" name="Content Placeholder 5">
            <a:extLst>
              <a:ext uri="{FF2B5EF4-FFF2-40B4-BE49-F238E27FC236}">
                <a16:creationId xmlns:a16="http://schemas.microsoft.com/office/drawing/2014/main" id="{C23B684B-0BF8-B00C-5B74-0F6ED7893359}"/>
              </a:ext>
            </a:extLst>
          </p:cNvPr>
          <p:cNvPicPr>
            <a:picLocks noGrp="1" noChangeAspect="1"/>
          </p:cNvPicPr>
          <p:nvPr>
            <p:ph sz="half" idx="2"/>
          </p:nvPr>
        </p:nvPicPr>
        <p:blipFill>
          <a:blip r:embed="rId2"/>
          <a:stretch/>
        </p:blipFill>
        <p:spPr>
          <a:xfrm>
            <a:off x="6197600" y="2282444"/>
            <a:ext cx="5384800" cy="3500120"/>
          </a:xfrm>
          <a:prstGeom prst="rect">
            <a:avLst/>
          </a:prstGeom>
          <a:noFill/>
        </p:spPr>
      </p:pic>
      <p:sp>
        <p:nvSpPr>
          <p:cNvPr id="5" name="Footer Placeholder 4">
            <a:extLst>
              <a:ext uri="{FF2B5EF4-FFF2-40B4-BE49-F238E27FC236}">
                <a16:creationId xmlns:a16="http://schemas.microsoft.com/office/drawing/2014/main" id="{E8B404AA-D2DC-DD8C-56E1-8262A643A491}"/>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Tree>
    <p:extLst>
      <p:ext uri="{BB962C8B-B14F-4D97-AF65-F5344CB8AC3E}">
        <p14:creationId xmlns:p14="http://schemas.microsoft.com/office/powerpoint/2010/main" val="209914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18E1-E3B8-E895-46EC-DF34643850F1}"/>
              </a:ext>
            </a:extLst>
          </p:cNvPr>
          <p:cNvSpPr>
            <a:spLocks noGrp="1"/>
          </p:cNvSpPr>
          <p:nvPr>
            <p:ph type="title"/>
          </p:nvPr>
        </p:nvSpPr>
        <p:spPr>
          <a:xfrm>
            <a:off x="2235200" y="914400"/>
            <a:ext cx="9347200" cy="990600"/>
          </a:xfrm>
        </p:spPr>
        <p:txBody>
          <a:bodyPr anchor="ctr">
            <a:normAutofit/>
          </a:bodyPr>
          <a:lstStyle/>
          <a:p>
            <a:r>
              <a:rPr lang="en-US" dirty="0"/>
              <a:t>Everyday Lithium-Ion Battery Use</a:t>
            </a:r>
          </a:p>
        </p:txBody>
      </p:sp>
      <p:pic>
        <p:nvPicPr>
          <p:cNvPr id="8" name="Content Placeholder 7">
            <a:extLst>
              <a:ext uri="{FF2B5EF4-FFF2-40B4-BE49-F238E27FC236}">
                <a16:creationId xmlns:a16="http://schemas.microsoft.com/office/drawing/2014/main" id="{6E268F4E-11D5-4D64-3F78-BA62CCB7ABBF}"/>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2848" y="1673352"/>
            <a:ext cx="4718304" cy="4718304"/>
          </a:xfrm>
          <a:noFill/>
        </p:spPr>
      </p:pic>
      <p:pic>
        <p:nvPicPr>
          <p:cNvPr id="11" name="Content Placeholder 10" descr="A white car with a green power supply&#10;&#10;AI-generated content may be incorrect.">
            <a:extLst>
              <a:ext uri="{FF2B5EF4-FFF2-40B4-BE49-F238E27FC236}">
                <a16:creationId xmlns:a16="http://schemas.microsoft.com/office/drawing/2014/main" id="{C2A59F1A-433D-E3CD-ECC9-DA8959C61E8F}"/>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97600" y="2238764"/>
            <a:ext cx="5384800" cy="3586971"/>
          </a:xfrm>
        </p:spPr>
      </p:pic>
      <p:sp>
        <p:nvSpPr>
          <p:cNvPr id="4" name="Footer Placeholder 3">
            <a:extLst>
              <a:ext uri="{FF2B5EF4-FFF2-40B4-BE49-F238E27FC236}">
                <a16:creationId xmlns:a16="http://schemas.microsoft.com/office/drawing/2014/main" id="{5AC5AA40-6A8A-0F77-F6B2-7B1FB6D1B064}"/>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
        <p:nvSpPr>
          <p:cNvPr id="9" name="TextBox 8">
            <a:extLst>
              <a:ext uri="{FF2B5EF4-FFF2-40B4-BE49-F238E27FC236}">
                <a16:creationId xmlns:a16="http://schemas.microsoft.com/office/drawing/2014/main" id="{4ECCF59D-5992-71FF-F287-31B6281C2672}"/>
              </a:ext>
            </a:extLst>
          </p:cNvPr>
          <p:cNvSpPr txBox="1"/>
          <p:nvPr/>
        </p:nvSpPr>
        <p:spPr>
          <a:xfrm>
            <a:off x="2937329" y="6191601"/>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dannyman.toldme.com/2018/04/11/on-dockless-electric-scooters-i-had-the-last-wor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2" name="TextBox 11">
            <a:extLst>
              <a:ext uri="{FF2B5EF4-FFF2-40B4-BE49-F238E27FC236}">
                <a16:creationId xmlns:a16="http://schemas.microsoft.com/office/drawing/2014/main" id="{CB2C44DC-5632-3425-2570-C223B4F6E9BF}"/>
              </a:ext>
            </a:extLst>
          </p:cNvPr>
          <p:cNvSpPr txBox="1"/>
          <p:nvPr/>
        </p:nvSpPr>
        <p:spPr>
          <a:xfrm>
            <a:off x="6197600" y="5825735"/>
            <a:ext cx="5384800" cy="230832"/>
          </a:xfrm>
          <a:prstGeom prst="rect">
            <a:avLst/>
          </a:prstGeom>
          <a:noFill/>
        </p:spPr>
        <p:txBody>
          <a:bodyPr wrap="square" rtlCol="0">
            <a:spAutoFit/>
          </a:bodyPr>
          <a:lstStyle/>
          <a:p>
            <a:r>
              <a:rPr lang="en-US" sz="900">
                <a:hlinkClick r:id="rId5" tooltip="http://www.progressive-charlestown.com/2018/04/rhode-island-plans-to-encourage-more.html"/>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669763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FF31C-8F3F-0F76-6379-3A304402A33E}"/>
              </a:ext>
            </a:extLst>
          </p:cNvPr>
          <p:cNvSpPr>
            <a:spLocks noGrp="1"/>
          </p:cNvSpPr>
          <p:nvPr>
            <p:ph type="title"/>
          </p:nvPr>
        </p:nvSpPr>
        <p:spPr>
          <a:xfrm>
            <a:off x="2235200" y="914400"/>
            <a:ext cx="9347200" cy="990600"/>
          </a:xfrm>
        </p:spPr>
        <p:txBody>
          <a:bodyPr anchor="ctr">
            <a:normAutofit/>
          </a:bodyPr>
          <a:lstStyle/>
          <a:p>
            <a:r>
              <a:rPr lang="en-US" dirty="0"/>
              <a:t>TEEX – Lithium-ion Battery Study</a:t>
            </a:r>
          </a:p>
        </p:txBody>
      </p:sp>
      <p:sp>
        <p:nvSpPr>
          <p:cNvPr id="4" name="Footer Placeholder 3">
            <a:extLst>
              <a:ext uri="{FF2B5EF4-FFF2-40B4-BE49-F238E27FC236}">
                <a16:creationId xmlns:a16="http://schemas.microsoft.com/office/drawing/2014/main" id="{B90B4896-AF7A-FD74-1948-75B601CF365C}"/>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graphicFrame>
        <p:nvGraphicFramePr>
          <p:cNvPr id="6" name="Content Placeholder 2">
            <a:extLst>
              <a:ext uri="{FF2B5EF4-FFF2-40B4-BE49-F238E27FC236}">
                <a16:creationId xmlns:a16="http://schemas.microsoft.com/office/drawing/2014/main" id="{4B54FBFC-AFEB-F917-2C46-CD2D4457FB6D}"/>
              </a:ext>
            </a:extLst>
          </p:cNvPr>
          <p:cNvGraphicFramePr>
            <a:graphicFrameLocks noGrp="1"/>
          </p:cNvGraphicFramePr>
          <p:nvPr>
            <p:ph idx="1"/>
            <p:extLst>
              <p:ext uri="{D42A27DB-BD31-4B8C-83A1-F6EECF244321}">
                <p14:modId xmlns:p14="http://schemas.microsoft.com/office/powerpoint/2010/main" val="357586556"/>
              </p:ext>
            </p:extLst>
          </p:nvPr>
        </p:nvGraphicFramePr>
        <p:xfrm>
          <a:off x="609600" y="2057400"/>
          <a:ext cx="10972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8650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670F9D-0CB1-3722-967A-4D15E0CE37E2}"/>
              </a:ext>
            </a:extLst>
          </p:cNvPr>
          <p:cNvSpPr>
            <a:spLocks noGrp="1"/>
          </p:cNvSpPr>
          <p:nvPr>
            <p:ph type="ftr" sz="quarter" idx="11"/>
          </p:nvPr>
        </p:nvSpPr>
        <p:spPr/>
        <p:txBody>
          <a:bodyPr/>
          <a:lstStyle/>
          <a:p>
            <a:r>
              <a:rPr lang="en-US"/>
              <a:t>Service  •  Leadership  •  Teamwork  •  Safety and Preparedness  •  Professionalism  •  Integrity</a:t>
            </a:r>
          </a:p>
        </p:txBody>
      </p:sp>
      <p:pic>
        <p:nvPicPr>
          <p:cNvPr id="3" name="Online Media 2" title="ESTI SwRi Report Video">
            <a:hlinkClick r:id="" action="ppaction://media"/>
            <a:extLst>
              <a:ext uri="{FF2B5EF4-FFF2-40B4-BE49-F238E27FC236}">
                <a16:creationId xmlns:a16="http://schemas.microsoft.com/office/drawing/2014/main" id="{3537865C-C36D-849C-58D7-BBB1ED366A42}"/>
              </a:ext>
            </a:extLst>
          </p:cNvPr>
          <p:cNvPicPr>
            <a:picLocks noRot="1" noChangeAspect="1"/>
          </p:cNvPicPr>
          <p:nvPr>
            <a:videoFile r:link="rId1"/>
          </p:nvPr>
        </p:nvPicPr>
        <p:blipFill>
          <a:blip r:embed="rId3"/>
          <a:stretch>
            <a:fillRect/>
          </a:stretch>
        </p:blipFill>
        <p:spPr>
          <a:xfrm>
            <a:off x="7938" y="0"/>
            <a:ext cx="12174537" cy="6858000"/>
          </a:xfrm>
          <a:prstGeom prst="rect">
            <a:avLst/>
          </a:prstGeom>
        </p:spPr>
      </p:pic>
    </p:spTree>
    <p:extLst>
      <p:ext uri="{BB962C8B-B14F-4D97-AF65-F5344CB8AC3E}">
        <p14:creationId xmlns:p14="http://schemas.microsoft.com/office/powerpoint/2010/main" val="16139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792527-5F9E-1D08-ACD3-A5FB5A0E5478}"/>
              </a:ext>
            </a:extLst>
          </p:cNvPr>
          <p:cNvSpPr>
            <a:spLocks noGrp="1"/>
          </p:cNvSpPr>
          <p:nvPr>
            <p:ph type="ftr" sz="quarter" idx="11"/>
          </p:nvPr>
        </p:nvSpPr>
        <p:spPr/>
        <p:txBody>
          <a:bodyPr/>
          <a:lstStyle/>
          <a:p>
            <a:r>
              <a:rPr lang="en-US"/>
              <a:t>Service  •  Leadership  •  Teamwork  •  Safety and Preparedness  •  Professionalism  •  Integrity</a:t>
            </a:r>
          </a:p>
        </p:txBody>
      </p:sp>
      <p:sp>
        <p:nvSpPr>
          <p:cNvPr id="4" name="Rectangle 3">
            <a:extLst>
              <a:ext uri="{FF2B5EF4-FFF2-40B4-BE49-F238E27FC236}">
                <a16:creationId xmlns:a16="http://schemas.microsoft.com/office/drawing/2014/main" id="{F0F8D46D-A902-554C-5726-DAFAB5E88606}"/>
              </a:ext>
            </a:extLst>
          </p:cNvPr>
          <p:cNvSpPr/>
          <p:nvPr/>
        </p:nvSpPr>
        <p:spPr>
          <a:xfrm>
            <a:off x="-38100" y="-44958"/>
            <a:ext cx="12268200" cy="69791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BC5D9A-C562-419C-736D-2D19C81BB5C5}"/>
              </a:ext>
            </a:extLst>
          </p:cNvPr>
          <p:cNvPicPr>
            <a:picLocks noChangeAspect="1"/>
          </p:cNvPicPr>
          <p:nvPr/>
        </p:nvPicPr>
        <p:blipFill>
          <a:blip r:embed="rId2"/>
          <a:stretch>
            <a:fillRect/>
          </a:stretch>
        </p:blipFill>
        <p:spPr>
          <a:xfrm>
            <a:off x="3447097" y="15621"/>
            <a:ext cx="5297805" cy="6858000"/>
          </a:xfrm>
          <a:prstGeom prst="rect">
            <a:avLst/>
          </a:prstGeom>
        </p:spPr>
      </p:pic>
    </p:spTree>
    <p:extLst>
      <p:ext uri="{BB962C8B-B14F-4D97-AF65-F5344CB8AC3E}">
        <p14:creationId xmlns:p14="http://schemas.microsoft.com/office/powerpoint/2010/main" val="1277635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37EF1-647A-D8F2-90DE-0BF7E9A5C551}"/>
              </a:ext>
            </a:extLst>
          </p:cNvPr>
          <p:cNvSpPr>
            <a:spLocks noGrp="1"/>
          </p:cNvSpPr>
          <p:nvPr>
            <p:ph sz="half" idx="1"/>
          </p:nvPr>
        </p:nvSpPr>
        <p:spPr>
          <a:xfrm>
            <a:off x="326572" y="2424466"/>
            <a:ext cx="7837714" cy="4718304"/>
          </a:xfrm>
        </p:spPr>
        <p:txBody>
          <a:bodyPr>
            <a:normAutofit/>
          </a:bodyPr>
          <a:lstStyle/>
          <a:p>
            <a:r>
              <a:rPr lang="en-US" dirty="0"/>
              <a:t>C – Choose certified products</a:t>
            </a:r>
          </a:p>
          <a:p>
            <a:r>
              <a:rPr lang="en-US" dirty="0"/>
              <a:t>H – Handle with care</a:t>
            </a:r>
          </a:p>
          <a:p>
            <a:r>
              <a:rPr lang="en-US" dirty="0"/>
              <a:t>A – Always stay alert for warning signs </a:t>
            </a:r>
          </a:p>
          <a:p>
            <a:r>
              <a:rPr lang="en-US" dirty="0"/>
              <a:t>R – Recycle batteries and devices properly</a:t>
            </a:r>
          </a:p>
          <a:p>
            <a:r>
              <a:rPr lang="en-US" dirty="0"/>
              <a:t>G – Get out quickly if there’s a fire</a:t>
            </a:r>
          </a:p>
          <a:p>
            <a:r>
              <a:rPr lang="en-US" dirty="0"/>
              <a:t>E – Educate others about battery safety</a:t>
            </a:r>
          </a:p>
        </p:txBody>
      </p:sp>
      <p:pic>
        <p:nvPicPr>
          <p:cNvPr id="9" name="Picture 8" descr="A logo for a company&#10;&#10;AI-generated content may be incorrect.">
            <a:extLst>
              <a:ext uri="{FF2B5EF4-FFF2-40B4-BE49-F238E27FC236}">
                <a16:creationId xmlns:a16="http://schemas.microsoft.com/office/drawing/2014/main" id="{A12D2F47-95FA-0681-60CF-BDF55D6EA44D}"/>
              </a:ext>
            </a:extLst>
          </p:cNvPr>
          <p:cNvPicPr>
            <a:picLocks noChangeAspect="1"/>
          </p:cNvPicPr>
          <p:nvPr/>
        </p:nvPicPr>
        <p:blipFill>
          <a:blip r:embed="rId2"/>
          <a:stretch>
            <a:fillRect/>
          </a:stretch>
        </p:blipFill>
        <p:spPr>
          <a:xfrm>
            <a:off x="6299200" y="1445405"/>
            <a:ext cx="5384800" cy="2005838"/>
          </a:xfrm>
          <a:prstGeom prst="rect">
            <a:avLst/>
          </a:prstGeom>
          <a:noFill/>
        </p:spPr>
      </p:pic>
      <p:sp>
        <p:nvSpPr>
          <p:cNvPr id="5" name="Footer Placeholder 4">
            <a:extLst>
              <a:ext uri="{FF2B5EF4-FFF2-40B4-BE49-F238E27FC236}">
                <a16:creationId xmlns:a16="http://schemas.microsoft.com/office/drawing/2014/main" id="{89258C3D-EEF3-54A9-1DFA-139BDE6B509F}"/>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pic>
        <p:nvPicPr>
          <p:cNvPr id="11" name="Picture 10" descr="A qr code with black dots&#10;&#10;AI-generated content may be incorrect.">
            <a:extLst>
              <a:ext uri="{FF2B5EF4-FFF2-40B4-BE49-F238E27FC236}">
                <a16:creationId xmlns:a16="http://schemas.microsoft.com/office/drawing/2014/main" id="{ABC3DEA5-18EA-0AE1-1AF3-AF964C716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029" y="3849723"/>
            <a:ext cx="2511425" cy="2235654"/>
          </a:xfrm>
          <a:prstGeom prst="rect">
            <a:avLst/>
          </a:prstGeom>
        </p:spPr>
      </p:pic>
    </p:spTree>
    <p:extLst>
      <p:ext uri="{BB962C8B-B14F-4D97-AF65-F5344CB8AC3E}">
        <p14:creationId xmlns:p14="http://schemas.microsoft.com/office/powerpoint/2010/main" val="3429406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0FFC-B461-0192-F1F6-AC030B3B295F}"/>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DB9FE904-FE10-B43E-A47F-59EF0104266F}"/>
              </a:ext>
            </a:extLst>
          </p:cNvPr>
          <p:cNvSpPr>
            <a:spLocks noGrp="1"/>
          </p:cNvSpPr>
          <p:nvPr>
            <p:ph idx="1"/>
          </p:nvPr>
        </p:nvSpPr>
        <p:spPr/>
        <p:txBody>
          <a:bodyPr/>
          <a:lstStyle/>
          <a:p>
            <a:r>
              <a:rPr lang="en-US" dirty="0"/>
              <a:t>This was an introduction into the hazards and types of emergencies we face with lithium-ion technologies.</a:t>
            </a:r>
          </a:p>
          <a:p>
            <a:r>
              <a:rPr lang="en-US" dirty="0"/>
              <a:t>Our Policies are evolving as well as .</a:t>
            </a:r>
          </a:p>
          <a:p>
            <a:r>
              <a:rPr lang="en-US" dirty="0"/>
              <a:t>The Fire Service is still very much in the research and development phase, when it comes to Lithium-ion Batteries (Lori Moore-Merrell, the U.S. Fire Administrator 2024)</a:t>
            </a:r>
          </a:p>
          <a:p>
            <a:r>
              <a:rPr lang="en-US" dirty="0"/>
              <a:t>We are attempting to get out in front of these emerging threats. </a:t>
            </a:r>
          </a:p>
          <a:p>
            <a:pPr marL="0" indent="0">
              <a:buNone/>
            </a:pPr>
            <a:r>
              <a:rPr lang="en-US" dirty="0"/>
              <a:t>		</a:t>
            </a:r>
          </a:p>
          <a:p>
            <a:pPr marL="0" indent="0">
              <a:buNone/>
            </a:pPr>
            <a:r>
              <a:rPr lang="en-US" sz="3600" dirty="0"/>
              <a:t>			Any Questions?</a:t>
            </a:r>
          </a:p>
        </p:txBody>
      </p:sp>
      <p:sp>
        <p:nvSpPr>
          <p:cNvPr id="4" name="Footer Placeholder 3">
            <a:extLst>
              <a:ext uri="{FF2B5EF4-FFF2-40B4-BE49-F238E27FC236}">
                <a16:creationId xmlns:a16="http://schemas.microsoft.com/office/drawing/2014/main" id="{E7A586F4-C6D4-BBEF-905B-DBE6B77C976B}"/>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11528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FE66B-8F61-989E-67E0-29D7D96808A2}"/>
              </a:ext>
            </a:extLst>
          </p:cNvPr>
          <p:cNvSpPr>
            <a:spLocks noGrp="1"/>
          </p:cNvSpPr>
          <p:nvPr>
            <p:ph type="title"/>
          </p:nvPr>
        </p:nvSpPr>
        <p:spPr>
          <a:xfrm>
            <a:off x="2235200" y="914400"/>
            <a:ext cx="9347200" cy="990600"/>
          </a:xfrm>
        </p:spPr>
        <p:txBody>
          <a:bodyPr anchor="ctr">
            <a:normAutofit/>
          </a:bodyPr>
          <a:lstStyle/>
          <a:p>
            <a:r>
              <a:rPr lang="en-US" dirty="0"/>
              <a:t>Everyday Lithium-Ion Battery Use</a:t>
            </a:r>
          </a:p>
        </p:txBody>
      </p:sp>
      <p:pic>
        <p:nvPicPr>
          <p:cNvPr id="7" name="Content Placeholder 6" descr="A group of power tools&#10;&#10;AI-generated content may be incorrect.">
            <a:extLst>
              <a:ext uri="{FF2B5EF4-FFF2-40B4-BE49-F238E27FC236}">
                <a16:creationId xmlns:a16="http://schemas.microsoft.com/office/drawing/2014/main" id="{6AF52AA1-55DF-7587-B63D-99FA517985E2}"/>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92" b="11586"/>
          <a:stretch/>
        </p:blipFill>
        <p:spPr>
          <a:xfrm>
            <a:off x="609600" y="1673352"/>
            <a:ext cx="5384800" cy="4718304"/>
          </a:xfrm>
          <a:noFill/>
        </p:spPr>
      </p:pic>
      <p:pic>
        <p:nvPicPr>
          <p:cNvPr id="10" name="Content Placeholder 9" descr="A hand touching a screen on a cell phone&#10;&#10;AI-generated content may be incorrect.">
            <a:extLst>
              <a:ext uri="{FF2B5EF4-FFF2-40B4-BE49-F238E27FC236}">
                <a16:creationId xmlns:a16="http://schemas.microsoft.com/office/drawing/2014/main" id="{F3501317-D0F9-75E4-2D2F-31B67D9879F0}"/>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97600" y="2239356"/>
            <a:ext cx="5384800" cy="3585787"/>
          </a:xfrm>
        </p:spPr>
      </p:pic>
      <p:sp>
        <p:nvSpPr>
          <p:cNvPr id="5" name="Footer Placeholder 4">
            <a:extLst>
              <a:ext uri="{FF2B5EF4-FFF2-40B4-BE49-F238E27FC236}">
                <a16:creationId xmlns:a16="http://schemas.microsoft.com/office/drawing/2014/main" id="{0FE45417-9226-7A46-6165-C1BCE35F1567}"/>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
        <p:nvSpPr>
          <p:cNvPr id="8" name="TextBox 7">
            <a:extLst>
              <a:ext uri="{FF2B5EF4-FFF2-40B4-BE49-F238E27FC236}">
                <a16:creationId xmlns:a16="http://schemas.microsoft.com/office/drawing/2014/main" id="{0D83BB01-E89B-EE36-8AB7-E1F78EBF79EC}"/>
              </a:ext>
            </a:extLst>
          </p:cNvPr>
          <p:cNvSpPr txBox="1"/>
          <p:nvPr/>
        </p:nvSpPr>
        <p:spPr>
          <a:xfrm>
            <a:off x="3578354" y="6191601"/>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rofgede.netlify.app/ryobi-super-combo-ki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728740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E2AB-9AE1-6E08-744E-DDDC18B3996A}"/>
              </a:ext>
            </a:extLst>
          </p:cNvPr>
          <p:cNvSpPr>
            <a:spLocks noGrp="1"/>
          </p:cNvSpPr>
          <p:nvPr>
            <p:ph type="title"/>
          </p:nvPr>
        </p:nvSpPr>
        <p:spPr>
          <a:xfrm>
            <a:off x="2235200" y="914400"/>
            <a:ext cx="9347200" cy="990600"/>
          </a:xfrm>
        </p:spPr>
        <p:txBody>
          <a:bodyPr anchor="ctr">
            <a:normAutofit/>
          </a:bodyPr>
          <a:lstStyle/>
          <a:p>
            <a:r>
              <a:rPr lang="en-US" dirty="0"/>
              <a:t>Everyday Lithium-Ion Battery Use</a:t>
            </a:r>
          </a:p>
        </p:txBody>
      </p:sp>
      <p:pic>
        <p:nvPicPr>
          <p:cNvPr id="9" name="Content Placeholder 8" descr="A white box with a black cord attached to it&#10;&#10;AI-generated content may be incorrect.">
            <a:extLst>
              <a:ext uri="{FF2B5EF4-FFF2-40B4-BE49-F238E27FC236}">
                <a16:creationId xmlns:a16="http://schemas.microsoft.com/office/drawing/2014/main" id="{01D507C1-E4D6-AD68-854D-75B79651EB01}"/>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 y="2618994"/>
            <a:ext cx="5384800" cy="2827020"/>
          </a:xfrm>
          <a:noFill/>
        </p:spPr>
      </p:pic>
      <p:pic>
        <p:nvPicPr>
          <p:cNvPr id="12" name="Content Placeholder 11" descr="A large field of grass with white boxes&#10;&#10;AI-generated content may be incorrect.">
            <a:extLst>
              <a:ext uri="{FF2B5EF4-FFF2-40B4-BE49-F238E27FC236}">
                <a16:creationId xmlns:a16="http://schemas.microsoft.com/office/drawing/2014/main" id="{5C35DB5F-9DE6-6D3F-49BB-2AF592230AEA}"/>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97600" y="2537968"/>
            <a:ext cx="5384800" cy="2988564"/>
          </a:xfrm>
        </p:spPr>
      </p:pic>
      <p:sp>
        <p:nvSpPr>
          <p:cNvPr id="5" name="Footer Placeholder 4">
            <a:extLst>
              <a:ext uri="{FF2B5EF4-FFF2-40B4-BE49-F238E27FC236}">
                <a16:creationId xmlns:a16="http://schemas.microsoft.com/office/drawing/2014/main" id="{6A00BD3D-2B1E-C705-203B-602B2DC9BF8F}"/>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
        <p:nvSpPr>
          <p:cNvPr id="10" name="TextBox 9">
            <a:extLst>
              <a:ext uri="{FF2B5EF4-FFF2-40B4-BE49-F238E27FC236}">
                <a16:creationId xmlns:a16="http://schemas.microsoft.com/office/drawing/2014/main" id="{6FA15ECF-32EF-5BAC-17E5-8AA06E1127D3}"/>
              </a:ext>
            </a:extLst>
          </p:cNvPr>
          <p:cNvSpPr txBox="1"/>
          <p:nvPr/>
        </p:nvSpPr>
        <p:spPr>
          <a:xfrm>
            <a:off x="3578354" y="5245959"/>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smartenergyconsulting.blogspot.com/2016/12/tesla-mira-australia-para-vender-su.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3" name="TextBox 12">
            <a:extLst>
              <a:ext uri="{FF2B5EF4-FFF2-40B4-BE49-F238E27FC236}">
                <a16:creationId xmlns:a16="http://schemas.microsoft.com/office/drawing/2014/main" id="{25A0F9D8-70F7-5654-78D5-B1BFD842977C}"/>
              </a:ext>
            </a:extLst>
          </p:cNvPr>
          <p:cNvSpPr txBox="1"/>
          <p:nvPr/>
        </p:nvSpPr>
        <p:spPr>
          <a:xfrm>
            <a:off x="6197600" y="5526532"/>
            <a:ext cx="5384800" cy="230832"/>
          </a:xfrm>
          <a:prstGeom prst="rect">
            <a:avLst/>
          </a:prstGeom>
          <a:noFill/>
        </p:spPr>
        <p:txBody>
          <a:bodyPr wrap="square" rtlCol="0">
            <a:spAutoFit/>
          </a:bodyPr>
          <a:lstStyle/>
          <a:p>
            <a:r>
              <a:rPr lang="en-US" sz="900">
                <a:hlinkClick r:id="rId5" tooltip="https://www.zoominlife.com/entry/%EB%AA%A8%EB%93%88%ED%98%95-%EB%8C%80%EC%9A%A9%EB%9F%89-%EC%97%90%EB%84%88%EC%A7%80-%EC%A0%80%EC%9E%A5%EC%9E%A5%EC%B9%98%E2%80%A6%ED%85%8C%EC%8A%AC%EB%9D%BC-%EB%A6%AC%ED%8A%AC%EC%9D%B4%EC%98%A8-%EB%B0%B0%ED%84%B0%EB%A6%AC-%ED%99%9C%EC%9A%A9-%EB%A9%94%EA%B0%80%ED%8C%A9-%EB%B0%9C%ED%91%9C?category=259921"/>
              </a:rPr>
              <a:t>This Photo</a:t>
            </a:r>
            <a:r>
              <a:rPr lang="en-US" sz="900"/>
              <a:t> by Unknown Author is licensed under </a:t>
            </a:r>
            <a:r>
              <a:rPr lang="en-US" sz="900">
                <a:hlinkClick r:id="rId7" tooltip="https://creativecommons.org/licenses/by-nc-nd/3.0/"/>
              </a:rPr>
              <a:t>CC BY-NC-ND</a:t>
            </a:r>
            <a:endParaRPr lang="en-US" sz="900"/>
          </a:p>
        </p:txBody>
      </p:sp>
    </p:spTree>
    <p:extLst>
      <p:ext uri="{BB962C8B-B14F-4D97-AF65-F5344CB8AC3E}">
        <p14:creationId xmlns:p14="http://schemas.microsoft.com/office/powerpoint/2010/main" val="77015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re truck in front of a building&#10;&#10;AI-generated content may be incorrect.">
            <a:extLst>
              <a:ext uri="{FF2B5EF4-FFF2-40B4-BE49-F238E27FC236}">
                <a16:creationId xmlns:a16="http://schemas.microsoft.com/office/drawing/2014/main" id="{0D6EFF08-C6A0-F43B-4131-CA6DBDD76DBB}"/>
              </a:ext>
            </a:extLst>
          </p:cNvPr>
          <p:cNvPicPr>
            <a:picLocks noGrp="1" noChangeAspect="1"/>
          </p:cNvPicPr>
          <p:nvPr>
            <p:ph sz="half" idx="1"/>
          </p:nvPr>
        </p:nvPicPr>
        <p:blipFill>
          <a:blip r:embed="rId2"/>
          <a:srcRect l="9784" r="4624" b="2"/>
          <a:stretch/>
        </p:blipFill>
        <p:spPr>
          <a:xfrm>
            <a:off x="0" y="1695403"/>
            <a:ext cx="4184290" cy="3666386"/>
          </a:xfrm>
          <a:prstGeom prst="rect">
            <a:avLst/>
          </a:prstGeom>
          <a:noFill/>
        </p:spPr>
      </p:pic>
      <p:sp>
        <p:nvSpPr>
          <p:cNvPr id="2" name="Title 1">
            <a:extLst>
              <a:ext uri="{FF2B5EF4-FFF2-40B4-BE49-F238E27FC236}">
                <a16:creationId xmlns:a16="http://schemas.microsoft.com/office/drawing/2014/main" id="{F1E61C2B-D8AF-5569-E5AC-3C16C2F9AD98}"/>
              </a:ext>
            </a:extLst>
          </p:cNvPr>
          <p:cNvSpPr>
            <a:spLocks noGrp="1"/>
          </p:cNvSpPr>
          <p:nvPr>
            <p:ph type="title"/>
          </p:nvPr>
        </p:nvSpPr>
        <p:spPr>
          <a:xfrm>
            <a:off x="2235200" y="914400"/>
            <a:ext cx="9347200" cy="990600"/>
          </a:xfrm>
        </p:spPr>
        <p:txBody>
          <a:bodyPr anchor="ctr">
            <a:normAutofit/>
          </a:bodyPr>
          <a:lstStyle/>
          <a:p>
            <a:r>
              <a:rPr lang="en-US" dirty="0"/>
              <a:t>Everyday Use = Everyday Problems</a:t>
            </a:r>
          </a:p>
        </p:txBody>
      </p:sp>
      <p:pic>
        <p:nvPicPr>
          <p:cNvPr id="8" name="Content Placeholder 7" descr="A group of cars on fire&#10;&#10;AI-generated content may be incorrect.">
            <a:extLst>
              <a:ext uri="{FF2B5EF4-FFF2-40B4-BE49-F238E27FC236}">
                <a16:creationId xmlns:a16="http://schemas.microsoft.com/office/drawing/2014/main" id="{CD569BE7-CFD1-1124-38B6-7C38206C2E3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76868" y="3731089"/>
            <a:ext cx="4838263" cy="2680200"/>
          </a:xfrm>
        </p:spPr>
      </p:pic>
      <p:sp>
        <p:nvSpPr>
          <p:cNvPr id="4" name="Footer Placeholder 3">
            <a:extLst>
              <a:ext uri="{FF2B5EF4-FFF2-40B4-BE49-F238E27FC236}">
                <a16:creationId xmlns:a16="http://schemas.microsoft.com/office/drawing/2014/main" id="{8651450F-F8DF-DFA3-E068-C6C476802EBF}"/>
              </a:ext>
            </a:extLst>
          </p:cNvPr>
          <p:cNvSpPr>
            <a:spLocks noGrp="1"/>
          </p:cNvSpPr>
          <p:nvPr>
            <p:ph type="ftr" sz="quarter" idx="11"/>
          </p:nvPr>
        </p:nvSpPr>
        <p:spPr>
          <a:xfrm>
            <a:off x="508000" y="6483858"/>
            <a:ext cx="11176000" cy="329184"/>
          </a:xfrm>
        </p:spPr>
        <p:txBody>
          <a:bodyPr anchor="ctr">
            <a:normAutofit/>
          </a:bodyPr>
          <a:lstStyle/>
          <a:p>
            <a:pPr>
              <a:spcAft>
                <a:spcPts val="600"/>
              </a:spcAft>
            </a:pPr>
            <a:r>
              <a:rPr lang="en-US"/>
              <a:t>Service  •  Leadership  •  Teamwork  •  Safety and Preparedness  •  Professionalism  •  Integrity</a:t>
            </a:r>
          </a:p>
        </p:txBody>
      </p:sp>
      <p:sp>
        <p:nvSpPr>
          <p:cNvPr id="6" name="TextBox 5">
            <a:extLst>
              <a:ext uri="{FF2B5EF4-FFF2-40B4-BE49-F238E27FC236}">
                <a16:creationId xmlns:a16="http://schemas.microsoft.com/office/drawing/2014/main" id="{FC0D3253-9C53-C032-C59C-0E6011D8974F}"/>
              </a:ext>
            </a:extLst>
          </p:cNvPr>
          <p:cNvSpPr txBox="1"/>
          <p:nvPr/>
        </p:nvSpPr>
        <p:spPr>
          <a:xfrm>
            <a:off x="0" y="5435487"/>
            <a:ext cx="4838263" cy="646331"/>
          </a:xfrm>
          <a:prstGeom prst="rect">
            <a:avLst/>
          </a:prstGeom>
          <a:solidFill>
            <a:schemeClr val="bg1"/>
          </a:solidFill>
        </p:spPr>
        <p:txBody>
          <a:bodyPr wrap="square" rtlCol="0">
            <a:spAutoFit/>
          </a:bodyPr>
          <a:lstStyle/>
          <a:p>
            <a:r>
              <a:rPr lang="en-US" dirty="0"/>
              <a:t>“Contra Costa Fire officials warn of lithium ion battery dangers after series of related fires.” </a:t>
            </a:r>
          </a:p>
        </p:txBody>
      </p:sp>
      <p:sp>
        <p:nvSpPr>
          <p:cNvPr id="9" name="TextBox 8">
            <a:extLst>
              <a:ext uri="{FF2B5EF4-FFF2-40B4-BE49-F238E27FC236}">
                <a16:creationId xmlns:a16="http://schemas.microsoft.com/office/drawing/2014/main" id="{B5E1C61B-5E39-A6D8-3896-917ED38B668A}"/>
              </a:ext>
            </a:extLst>
          </p:cNvPr>
          <p:cNvSpPr txBox="1"/>
          <p:nvPr/>
        </p:nvSpPr>
        <p:spPr>
          <a:xfrm>
            <a:off x="4222636" y="3275685"/>
            <a:ext cx="3195731" cy="369332"/>
          </a:xfrm>
          <a:prstGeom prst="rect">
            <a:avLst/>
          </a:prstGeom>
          <a:solidFill>
            <a:schemeClr val="bg1"/>
          </a:solidFill>
        </p:spPr>
        <p:txBody>
          <a:bodyPr wrap="square" rtlCol="0">
            <a:spAutoFit/>
          </a:bodyPr>
          <a:lstStyle/>
          <a:p>
            <a:r>
              <a:rPr lang="en-US" dirty="0"/>
              <a:t>Tesla Fire Hunsaker Canyon </a:t>
            </a:r>
          </a:p>
        </p:txBody>
      </p:sp>
      <p:pic>
        <p:nvPicPr>
          <p:cNvPr id="11" name="Picture 10">
            <a:extLst>
              <a:ext uri="{FF2B5EF4-FFF2-40B4-BE49-F238E27FC236}">
                <a16:creationId xmlns:a16="http://schemas.microsoft.com/office/drawing/2014/main" id="{FF8750A7-7206-5844-6B1C-F569A767C011}"/>
              </a:ext>
            </a:extLst>
          </p:cNvPr>
          <p:cNvPicPr>
            <a:picLocks noChangeAspect="1"/>
          </p:cNvPicPr>
          <p:nvPr/>
        </p:nvPicPr>
        <p:blipFill>
          <a:blip r:embed="rId4"/>
          <a:stretch>
            <a:fillRect/>
          </a:stretch>
        </p:blipFill>
        <p:spPr>
          <a:xfrm>
            <a:off x="7456714" y="1721261"/>
            <a:ext cx="4735286" cy="2663598"/>
          </a:xfrm>
          <a:prstGeom prst="rect">
            <a:avLst/>
          </a:prstGeom>
        </p:spPr>
      </p:pic>
      <p:sp>
        <p:nvSpPr>
          <p:cNvPr id="12" name="TextBox 11">
            <a:extLst>
              <a:ext uri="{FF2B5EF4-FFF2-40B4-BE49-F238E27FC236}">
                <a16:creationId xmlns:a16="http://schemas.microsoft.com/office/drawing/2014/main" id="{E7736A19-385E-E2B8-899F-D6046628A10E}"/>
              </a:ext>
            </a:extLst>
          </p:cNvPr>
          <p:cNvSpPr txBox="1"/>
          <p:nvPr/>
        </p:nvSpPr>
        <p:spPr>
          <a:xfrm>
            <a:off x="8231327" y="4464862"/>
            <a:ext cx="3960672" cy="646331"/>
          </a:xfrm>
          <a:prstGeom prst="rect">
            <a:avLst/>
          </a:prstGeom>
          <a:solidFill>
            <a:schemeClr val="bg1"/>
          </a:solidFill>
        </p:spPr>
        <p:txBody>
          <a:bodyPr wrap="square" rtlCol="0">
            <a:spAutoFit/>
          </a:bodyPr>
          <a:lstStyle/>
          <a:p>
            <a:r>
              <a:rPr lang="en-US" dirty="0"/>
              <a:t>2 critically injured in two-alarm Pittsburg apartment fire</a:t>
            </a:r>
          </a:p>
        </p:txBody>
      </p:sp>
    </p:spTree>
    <p:extLst>
      <p:ext uri="{BB962C8B-B14F-4D97-AF65-F5344CB8AC3E}">
        <p14:creationId xmlns:p14="http://schemas.microsoft.com/office/powerpoint/2010/main" val="24497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EC6E-2138-7784-F49B-E04EA23B555D}"/>
              </a:ext>
            </a:extLst>
          </p:cNvPr>
          <p:cNvSpPr>
            <a:spLocks noGrp="1"/>
          </p:cNvSpPr>
          <p:nvPr>
            <p:ph type="title"/>
          </p:nvPr>
        </p:nvSpPr>
        <p:spPr/>
        <p:txBody>
          <a:bodyPr/>
          <a:lstStyle/>
          <a:p>
            <a:endParaRPr lang="en-US"/>
          </a:p>
        </p:txBody>
      </p:sp>
      <p:pic>
        <p:nvPicPr>
          <p:cNvPr id="5" name="VID_61051208_011708_543">
            <a:hlinkClick r:id="" action="ppaction://media"/>
            <a:extLst>
              <a:ext uri="{FF2B5EF4-FFF2-40B4-BE49-F238E27FC236}">
                <a16:creationId xmlns:a16="http://schemas.microsoft.com/office/drawing/2014/main" id="{142B05DD-4F28-2878-8D6D-DCA349DE3D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1852"/>
            <a:ext cx="12192000" cy="6625710"/>
          </a:xfrm>
        </p:spPr>
      </p:pic>
      <p:sp>
        <p:nvSpPr>
          <p:cNvPr id="4" name="Footer Placeholder 3">
            <a:extLst>
              <a:ext uri="{FF2B5EF4-FFF2-40B4-BE49-F238E27FC236}">
                <a16:creationId xmlns:a16="http://schemas.microsoft.com/office/drawing/2014/main" id="{98065F06-7663-79F0-F165-8D813A153F69}"/>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304187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8D91-EFB6-7355-F67B-C6BB30555DDC}"/>
              </a:ext>
            </a:extLst>
          </p:cNvPr>
          <p:cNvSpPr>
            <a:spLocks noGrp="1"/>
          </p:cNvSpPr>
          <p:nvPr>
            <p:ph type="title"/>
          </p:nvPr>
        </p:nvSpPr>
        <p:spPr/>
        <p:txBody>
          <a:bodyPr/>
          <a:lstStyle/>
          <a:p>
            <a:r>
              <a:rPr lang="en-US" dirty="0">
                <a:solidFill>
                  <a:srgbClr val="FFFFFF"/>
                </a:solidFill>
                <a:latin typeface="Adobe Garamond Pro Bold"/>
              </a:rPr>
              <a:t>Lithium-Ion Battery Design</a:t>
            </a:r>
            <a:endParaRPr lang="en-US" dirty="0"/>
          </a:p>
        </p:txBody>
      </p:sp>
      <p:sp>
        <p:nvSpPr>
          <p:cNvPr id="3" name="Content Placeholder 2">
            <a:extLst>
              <a:ext uri="{FF2B5EF4-FFF2-40B4-BE49-F238E27FC236}">
                <a16:creationId xmlns:a16="http://schemas.microsoft.com/office/drawing/2014/main" id="{6EA5047C-C41E-3B5D-B006-0D2C62BC1BAC}"/>
              </a:ext>
            </a:extLst>
          </p:cNvPr>
          <p:cNvSpPr>
            <a:spLocks noGrp="1"/>
          </p:cNvSpPr>
          <p:nvPr>
            <p:ph idx="1"/>
          </p:nvPr>
        </p:nvSpPr>
        <p:spPr/>
        <p:txBody>
          <a:bodyPr>
            <a:normAutofit/>
          </a:bodyPr>
          <a:lstStyle/>
          <a:p>
            <a:r>
              <a:rPr lang="en-US" dirty="0"/>
              <a:t>Prismatic - Lithium prismatic cells are commonly found in telecommunication and portable electronic devices.</a:t>
            </a:r>
          </a:p>
          <a:p>
            <a:pPr marL="0" indent="0">
              <a:buNone/>
            </a:pPr>
            <a:endParaRPr lang="en-US" dirty="0"/>
          </a:p>
          <a:p>
            <a:r>
              <a:rPr lang="en-US" dirty="0"/>
              <a:t>Pouch – also known as a flexible or flat-cell battery. Used in some military applications </a:t>
            </a:r>
          </a:p>
          <a:p>
            <a:endParaRPr lang="en-US" dirty="0"/>
          </a:p>
          <a:p>
            <a:r>
              <a:rPr lang="en-US" dirty="0"/>
              <a:t>Cylindrical – cylindrical metal casing that encloses the positive and negative electrodes, separator, and electrolyte. Widespread applications. </a:t>
            </a:r>
          </a:p>
        </p:txBody>
      </p:sp>
      <p:sp>
        <p:nvSpPr>
          <p:cNvPr id="4" name="Footer Placeholder 3">
            <a:extLst>
              <a:ext uri="{FF2B5EF4-FFF2-40B4-BE49-F238E27FC236}">
                <a16:creationId xmlns:a16="http://schemas.microsoft.com/office/drawing/2014/main" id="{EC77E337-ED33-E298-305E-475703781B35}"/>
              </a:ext>
            </a:extLst>
          </p:cNvPr>
          <p:cNvSpPr>
            <a:spLocks noGrp="1"/>
          </p:cNvSpPr>
          <p:nvPr>
            <p:ph type="ftr" sz="quarter" idx="11"/>
          </p:nvPr>
        </p:nvSpPr>
        <p:spPr/>
        <p:txBody>
          <a:bodyPr/>
          <a:lstStyle/>
          <a:p>
            <a:r>
              <a:rPr lang="en-US"/>
              <a:t>Service  •  Leadership  •  Teamwork  •  Safety and Preparedness  •  Professionalism  •  Integrity</a:t>
            </a:r>
            <a:endParaRPr lang="en-US" dirty="0"/>
          </a:p>
        </p:txBody>
      </p:sp>
    </p:spTree>
    <p:extLst>
      <p:ext uri="{BB962C8B-B14F-4D97-AF65-F5344CB8AC3E}">
        <p14:creationId xmlns:p14="http://schemas.microsoft.com/office/powerpoint/2010/main" val="40763824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
      <a:dk1>
        <a:srgbClr val="292934"/>
      </a:dk1>
      <a:lt1>
        <a:srgbClr val="FFFFFF"/>
      </a:lt1>
      <a:dk2>
        <a:srgbClr val="B03C41"/>
      </a:dk2>
      <a:lt2>
        <a:srgbClr val="F3F2DC"/>
      </a:lt2>
      <a:accent1>
        <a:srgbClr val="414141"/>
      </a:accent1>
      <a:accent2>
        <a:srgbClr val="B69770"/>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Con Fire PowerPoint Template -- 2021" id="{5E5488F8-6C43-40EC-A9CC-2DCACB5914C0}" vid="{FFB27328-5818-4053-81C5-198BC50320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24099</TotalTime>
  <Words>2343</Words>
  <Application>Microsoft Office PowerPoint</Application>
  <PresentationFormat>Widescreen</PresentationFormat>
  <Paragraphs>208</Paragraphs>
  <Slides>44</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Adobe Garamond Pro Bold</vt:lpstr>
      <vt:lpstr>Arial</vt:lpstr>
      <vt:lpstr>Calibri</vt:lpstr>
      <vt:lpstr>Copperplate Gothic Bold</vt:lpstr>
      <vt:lpstr>ElsevierGulliver</vt:lpstr>
      <vt:lpstr>Futura Bk BT</vt:lpstr>
      <vt:lpstr>Myriad Condensed Web</vt:lpstr>
      <vt:lpstr>Swis721 LtEx BT</vt:lpstr>
      <vt:lpstr>Clarity</vt:lpstr>
      <vt:lpstr>Lithium-Ion Battery Emergencies</vt:lpstr>
      <vt:lpstr>Meeting Objectives</vt:lpstr>
      <vt:lpstr>PowerPoint Presentation</vt:lpstr>
      <vt:lpstr>Everyday Lithium-Ion Battery Use</vt:lpstr>
      <vt:lpstr>Everyday Lithium-Ion Battery Use</vt:lpstr>
      <vt:lpstr>Everyday Lithium-Ion Battery Use</vt:lpstr>
      <vt:lpstr>Everyday Use = Everyday Problems</vt:lpstr>
      <vt:lpstr>PowerPoint Presentation</vt:lpstr>
      <vt:lpstr>Lithium-Ion Battery Design</vt:lpstr>
      <vt:lpstr>Prismatic Cell </vt:lpstr>
      <vt:lpstr>Pouch Cells</vt:lpstr>
      <vt:lpstr>Cylindrical Cells</vt:lpstr>
      <vt:lpstr>Chemical Composition </vt:lpstr>
      <vt:lpstr>Process of Thermal Runaway</vt:lpstr>
      <vt:lpstr>What Type of Gasses?</vt:lpstr>
      <vt:lpstr>Metal Particulate Matter</vt:lpstr>
      <vt:lpstr>Chemical Composition &amp; Hazards</vt:lpstr>
      <vt:lpstr>Chemical Composition &amp; Hazards</vt:lpstr>
      <vt:lpstr>Chemical Composition &amp; Hazards</vt:lpstr>
      <vt:lpstr>Chemical Composition &amp; Hazards</vt:lpstr>
      <vt:lpstr>Battery Energy Storage Systems</vt:lpstr>
      <vt:lpstr>Surprise Arizona April 19th, 2019</vt:lpstr>
      <vt:lpstr>PowerPoint Presentation</vt:lpstr>
      <vt:lpstr>Home Built Energy Storage Systems</vt:lpstr>
      <vt:lpstr>PowerPoint Presentation</vt:lpstr>
      <vt:lpstr>Residential Energy Storage Systems</vt:lpstr>
      <vt:lpstr>PowerPoint Presentation</vt:lpstr>
      <vt:lpstr>PowerPoint Presentation</vt:lpstr>
      <vt:lpstr>PowerPoint Presentation</vt:lpstr>
      <vt:lpstr>PowerPoint Presentation</vt:lpstr>
      <vt:lpstr>PowerPoint Presentation</vt:lpstr>
      <vt:lpstr>PowerPoint Presentation</vt:lpstr>
      <vt:lpstr>Fires Involving Lithium-Ion Batteries</vt:lpstr>
      <vt:lpstr>Fires Involving Lithium-Ion Batteries</vt:lpstr>
      <vt:lpstr>Otay Mesa Incident (San Diego co.)</vt:lpstr>
      <vt:lpstr>Seaside Incident (Los Angeles)</vt:lpstr>
      <vt:lpstr>PowerPoint Presentation</vt:lpstr>
      <vt:lpstr>Moss Landing (Monterey co)</vt:lpstr>
      <vt:lpstr>Alcorcon, Spain 2025</vt:lpstr>
      <vt:lpstr>TEEX – Lithium-ion Battery Study</vt:lpstr>
      <vt:lpstr>PowerPoint Presentation</vt:lpstr>
      <vt:lpstr>PowerPoint Presentation</vt:lpstr>
      <vt:lpstr>PowerPoint Presentation</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Clem</dc:creator>
  <cp:lastModifiedBy>Lori McDonald</cp:lastModifiedBy>
  <cp:revision>5</cp:revision>
  <dcterms:created xsi:type="dcterms:W3CDTF">2022-10-24T16:42:31Z</dcterms:created>
  <dcterms:modified xsi:type="dcterms:W3CDTF">2025-10-30T20:19:04Z</dcterms:modified>
</cp:coreProperties>
</file>