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262" r:id="rId5"/>
    <p:sldId id="484" r:id="rId6"/>
    <p:sldId id="462" r:id="rId7"/>
    <p:sldId id="490" r:id="rId8"/>
    <p:sldId id="491" r:id="rId9"/>
    <p:sldId id="492" r:id="rId10"/>
    <p:sldId id="477" r:id="rId11"/>
    <p:sldId id="469" r:id="rId12"/>
    <p:sldId id="259" r:id="rId13"/>
    <p:sldId id="488" r:id="rId14"/>
    <p:sldId id="481" r:id="rId15"/>
    <p:sldId id="267" r:id="rId16"/>
  </p:sldIdLst>
  <p:sldSz cx="20104100" cy="11309350"/>
  <p:notesSz cx="9296400" cy="7010400"/>
  <p:embeddedFontLst>
    <p:embeddedFont>
      <p:font typeface="Franklin Gothic Book" panose="020B0503020102020204" pitchFamily="34" charset="0"/>
      <p:regular r:id="rId19"/>
      <p:italic r:id="rId20"/>
    </p:embeddedFont>
    <p:embeddedFont>
      <p:font typeface="Helvetica" panose="020B060402020202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a:defRPr kern="0"/>
    </a:defPPr>
  </p:defaultTextStyle>
  <p:extLst>
    <p:ext uri="{EFAFB233-063F-42B5-8137-9DF3F51BA10A}">
      <p15:sldGuideLst xmlns:p15="http://schemas.microsoft.com/office/powerpoint/2012/main">
        <p15:guide id="1" orient="horz" pos="3922" userDrawn="1">
          <p15:clr>
            <a:srgbClr val="A4A3A4"/>
          </p15:clr>
        </p15:guide>
        <p15:guide id="2" pos="110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CFF522-2488-6F85-E875-204666EE08A6}" name="Adam Springer" initials="AS" userId="S::aspringe@cchealth.org::e11ba151-72b0-4935-9e29-d97abe860df5" providerId="AD"/>
  <p188:author id="{ABDB042A-2C7B-A4B5-5481-DA2DEA5D3176}" name="Nicole Heath" initials="NH" userId="S::nheath@cchealth.org::a68a5e95-1ed4-4367-994f-d5d92f360431" providerId="AD"/>
  <p188:author id="{B45C7A56-288B-748D-2B16-62E3E794044A}" name="Matt Kaufmann" initials="MK" userId="S::mkaufman@cchealth.org::e623bf0e-2b3b-4928-9348-9e9924ad6e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9B"/>
    <a:srgbClr val="F26A39"/>
    <a:srgbClr val="F9AF3F"/>
    <a:srgbClr val="6697D4"/>
    <a:srgbClr val="948A54"/>
    <a:srgbClr val="88898A"/>
    <a:srgbClr val="54849A"/>
    <a:srgbClr val="05649B"/>
    <a:srgbClr val="F2683A"/>
    <a:srgbClr val="B6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 d="100"/>
          <a:sy n="17" d="100"/>
        </p:scale>
        <p:origin x="1434" y="252"/>
      </p:cViewPr>
      <p:guideLst>
        <p:guide orient="horz" pos="3922"/>
        <p:guide pos="110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DB170-961A-90D1-F1A5-040CF3B7225B}"/>
              </a:ext>
            </a:extLst>
          </p:cNvPr>
          <p:cNvSpPr>
            <a:spLocks noGrp="1"/>
          </p:cNvSpPr>
          <p:nvPr>
            <p:ph type="hdr" sz="quarter"/>
          </p:nvPr>
        </p:nvSpPr>
        <p:spPr>
          <a:xfrm>
            <a:off x="0" y="0"/>
            <a:ext cx="4028636" cy="351308"/>
          </a:xfrm>
          <a:prstGeom prst="rect">
            <a:avLst/>
          </a:prstGeom>
        </p:spPr>
        <p:txBody>
          <a:bodyPr vert="horz" lIns="47467" tIns="23733" rIns="47467" bIns="23733" rtlCol="0"/>
          <a:lstStyle>
            <a:lvl1pPr algn="l">
              <a:defRPr sz="600"/>
            </a:lvl1pPr>
          </a:lstStyle>
          <a:p>
            <a:endParaRPr lang="en-US"/>
          </a:p>
        </p:txBody>
      </p:sp>
      <p:sp>
        <p:nvSpPr>
          <p:cNvPr id="3" name="Date Placeholder 2">
            <a:extLst>
              <a:ext uri="{FF2B5EF4-FFF2-40B4-BE49-F238E27FC236}">
                <a16:creationId xmlns:a16="http://schemas.microsoft.com/office/drawing/2014/main" id="{5FE05A85-B943-7762-133E-B4456B8DDD88}"/>
              </a:ext>
            </a:extLst>
          </p:cNvPr>
          <p:cNvSpPr>
            <a:spLocks noGrp="1"/>
          </p:cNvSpPr>
          <p:nvPr>
            <p:ph type="dt" sz="quarter" idx="1"/>
          </p:nvPr>
        </p:nvSpPr>
        <p:spPr>
          <a:xfrm>
            <a:off x="5265562" y="0"/>
            <a:ext cx="4028636" cy="351308"/>
          </a:xfrm>
          <a:prstGeom prst="rect">
            <a:avLst/>
          </a:prstGeom>
        </p:spPr>
        <p:txBody>
          <a:bodyPr vert="horz" lIns="47467" tIns="23733" rIns="47467" bIns="23733" rtlCol="0"/>
          <a:lstStyle>
            <a:lvl1pPr algn="r">
              <a:defRPr sz="600"/>
            </a:lvl1pPr>
          </a:lstStyle>
          <a:p>
            <a:fld id="{D420C91A-FA12-4452-8BDB-53483185E3D0}" type="datetimeFigureOut">
              <a:rPr lang="en-US" smtClean="0"/>
              <a:t>10/30/2025</a:t>
            </a:fld>
            <a:endParaRPr lang="en-US"/>
          </a:p>
        </p:txBody>
      </p:sp>
      <p:sp>
        <p:nvSpPr>
          <p:cNvPr id="4" name="Footer Placeholder 3">
            <a:extLst>
              <a:ext uri="{FF2B5EF4-FFF2-40B4-BE49-F238E27FC236}">
                <a16:creationId xmlns:a16="http://schemas.microsoft.com/office/drawing/2014/main" id="{72E8E7E9-95BF-980A-AB95-0B440A61EEDB}"/>
              </a:ext>
            </a:extLst>
          </p:cNvPr>
          <p:cNvSpPr>
            <a:spLocks noGrp="1"/>
          </p:cNvSpPr>
          <p:nvPr>
            <p:ph type="ftr" sz="quarter" idx="2"/>
          </p:nvPr>
        </p:nvSpPr>
        <p:spPr>
          <a:xfrm>
            <a:off x="0" y="6659093"/>
            <a:ext cx="4028636" cy="351307"/>
          </a:xfrm>
          <a:prstGeom prst="rect">
            <a:avLst/>
          </a:prstGeom>
        </p:spPr>
        <p:txBody>
          <a:bodyPr vert="horz" lIns="47467" tIns="23733" rIns="47467" bIns="23733" rtlCol="0" anchor="b"/>
          <a:lstStyle>
            <a:lvl1pPr algn="l">
              <a:defRPr sz="600"/>
            </a:lvl1pPr>
          </a:lstStyle>
          <a:p>
            <a:endParaRPr lang="en-US"/>
          </a:p>
        </p:txBody>
      </p:sp>
      <p:sp>
        <p:nvSpPr>
          <p:cNvPr id="5" name="Slide Number Placeholder 4">
            <a:extLst>
              <a:ext uri="{FF2B5EF4-FFF2-40B4-BE49-F238E27FC236}">
                <a16:creationId xmlns:a16="http://schemas.microsoft.com/office/drawing/2014/main" id="{84087F33-7B7F-6074-6E0B-214B07DB90C5}"/>
              </a:ext>
            </a:extLst>
          </p:cNvPr>
          <p:cNvSpPr>
            <a:spLocks noGrp="1"/>
          </p:cNvSpPr>
          <p:nvPr>
            <p:ph type="sldNum" sz="quarter" idx="3"/>
          </p:nvPr>
        </p:nvSpPr>
        <p:spPr>
          <a:xfrm>
            <a:off x="5265562" y="6659093"/>
            <a:ext cx="4028636" cy="351307"/>
          </a:xfrm>
          <a:prstGeom prst="rect">
            <a:avLst/>
          </a:prstGeom>
        </p:spPr>
        <p:txBody>
          <a:bodyPr vert="horz" lIns="47467" tIns="23733" rIns="47467" bIns="23733" rtlCol="0" anchor="b"/>
          <a:lstStyle>
            <a:lvl1pPr algn="r">
              <a:defRPr sz="600"/>
            </a:lvl1pPr>
          </a:lstStyle>
          <a:p>
            <a:fld id="{1F3AB2C9-41A1-4AD5-8F90-BE8EF62A24EF}" type="slidenum">
              <a:rPr lang="en-US" smtClean="0"/>
              <a:t>‹#›</a:t>
            </a:fld>
            <a:endParaRPr lang="en-US"/>
          </a:p>
        </p:txBody>
      </p:sp>
    </p:spTree>
    <p:extLst>
      <p:ext uri="{BB962C8B-B14F-4D97-AF65-F5344CB8AC3E}">
        <p14:creationId xmlns:p14="http://schemas.microsoft.com/office/powerpoint/2010/main" val="260323373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2T16:41:46.975"/>
    </inkml:context>
    <inkml:brush xml:id="br0">
      <inkml:brushProperty name="width" value="0.035" units="cm"/>
      <inkml:brushProperty name="height" value="0.035" units="cm"/>
    </inkml:brush>
  </inkml:definitions>
  <inkml:trace contextRef="#ctx0" brushRef="#br0">1 1 1620 0 0,'0'0'624'0'0,"3"0"-2868"0"0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2T16:42:05.648"/>
    </inkml:context>
    <inkml:brush xml:id="br0">
      <inkml:brushProperty name="width" value="0.035" units="cm"/>
      <inkml:brushProperty name="height" value="0.035" units="cm"/>
    </inkml:brush>
  </inkml:definitions>
  <inkml:trace contextRef="#ctx0" brushRef="#br0">0 1 2088 0 0,'0'0'220'0'0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636" cy="351308"/>
          </a:xfrm>
          <a:prstGeom prst="rect">
            <a:avLst/>
          </a:prstGeom>
        </p:spPr>
        <p:txBody>
          <a:bodyPr vert="horz" lIns="47467" tIns="23733" rIns="47467" bIns="23733" rtlCol="0"/>
          <a:lstStyle>
            <a:lvl1pPr algn="l">
              <a:defRPr sz="600"/>
            </a:lvl1pPr>
          </a:lstStyle>
          <a:p>
            <a:endParaRPr lang="en-US"/>
          </a:p>
        </p:txBody>
      </p:sp>
      <p:sp>
        <p:nvSpPr>
          <p:cNvPr id="3" name="Date Placeholder 2"/>
          <p:cNvSpPr>
            <a:spLocks noGrp="1"/>
          </p:cNvSpPr>
          <p:nvPr>
            <p:ph type="dt" idx="1"/>
          </p:nvPr>
        </p:nvSpPr>
        <p:spPr>
          <a:xfrm>
            <a:off x="5265562" y="0"/>
            <a:ext cx="4028636" cy="351308"/>
          </a:xfrm>
          <a:prstGeom prst="rect">
            <a:avLst/>
          </a:prstGeom>
        </p:spPr>
        <p:txBody>
          <a:bodyPr vert="horz" lIns="47467" tIns="23733" rIns="47467" bIns="23733" rtlCol="0"/>
          <a:lstStyle>
            <a:lvl1pPr algn="r">
              <a:defRPr sz="600"/>
            </a:lvl1pPr>
          </a:lstStyle>
          <a:p>
            <a:fld id="{3D156B84-05FA-42D0-9042-A62799D415F3}" type="datetimeFigureOut">
              <a:rPr lang="en-US" smtClean="0"/>
              <a:t>10/30/2025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47467" tIns="23733" rIns="47467" bIns="23733" rtlCol="0" anchor="ctr"/>
          <a:lstStyle/>
          <a:p>
            <a:endParaRPr lang="en-US"/>
          </a:p>
        </p:txBody>
      </p:sp>
      <p:sp>
        <p:nvSpPr>
          <p:cNvPr id="5" name="Notes Placeholder 4"/>
          <p:cNvSpPr>
            <a:spLocks noGrp="1"/>
          </p:cNvSpPr>
          <p:nvPr>
            <p:ph type="body" sz="quarter" idx="3"/>
          </p:nvPr>
        </p:nvSpPr>
        <p:spPr>
          <a:xfrm>
            <a:off x="929347" y="3373337"/>
            <a:ext cx="7437707" cy="2761255"/>
          </a:xfrm>
          <a:prstGeom prst="rect">
            <a:avLst/>
          </a:prstGeom>
        </p:spPr>
        <p:txBody>
          <a:bodyPr vert="horz" lIns="47467" tIns="23733" rIns="47467" bIns="237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093"/>
            <a:ext cx="4028636" cy="351307"/>
          </a:xfrm>
          <a:prstGeom prst="rect">
            <a:avLst/>
          </a:prstGeom>
        </p:spPr>
        <p:txBody>
          <a:bodyPr vert="horz" lIns="47467" tIns="23733" rIns="47467" bIns="23733" rtlCol="0" anchor="b"/>
          <a:lstStyle>
            <a:lvl1pPr algn="l">
              <a:defRPr sz="600"/>
            </a:lvl1pPr>
          </a:lstStyle>
          <a:p>
            <a:endParaRPr lang="en-US"/>
          </a:p>
        </p:txBody>
      </p:sp>
      <p:sp>
        <p:nvSpPr>
          <p:cNvPr id="7" name="Slide Number Placeholder 6"/>
          <p:cNvSpPr>
            <a:spLocks noGrp="1"/>
          </p:cNvSpPr>
          <p:nvPr>
            <p:ph type="sldNum" sz="quarter" idx="5"/>
          </p:nvPr>
        </p:nvSpPr>
        <p:spPr>
          <a:xfrm>
            <a:off x="5265562" y="6659093"/>
            <a:ext cx="4028636" cy="351307"/>
          </a:xfrm>
          <a:prstGeom prst="rect">
            <a:avLst/>
          </a:prstGeom>
        </p:spPr>
        <p:txBody>
          <a:bodyPr vert="horz" lIns="47467" tIns="23733" rIns="47467" bIns="23733" rtlCol="0" anchor="b"/>
          <a:lstStyle>
            <a:lvl1pPr algn="r">
              <a:defRPr sz="600"/>
            </a:lvl1pPr>
          </a:lstStyle>
          <a:p>
            <a:fld id="{72069A35-7053-4135-ADFC-0F8687291DB4}" type="slidenum">
              <a:rPr lang="en-US" smtClean="0"/>
              <a:t>‹#›</a:t>
            </a:fld>
            <a:endParaRPr lang="en-US"/>
          </a:p>
        </p:txBody>
      </p:sp>
    </p:spTree>
    <p:extLst>
      <p:ext uri="{BB962C8B-B14F-4D97-AF65-F5344CB8AC3E}">
        <p14:creationId xmlns:p14="http://schemas.microsoft.com/office/powerpoint/2010/main" val="331390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69A35-7053-4135-ADFC-0F8687291DB4}" type="slidenum">
              <a:rPr lang="en-US" smtClean="0"/>
              <a:t>1</a:t>
            </a:fld>
            <a:endParaRPr lang="en-US"/>
          </a:p>
        </p:txBody>
      </p:sp>
    </p:spTree>
    <p:extLst>
      <p:ext uri="{BB962C8B-B14F-4D97-AF65-F5344CB8AC3E}">
        <p14:creationId xmlns:p14="http://schemas.microsoft.com/office/powerpoint/2010/main" val="244937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7374D-3CE2-4956-A50D-848905331FD9}" type="slidenum">
              <a:rPr lang="en-US" smtClean="0"/>
              <a:t>3</a:t>
            </a:fld>
            <a:endParaRPr lang="en-US"/>
          </a:p>
        </p:txBody>
      </p:sp>
    </p:spTree>
    <p:extLst>
      <p:ext uri="{BB962C8B-B14F-4D97-AF65-F5344CB8AC3E}">
        <p14:creationId xmlns:p14="http://schemas.microsoft.com/office/powerpoint/2010/main" val="314435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518D9-ED7D-0ACB-9A28-1F7F791B7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62652-592F-4C68-F17D-E88325DD6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85CFB-6FE8-629D-C058-0449088C8DC0}"/>
              </a:ext>
            </a:extLst>
          </p:cNvPr>
          <p:cNvSpPr>
            <a:spLocks noGrp="1"/>
          </p:cNvSpPr>
          <p:nvPr>
            <p:ph type="body" idx="1"/>
          </p:nvPr>
        </p:nvSpPr>
        <p:spPr/>
        <p:txBody>
          <a:bodyPr/>
          <a:lstStyle/>
          <a:p>
            <a:r>
              <a:rPr lang="en-US"/>
              <a:t>*update timeline with other facts which could include (media releases, when the incident ends, when all clear is issued)  Verbally need to discuss what will come in future (risk assessment, </a:t>
            </a:r>
            <a:r>
              <a:rPr lang="en-US" err="1"/>
              <a:t>etc</a:t>
            </a:r>
            <a:r>
              <a:rPr lang="en-US"/>
              <a:t>)</a:t>
            </a:r>
          </a:p>
        </p:txBody>
      </p:sp>
      <p:sp>
        <p:nvSpPr>
          <p:cNvPr id="4" name="Slide Number Placeholder 3">
            <a:extLst>
              <a:ext uri="{FF2B5EF4-FFF2-40B4-BE49-F238E27FC236}">
                <a16:creationId xmlns:a16="http://schemas.microsoft.com/office/drawing/2014/main" id="{50FE0D69-A970-7651-9C43-3F275CED872E}"/>
              </a:ext>
            </a:extLst>
          </p:cNvPr>
          <p:cNvSpPr>
            <a:spLocks noGrp="1"/>
          </p:cNvSpPr>
          <p:nvPr>
            <p:ph type="sldNum" sz="quarter" idx="5"/>
          </p:nvPr>
        </p:nvSpPr>
        <p:spPr/>
        <p:txBody>
          <a:bodyPr/>
          <a:lstStyle/>
          <a:p>
            <a:fld id="{72069A35-7053-4135-ADFC-0F8687291DB4}" type="slidenum">
              <a:rPr lang="en-US" smtClean="0"/>
              <a:t>4</a:t>
            </a:fld>
            <a:endParaRPr lang="en-US"/>
          </a:p>
        </p:txBody>
      </p:sp>
    </p:spTree>
    <p:extLst>
      <p:ext uri="{BB962C8B-B14F-4D97-AF65-F5344CB8AC3E}">
        <p14:creationId xmlns:p14="http://schemas.microsoft.com/office/powerpoint/2010/main" val="11876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E19E-B236-7D39-6F1E-2D1ADDAD5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A60AF-6FA4-247A-E19C-32A0AAFEB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401B1-64EB-C093-96D2-CE733B0A38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B0BE4C-9485-48C4-EF85-9C827BC9447A}"/>
              </a:ext>
            </a:extLst>
          </p:cNvPr>
          <p:cNvSpPr>
            <a:spLocks noGrp="1"/>
          </p:cNvSpPr>
          <p:nvPr>
            <p:ph type="sldNum" sz="quarter" idx="5"/>
          </p:nvPr>
        </p:nvSpPr>
        <p:spPr/>
        <p:txBody>
          <a:bodyPr/>
          <a:lstStyle/>
          <a:p>
            <a:fld id="{4817374D-3CE2-4956-A50D-848905331FD9}" type="slidenum">
              <a:rPr lang="en-US" smtClean="0"/>
              <a:t>5</a:t>
            </a:fld>
            <a:endParaRPr lang="en-US"/>
          </a:p>
        </p:txBody>
      </p:sp>
    </p:spTree>
    <p:extLst>
      <p:ext uri="{BB962C8B-B14F-4D97-AF65-F5344CB8AC3E}">
        <p14:creationId xmlns:p14="http://schemas.microsoft.com/office/powerpoint/2010/main" val="131003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55AEB-5136-57CD-CB21-33CD75622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8CC63-E1F2-4474-58A5-B1314F6FC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4E4C1-ABFF-E11A-553C-9849DAFB62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BAFBA0-23D7-515F-995B-584B79927685}"/>
              </a:ext>
            </a:extLst>
          </p:cNvPr>
          <p:cNvSpPr>
            <a:spLocks noGrp="1"/>
          </p:cNvSpPr>
          <p:nvPr>
            <p:ph type="sldNum" sz="quarter" idx="5"/>
          </p:nvPr>
        </p:nvSpPr>
        <p:spPr/>
        <p:txBody>
          <a:bodyPr/>
          <a:lstStyle/>
          <a:p>
            <a:fld id="{4817374D-3CE2-4956-A50D-848905331FD9}" type="slidenum">
              <a:rPr lang="en-US" smtClean="0"/>
              <a:t>6</a:t>
            </a:fld>
            <a:endParaRPr lang="en-US"/>
          </a:p>
        </p:txBody>
      </p:sp>
    </p:spTree>
    <p:extLst>
      <p:ext uri="{BB962C8B-B14F-4D97-AF65-F5344CB8AC3E}">
        <p14:creationId xmlns:p14="http://schemas.microsoft.com/office/powerpoint/2010/main" val="353663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7374D-3CE2-4956-A50D-848905331FD9}" type="slidenum">
              <a:rPr lang="en-US" smtClean="0"/>
              <a:t>8</a:t>
            </a:fld>
            <a:endParaRPr lang="en-US"/>
          </a:p>
        </p:txBody>
      </p:sp>
    </p:spTree>
    <p:extLst>
      <p:ext uri="{BB962C8B-B14F-4D97-AF65-F5344CB8AC3E}">
        <p14:creationId xmlns:p14="http://schemas.microsoft.com/office/powerpoint/2010/main" val="14437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timeline with other facts which could include (media releases, when the incident ends, when all clear is issued)  Verbally need to discuss what will come in future (risk assessment, </a:t>
            </a:r>
            <a:r>
              <a:rPr lang="en-US" err="1"/>
              <a:t>etc</a:t>
            </a:r>
            <a:r>
              <a:rPr lang="en-US"/>
              <a:t>)</a:t>
            </a:r>
          </a:p>
        </p:txBody>
      </p:sp>
      <p:sp>
        <p:nvSpPr>
          <p:cNvPr id="4" name="Slide Number Placeholder 3"/>
          <p:cNvSpPr>
            <a:spLocks noGrp="1"/>
          </p:cNvSpPr>
          <p:nvPr>
            <p:ph type="sldNum" sz="quarter" idx="5"/>
          </p:nvPr>
        </p:nvSpPr>
        <p:spPr/>
        <p:txBody>
          <a:bodyPr/>
          <a:lstStyle/>
          <a:p>
            <a:fld id="{72069A35-7053-4135-ADFC-0F8687291DB4}" type="slidenum">
              <a:rPr lang="en-US" smtClean="0"/>
              <a:t>9</a:t>
            </a:fld>
            <a:endParaRPr lang="en-US"/>
          </a:p>
        </p:txBody>
      </p:sp>
    </p:spTree>
    <p:extLst>
      <p:ext uri="{BB962C8B-B14F-4D97-AF65-F5344CB8AC3E}">
        <p14:creationId xmlns:p14="http://schemas.microsoft.com/office/powerpoint/2010/main" val="369884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69A35-7053-4135-ADFC-0F8687291DB4}" type="slidenum">
              <a:rPr lang="en-US" smtClean="0"/>
              <a:t>12</a:t>
            </a:fld>
            <a:endParaRPr lang="en-US"/>
          </a:p>
        </p:txBody>
      </p:sp>
    </p:spTree>
    <p:extLst>
      <p:ext uri="{BB962C8B-B14F-4D97-AF65-F5344CB8AC3E}">
        <p14:creationId xmlns:p14="http://schemas.microsoft.com/office/powerpoint/2010/main" val="3993152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13DAE9-7098-94B3-54A0-B43409B49C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397"/>
            <a:ext cx="20104096" cy="11308554"/>
          </a:xfrm>
          <a:prstGeom prst="rect">
            <a:avLst/>
          </a:prstGeom>
        </p:spPr>
      </p:pic>
      <p:sp>
        <p:nvSpPr>
          <p:cNvPr id="9" name="object 3">
            <a:extLst>
              <a:ext uri="{FF2B5EF4-FFF2-40B4-BE49-F238E27FC236}">
                <a16:creationId xmlns:a16="http://schemas.microsoft.com/office/drawing/2014/main" id="{FA18D1DD-1C9A-304A-8B9B-84CC7158F321}"/>
              </a:ext>
            </a:extLst>
          </p:cNvPr>
          <p:cNvSpPr txBox="1"/>
          <p:nvPr userDrawn="1"/>
        </p:nvSpPr>
        <p:spPr>
          <a:xfrm>
            <a:off x="1441450" y="7251777"/>
            <a:ext cx="8399603" cy="571310"/>
          </a:xfrm>
          <a:prstGeom prst="rect">
            <a:avLst/>
          </a:prstGeom>
        </p:spPr>
        <p:txBody>
          <a:bodyPr vert="horz" wrap="square" lIns="0" tIns="17145" rIns="0" bIns="0" rtlCol="0">
            <a:spAutoFit/>
          </a:bodyPr>
          <a:lstStyle/>
          <a:p>
            <a:pPr marL="12700" algn="ctr">
              <a:lnSpc>
                <a:spcPct val="100000"/>
              </a:lnSpc>
              <a:spcBef>
                <a:spcPts val="135"/>
              </a:spcBef>
            </a:pPr>
            <a:r>
              <a:rPr lang="en-US" sz="3600" b="1" spc="60">
                <a:solidFill>
                  <a:srgbClr val="09649A"/>
                </a:solidFill>
                <a:latin typeface="Verdana" panose="020B0604030504040204" pitchFamily="34" charset="0"/>
                <a:ea typeface="Verdana" panose="020B0604030504040204" pitchFamily="34" charset="0"/>
                <a:cs typeface="Helvetica-Light"/>
              </a:rPr>
              <a:t>cchealth.org</a:t>
            </a:r>
            <a:endParaRPr sz="3600" b="1">
              <a:solidFill>
                <a:srgbClr val="09649A"/>
              </a:solidFill>
              <a:latin typeface="Verdana" panose="020B0604030504040204" pitchFamily="34" charset="0"/>
              <a:ea typeface="Verdana" panose="020B0604030504040204" pitchFamily="34" charset="0"/>
              <a:cs typeface="Helvetica-Light"/>
            </a:endParaRPr>
          </a:p>
        </p:txBody>
      </p:sp>
      <p:sp>
        <p:nvSpPr>
          <p:cNvPr id="3" name="Footer Placeholder 2">
            <a:extLst>
              <a:ext uri="{FF2B5EF4-FFF2-40B4-BE49-F238E27FC236}">
                <a16:creationId xmlns:a16="http://schemas.microsoft.com/office/drawing/2014/main" id="{662F33B5-CC0B-3489-04A2-9320552D6028}"/>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FAD2C7B0-7384-621C-58C3-17F095EA30A4}"/>
              </a:ext>
            </a:extLst>
          </p:cNvPr>
          <p:cNvSpPr>
            <a:spLocks noGrp="1"/>
          </p:cNvSpPr>
          <p:nvPr>
            <p:ph type="dt" sz="half" idx="11"/>
          </p:nvPr>
        </p:nvSpPr>
        <p:spPr/>
        <p:txBody>
          <a:bodyPr/>
          <a:lstStyle/>
          <a:p>
            <a:fld id="{81549B7B-D2F1-4DF9-8CCA-B760E1D71182}" type="datetime1">
              <a:rPr lang="en-US" smtClean="0"/>
              <a:t>10/30/2025</a:t>
            </a:fld>
            <a:endParaRPr lang="en-US"/>
          </a:p>
        </p:txBody>
      </p:sp>
      <p:sp>
        <p:nvSpPr>
          <p:cNvPr id="5" name="Slide Number Placeholder 4">
            <a:extLst>
              <a:ext uri="{FF2B5EF4-FFF2-40B4-BE49-F238E27FC236}">
                <a16:creationId xmlns:a16="http://schemas.microsoft.com/office/drawing/2014/main" id="{2A1E6484-9296-B9F6-BAAB-B2CAAAAFB6E0}"/>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10" name="Picture 9">
            <a:extLst>
              <a:ext uri="{FF2B5EF4-FFF2-40B4-BE49-F238E27FC236}">
                <a16:creationId xmlns:a16="http://schemas.microsoft.com/office/drawing/2014/main" id="{EFDDF13C-660B-CBEF-9F46-E7CA79EB0E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41450" y="4419889"/>
            <a:ext cx="8399603" cy="2393779"/>
          </a:xfrm>
          <a:prstGeom prst="rect">
            <a:avLst/>
          </a:prstGeom>
        </p:spPr>
      </p:pic>
      <p:sp>
        <p:nvSpPr>
          <p:cNvPr id="12" name="Text Placeholder 11">
            <a:extLst>
              <a:ext uri="{FF2B5EF4-FFF2-40B4-BE49-F238E27FC236}">
                <a16:creationId xmlns:a16="http://schemas.microsoft.com/office/drawing/2014/main" id="{77B9F0C3-5B15-BD55-50AE-5AB85B0335DB}"/>
              </a:ext>
            </a:extLst>
          </p:cNvPr>
          <p:cNvSpPr>
            <a:spLocks noGrp="1"/>
          </p:cNvSpPr>
          <p:nvPr>
            <p:ph type="body" sz="quarter" idx="13" hasCustomPrompt="1"/>
          </p:nvPr>
        </p:nvSpPr>
        <p:spPr>
          <a:xfrm>
            <a:off x="12109450" y="5426075"/>
            <a:ext cx="7391400" cy="677108"/>
          </a:xfrm>
        </p:spPr>
        <p:txBody>
          <a:bodyPr anchor="t"/>
          <a:lstStyle>
            <a:lvl1pPr>
              <a:defRPr sz="4400" b="1">
                <a:solidFill>
                  <a:schemeClr val="bg1"/>
                </a:solidFill>
                <a:latin typeface="Verdana" panose="020B0604030504040204" pitchFamily="34" charset="0"/>
                <a:ea typeface="Verdana" panose="020B0604030504040204" pitchFamily="34" charset="0"/>
                <a:cs typeface="Helvetica" panose="020B0604020202020204" pitchFamily="34" charset="0"/>
              </a:defRPr>
            </a:lvl1pPr>
          </a:lstStyle>
          <a:p>
            <a:pPr lvl="0"/>
            <a:r>
              <a:rPr lang="en-US"/>
              <a:t>Name, title</a:t>
            </a:r>
          </a:p>
        </p:txBody>
      </p:sp>
      <p:sp>
        <p:nvSpPr>
          <p:cNvPr id="13" name="Text Placeholder 11">
            <a:extLst>
              <a:ext uri="{FF2B5EF4-FFF2-40B4-BE49-F238E27FC236}">
                <a16:creationId xmlns:a16="http://schemas.microsoft.com/office/drawing/2014/main" id="{7804A85D-0D36-B562-EC8B-261D7E9D542D}"/>
              </a:ext>
            </a:extLst>
          </p:cNvPr>
          <p:cNvSpPr>
            <a:spLocks noGrp="1"/>
          </p:cNvSpPr>
          <p:nvPr>
            <p:ph type="body" sz="quarter" idx="14" hasCustomPrompt="1"/>
          </p:nvPr>
        </p:nvSpPr>
        <p:spPr>
          <a:xfrm>
            <a:off x="12109450" y="3168962"/>
            <a:ext cx="7391400" cy="2031325"/>
          </a:xfrm>
        </p:spPr>
        <p:txBody>
          <a:bodyPr anchor="b"/>
          <a:lstStyle>
            <a:lvl1pPr>
              <a:defRPr sz="6600" b="1">
                <a:solidFill>
                  <a:schemeClr val="bg1"/>
                </a:solidFill>
                <a:latin typeface="Verdana" panose="020B0604030504040204" pitchFamily="34" charset="0"/>
                <a:ea typeface="Verdana" panose="020B0604030504040204" pitchFamily="34" charset="0"/>
                <a:cs typeface="Helvetica" panose="020B0604020202020204" pitchFamily="34" charset="0"/>
              </a:defRPr>
            </a:lvl1pPr>
          </a:lstStyle>
          <a:p>
            <a:pPr lvl="0"/>
            <a:r>
              <a:rPr lang="en-US"/>
              <a:t>Presentation</a:t>
            </a:r>
          </a:p>
          <a:p>
            <a:pPr lvl="0"/>
            <a:r>
              <a:rPr lang="en-US"/>
              <a:t>Title</a:t>
            </a:r>
          </a:p>
        </p:txBody>
      </p:sp>
      <p:sp>
        <p:nvSpPr>
          <p:cNvPr id="14" name="Text Placeholder 11">
            <a:extLst>
              <a:ext uri="{FF2B5EF4-FFF2-40B4-BE49-F238E27FC236}">
                <a16:creationId xmlns:a16="http://schemas.microsoft.com/office/drawing/2014/main" id="{159093AD-72F9-FC3F-E24D-DAB1B68421F8}"/>
              </a:ext>
            </a:extLst>
          </p:cNvPr>
          <p:cNvSpPr>
            <a:spLocks noGrp="1"/>
          </p:cNvSpPr>
          <p:nvPr>
            <p:ph type="body" sz="quarter" idx="15" hasCustomPrompt="1"/>
          </p:nvPr>
        </p:nvSpPr>
        <p:spPr>
          <a:xfrm>
            <a:off x="12109450" y="7042177"/>
            <a:ext cx="7391400" cy="430887"/>
          </a:xfrm>
        </p:spPr>
        <p:txBody>
          <a:bodyPr anchor="t"/>
          <a:lstStyle>
            <a:lvl1pPr algn="r">
              <a:defRPr sz="2800" b="0">
                <a:solidFill>
                  <a:schemeClr val="bg1"/>
                </a:solidFill>
                <a:latin typeface="Verdana" panose="020B0604030504040204" pitchFamily="34" charset="0"/>
                <a:ea typeface="Verdana" panose="020B0604030504040204" pitchFamily="34" charset="0"/>
                <a:cs typeface="Helvetica" panose="020B0604020202020204" pitchFamily="34" charset="0"/>
              </a:defRPr>
            </a:lvl1pPr>
          </a:lstStyle>
          <a:p>
            <a:pPr lvl="0"/>
            <a:r>
              <a:rPr lang="en-US"/>
              <a:t>Date</a:t>
            </a:r>
          </a:p>
        </p:txBody>
      </p:sp>
    </p:spTree>
    <p:extLst>
      <p:ext uri="{BB962C8B-B14F-4D97-AF65-F5344CB8AC3E}">
        <p14:creationId xmlns:p14="http://schemas.microsoft.com/office/powerpoint/2010/main" val="218324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9C30-E4C6-460D-9F4F-27F0D69F3F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88CF4-77E9-47E2-850F-9FC2CCC6A62C}"/>
              </a:ext>
            </a:extLst>
          </p:cNvPr>
          <p:cNvSpPr>
            <a:spLocks noGrp="1"/>
          </p:cNvSpPr>
          <p:nvPr>
            <p:ph type="dt" sz="half" idx="10"/>
          </p:nvPr>
        </p:nvSpPr>
        <p:spPr>
          <a:xfrm>
            <a:off x="205331" y="10482093"/>
            <a:ext cx="4523423" cy="276999"/>
          </a:xfrm>
        </p:spPr>
        <p:txBody>
          <a:bodyPr/>
          <a:lstStyle/>
          <a:p>
            <a:fld id="{4E3CB022-4E84-4256-8497-DC41C9868622}" type="datetime1">
              <a:rPr lang="en-US" smtClean="0"/>
              <a:t>10/30/2025</a:t>
            </a:fld>
            <a:endParaRPr lang="en-US"/>
          </a:p>
        </p:txBody>
      </p:sp>
      <p:sp>
        <p:nvSpPr>
          <p:cNvPr id="4" name="Footer Placeholder 3">
            <a:extLst>
              <a:ext uri="{FF2B5EF4-FFF2-40B4-BE49-F238E27FC236}">
                <a16:creationId xmlns:a16="http://schemas.microsoft.com/office/drawing/2014/main" id="{98764B95-C33E-497F-84FD-A593121D1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69EE20-6E70-4830-84B5-61700C35238A}"/>
              </a:ext>
            </a:extLst>
          </p:cNvPr>
          <p:cNvSpPr>
            <a:spLocks noGrp="1"/>
          </p:cNvSpPr>
          <p:nvPr>
            <p:ph type="sldNum" sz="quarter" idx="12"/>
          </p:nvPr>
        </p:nvSpPr>
        <p:spPr>
          <a:xfrm>
            <a:off x="15209855" y="10482093"/>
            <a:ext cx="4523423" cy="276999"/>
          </a:xfrm>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20906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20104100" cy="11309348"/>
          </a:xfrm>
          <a:prstGeom prst="rect">
            <a:avLst/>
          </a:prstGeom>
        </p:spPr>
      </p:pic>
      <p:cxnSp>
        <p:nvCxnSpPr>
          <p:cNvPr id="4" name="Straight Connector 3">
            <a:extLst>
              <a:ext uri="{FF2B5EF4-FFF2-40B4-BE49-F238E27FC236}">
                <a16:creationId xmlns:a16="http://schemas.microsoft.com/office/drawing/2014/main" id="{AE870037-CA17-4876-BB25-18EF11C7D0E0}"/>
              </a:ext>
            </a:extLst>
          </p:cNvPr>
          <p:cNvCxnSpPr>
            <a:cxnSpLocks/>
          </p:cNvCxnSpPr>
          <p:nvPr userDrawn="1"/>
        </p:nvCxnSpPr>
        <p:spPr>
          <a:xfrm>
            <a:off x="2892097" y="2435803"/>
            <a:ext cx="1527774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634F20E-B4CF-4D45-B146-0CE9994646D7}"/>
              </a:ext>
            </a:extLst>
          </p:cNvPr>
          <p:cNvSpPr>
            <a:spLocks noGrp="1"/>
          </p:cNvSpPr>
          <p:nvPr>
            <p:ph type="body" sz="quarter" idx="10" hasCustomPrompt="1"/>
          </p:nvPr>
        </p:nvSpPr>
        <p:spPr>
          <a:xfrm>
            <a:off x="2892583" y="989569"/>
            <a:ext cx="15277263" cy="1167586"/>
          </a:xfrm>
        </p:spPr>
        <p:txBody>
          <a:bodyPr>
            <a:noAutofit/>
          </a:bodyPr>
          <a:lstStyle>
            <a:lvl1pPr marL="0" indent="0" algn="r">
              <a:buNone/>
              <a:defRPr sz="6596" b="1">
                <a:latin typeface="+mj-lt"/>
              </a:defRPr>
            </a:lvl1pPr>
          </a:lstStyle>
          <a:p>
            <a:pPr lvl="0"/>
            <a:r>
              <a:rPr lang="en-US"/>
              <a:t>SLIDE TITLE</a:t>
            </a:r>
          </a:p>
        </p:txBody>
      </p:sp>
      <p:sp>
        <p:nvSpPr>
          <p:cNvPr id="5" name="Content Placeholder 4">
            <a:extLst>
              <a:ext uri="{FF2B5EF4-FFF2-40B4-BE49-F238E27FC236}">
                <a16:creationId xmlns:a16="http://schemas.microsoft.com/office/drawing/2014/main" id="{A11734FB-F7A2-43EA-A042-B614F8DE6C2F}"/>
              </a:ext>
            </a:extLst>
          </p:cNvPr>
          <p:cNvSpPr>
            <a:spLocks noGrp="1"/>
          </p:cNvSpPr>
          <p:nvPr>
            <p:ph sz="quarter" idx="11"/>
          </p:nvPr>
        </p:nvSpPr>
        <p:spPr>
          <a:xfrm>
            <a:off x="1170123" y="2837810"/>
            <a:ext cx="16999482"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26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5049864"/>
            <a:ext cx="17088486" cy="830997"/>
          </a:xfrm>
          <a:prstGeom prst="rect">
            <a:avLst/>
          </a:prstGeom>
        </p:spPr>
        <p:txBody>
          <a:bodyPr wrap="square" lIns="0" tIns="0" rIns="0" bIns="0" anchor="b">
            <a:spAutoFit/>
          </a:bodyPr>
          <a:lstStyle>
            <a:lvl1pPr>
              <a:defRPr sz="5400" b="1" i="0">
                <a:solidFill>
                  <a:srgbClr val="05639B"/>
                </a:solidFill>
                <a:latin typeface="Verdana" panose="020B0604030504040204" pitchFamily="34" charset="0"/>
                <a:ea typeface="Verdana" panose="020B0604030504040204" pitchFamily="34" charset="0"/>
                <a:cs typeface="Helvetica"/>
              </a:defRPr>
            </a:lvl1pPr>
          </a:lstStyle>
          <a:p>
            <a:endParaRPr/>
          </a:p>
        </p:txBody>
      </p:sp>
      <p:sp>
        <p:nvSpPr>
          <p:cNvPr id="3" name="Holder 3"/>
          <p:cNvSpPr>
            <a:spLocks noGrp="1"/>
          </p:cNvSpPr>
          <p:nvPr>
            <p:ph type="subTitle" idx="4"/>
          </p:nvPr>
        </p:nvSpPr>
        <p:spPr>
          <a:xfrm>
            <a:off x="1507806" y="6333236"/>
            <a:ext cx="17088485"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6D12F02-E9CE-431D-AB32-FC7C2090B6DD}" type="datetime1">
              <a:rPr lang="en-US" smtClean="0"/>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23050" y="549275"/>
            <a:ext cx="12475846" cy="1395383"/>
          </a:xfrm>
          <a:prstGeom prst="rect">
            <a:avLst/>
          </a:prstGeom>
        </p:spPr>
        <p:txBody>
          <a:bodyPr lIns="0" tIns="0" rIns="0" bIns="0" anchor="ctr"/>
          <a:lstStyle>
            <a:lvl1pPr algn="r">
              <a:defRPr sz="3800" b="1" i="0">
                <a:solidFill>
                  <a:srgbClr val="05639B"/>
                </a:solidFill>
                <a:latin typeface="Verdana" panose="020B0604030504040204" pitchFamily="34" charset="0"/>
                <a:ea typeface="Verdana" panose="020B0604030504040204" pitchFamily="34" charset="0"/>
                <a:cs typeface="Helvetic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2025495-D631-4D2F-A417-AA63FB9CFE0E}" type="datetime1">
              <a:rPr lang="en-US" smtClean="0"/>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Text Placeholder 7">
            <a:extLst>
              <a:ext uri="{FF2B5EF4-FFF2-40B4-BE49-F238E27FC236}">
                <a16:creationId xmlns:a16="http://schemas.microsoft.com/office/drawing/2014/main" id="{5647B37D-AB99-431E-0EF9-0BD4D9A3B4B5}"/>
              </a:ext>
            </a:extLst>
          </p:cNvPr>
          <p:cNvSpPr>
            <a:spLocks noGrp="1"/>
          </p:cNvSpPr>
          <p:nvPr>
            <p:ph type="body" sz="quarter" idx="10"/>
          </p:nvPr>
        </p:nvSpPr>
        <p:spPr>
          <a:xfrm>
            <a:off x="908050" y="2454275"/>
            <a:ext cx="18191163" cy="1846659"/>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9D0C13F-2207-42FA-A572-1DD0834C972D}" type="datetime1">
              <a:rPr lang="en-US" smtClean="0"/>
              <a:t>10/30/2025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Text Placeholder 8">
            <a:extLst>
              <a:ext uri="{FF2B5EF4-FFF2-40B4-BE49-F238E27FC236}">
                <a16:creationId xmlns:a16="http://schemas.microsoft.com/office/drawing/2014/main" id="{4BCA2314-13FA-11E5-3D8B-B2C2D2BE6E74}"/>
              </a:ext>
            </a:extLst>
          </p:cNvPr>
          <p:cNvSpPr>
            <a:spLocks noGrp="1"/>
          </p:cNvSpPr>
          <p:nvPr>
            <p:ph type="body" sz="quarter" idx="10" hasCustomPrompt="1"/>
          </p:nvPr>
        </p:nvSpPr>
        <p:spPr>
          <a:xfrm>
            <a:off x="6699250" y="930275"/>
            <a:ext cx="12399963" cy="677108"/>
          </a:xfrm>
        </p:spPr>
        <p:txBody>
          <a:bodyPr/>
          <a:lstStyle>
            <a:lvl1pPr algn="r">
              <a:defRPr sz="4400" b="1">
                <a:solidFill>
                  <a:srgbClr val="09649A"/>
                </a:solidFill>
                <a:latin typeface="Verdana" panose="020B0604030504040204" pitchFamily="34" charset="0"/>
                <a:ea typeface="Verdana" panose="020B0604030504040204" pitchFamily="34" charset="0"/>
                <a:cs typeface="Helvetica" panose="020B0604020202020204" pitchFamily="34" charset="0"/>
              </a:defRPr>
            </a:lvl1pPr>
          </a:lstStyle>
          <a:p>
            <a:pPr lvl="0"/>
            <a:r>
              <a:rPr lang="en-US"/>
              <a:t>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D5FAB87-60E1-448B-979C-667B1280DF91}" type="datetime1">
              <a:rPr lang="en-US" smtClean="0"/>
              <a:t>10/30/2025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ext Placeholder 8">
            <a:extLst>
              <a:ext uri="{FF2B5EF4-FFF2-40B4-BE49-F238E27FC236}">
                <a16:creationId xmlns:a16="http://schemas.microsoft.com/office/drawing/2014/main" id="{315266EB-A89C-2456-5EB7-D27E13EC0DDE}"/>
              </a:ext>
            </a:extLst>
          </p:cNvPr>
          <p:cNvSpPr>
            <a:spLocks noGrp="1"/>
          </p:cNvSpPr>
          <p:nvPr>
            <p:ph type="body" sz="quarter" idx="10" hasCustomPrompt="1"/>
          </p:nvPr>
        </p:nvSpPr>
        <p:spPr>
          <a:xfrm>
            <a:off x="6699250" y="5278021"/>
            <a:ext cx="12399963" cy="677108"/>
          </a:xfrm>
        </p:spPr>
        <p:txBody>
          <a:bodyPr anchor="ctr"/>
          <a:lstStyle>
            <a:lvl1pPr algn="r">
              <a:defRPr sz="4400" b="1">
                <a:solidFill>
                  <a:srgbClr val="09649A"/>
                </a:solidFill>
                <a:latin typeface="Verdana" panose="020B0604030504040204" pitchFamily="34" charset="0"/>
                <a:ea typeface="Verdana" panose="020B0604030504040204" pitchFamily="34" charset="0"/>
                <a:cs typeface="Helvetica" panose="020B0604020202020204" pitchFamily="34" charset="0"/>
              </a:defRPr>
            </a:lvl1pPr>
          </a:lstStyle>
          <a:p>
            <a:pPr lvl="0"/>
            <a:r>
              <a:rPr lang="en-US"/>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78886F5-D969-4852-AB27-BCFDC0BA05CC}" type="datetime1">
              <a:rPr lang="en-US" smtClean="0"/>
              <a:t>10/30/2025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13DAE9-7098-94B3-54A0-B43409B49C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397"/>
            <a:ext cx="20104096" cy="11308554"/>
          </a:xfrm>
          <a:prstGeom prst="rect">
            <a:avLst/>
          </a:prstGeom>
        </p:spPr>
      </p:pic>
      <p:sp>
        <p:nvSpPr>
          <p:cNvPr id="9" name="object 3">
            <a:extLst>
              <a:ext uri="{FF2B5EF4-FFF2-40B4-BE49-F238E27FC236}">
                <a16:creationId xmlns:a16="http://schemas.microsoft.com/office/drawing/2014/main" id="{FA18D1DD-1C9A-304A-8B9B-84CC7158F321}"/>
              </a:ext>
            </a:extLst>
          </p:cNvPr>
          <p:cNvSpPr txBox="1"/>
          <p:nvPr userDrawn="1"/>
        </p:nvSpPr>
        <p:spPr>
          <a:xfrm>
            <a:off x="1441450" y="7251777"/>
            <a:ext cx="8610600" cy="571310"/>
          </a:xfrm>
          <a:prstGeom prst="rect">
            <a:avLst/>
          </a:prstGeom>
        </p:spPr>
        <p:txBody>
          <a:bodyPr vert="horz" wrap="square" lIns="0" tIns="17145" rIns="0" bIns="0" rtlCol="0">
            <a:spAutoFit/>
          </a:bodyPr>
          <a:lstStyle/>
          <a:p>
            <a:pPr marL="12700" algn="ctr">
              <a:lnSpc>
                <a:spcPct val="100000"/>
              </a:lnSpc>
              <a:spcBef>
                <a:spcPts val="135"/>
              </a:spcBef>
            </a:pPr>
            <a:r>
              <a:rPr lang="en-US" sz="3600" b="1" spc="60">
                <a:solidFill>
                  <a:srgbClr val="09649A"/>
                </a:solidFill>
                <a:latin typeface="Verdana" panose="020B0604030504040204" pitchFamily="34" charset="0"/>
                <a:ea typeface="Verdana" panose="020B0604030504040204" pitchFamily="34" charset="0"/>
                <a:cs typeface="Helvetica-Light"/>
              </a:rPr>
              <a:t>cchealth.org</a:t>
            </a:r>
            <a:endParaRPr sz="3600" b="1">
              <a:solidFill>
                <a:srgbClr val="09649A"/>
              </a:solidFill>
              <a:latin typeface="Verdana" panose="020B0604030504040204" pitchFamily="34" charset="0"/>
              <a:ea typeface="Verdana" panose="020B0604030504040204" pitchFamily="34" charset="0"/>
              <a:cs typeface="Helvetica-Light"/>
            </a:endParaRPr>
          </a:p>
        </p:txBody>
      </p:sp>
      <p:sp>
        <p:nvSpPr>
          <p:cNvPr id="3" name="Footer Placeholder 2">
            <a:extLst>
              <a:ext uri="{FF2B5EF4-FFF2-40B4-BE49-F238E27FC236}">
                <a16:creationId xmlns:a16="http://schemas.microsoft.com/office/drawing/2014/main" id="{662F33B5-CC0B-3489-04A2-9320552D6028}"/>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FAD2C7B0-7384-621C-58C3-17F095EA30A4}"/>
              </a:ext>
            </a:extLst>
          </p:cNvPr>
          <p:cNvSpPr>
            <a:spLocks noGrp="1"/>
          </p:cNvSpPr>
          <p:nvPr>
            <p:ph type="dt" sz="half" idx="11"/>
          </p:nvPr>
        </p:nvSpPr>
        <p:spPr/>
        <p:txBody>
          <a:bodyPr/>
          <a:lstStyle/>
          <a:p>
            <a:fld id="{086F696C-B4B0-4ACC-83A4-F1E8F7593A9F}" type="datetime1">
              <a:rPr lang="en-US" smtClean="0"/>
              <a:t>10/30/2025</a:t>
            </a:fld>
            <a:endParaRPr lang="en-US"/>
          </a:p>
        </p:txBody>
      </p:sp>
      <p:sp>
        <p:nvSpPr>
          <p:cNvPr id="5" name="Slide Number Placeholder 4">
            <a:extLst>
              <a:ext uri="{FF2B5EF4-FFF2-40B4-BE49-F238E27FC236}">
                <a16:creationId xmlns:a16="http://schemas.microsoft.com/office/drawing/2014/main" id="{2A1E6484-9296-B9F6-BAAB-B2CAAAAFB6E0}"/>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10" name="Picture 9">
            <a:extLst>
              <a:ext uri="{FF2B5EF4-FFF2-40B4-BE49-F238E27FC236}">
                <a16:creationId xmlns:a16="http://schemas.microsoft.com/office/drawing/2014/main" id="{EFDDF13C-660B-CBEF-9F46-E7CA79EB0E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41450" y="4419889"/>
            <a:ext cx="8399603" cy="2393779"/>
          </a:xfrm>
          <a:prstGeom prst="rect">
            <a:avLst/>
          </a:prstGeom>
        </p:spPr>
      </p:pic>
      <p:sp>
        <p:nvSpPr>
          <p:cNvPr id="13" name="Text Placeholder 11">
            <a:extLst>
              <a:ext uri="{FF2B5EF4-FFF2-40B4-BE49-F238E27FC236}">
                <a16:creationId xmlns:a16="http://schemas.microsoft.com/office/drawing/2014/main" id="{7804A85D-0D36-B562-EC8B-261D7E9D542D}"/>
              </a:ext>
            </a:extLst>
          </p:cNvPr>
          <p:cNvSpPr>
            <a:spLocks noGrp="1"/>
          </p:cNvSpPr>
          <p:nvPr>
            <p:ph type="body" sz="quarter" idx="14" hasCustomPrompt="1"/>
          </p:nvPr>
        </p:nvSpPr>
        <p:spPr>
          <a:xfrm>
            <a:off x="12033250" y="4878115"/>
            <a:ext cx="7391400" cy="1477328"/>
          </a:xfrm>
        </p:spPr>
        <p:txBody>
          <a:bodyPr anchor="ctr"/>
          <a:lstStyle>
            <a:lvl1pPr algn="ctr">
              <a:defRPr sz="9600" b="1">
                <a:solidFill>
                  <a:schemeClr val="bg1"/>
                </a:solidFill>
                <a:latin typeface="Verdana" panose="020B0604030504040204" pitchFamily="34" charset="0"/>
                <a:ea typeface="Verdana" panose="020B0604030504040204" pitchFamily="34" charset="0"/>
                <a:cs typeface="Helvetica" panose="020B0604020202020204" pitchFamily="34" charset="0"/>
              </a:defRPr>
            </a:lvl1pPr>
          </a:lstStyle>
          <a:p>
            <a:pPr lvl="0"/>
            <a:r>
              <a:rPr lang="en-US"/>
              <a:t>Thank You</a:t>
            </a:r>
          </a:p>
        </p:txBody>
      </p:sp>
    </p:spTree>
    <p:extLst>
      <p:ext uri="{BB962C8B-B14F-4D97-AF65-F5344CB8AC3E}">
        <p14:creationId xmlns:p14="http://schemas.microsoft.com/office/powerpoint/2010/main" val="66685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8" b="0" i="0">
                <a:solidFill>
                  <a:schemeClr val="tx1"/>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C48CC88-7438-49BC-B4A3-3C99826430DA}" type="datetime1">
              <a:rPr lang="en-US" smtClean="0"/>
              <a:t>10/30/2025</a:t>
            </a:fld>
            <a:endParaRPr lang="en-US"/>
          </a:p>
        </p:txBody>
      </p:sp>
      <p:sp>
        <p:nvSpPr>
          <p:cNvPr id="6" name="Holder 6"/>
          <p:cNvSpPr>
            <a:spLocks noGrp="1"/>
          </p:cNvSpPr>
          <p:nvPr>
            <p:ph type="sldNum" sz="quarter" idx="7"/>
          </p:nvPr>
        </p:nvSpPr>
        <p:spPr>
          <a:xfrm>
            <a:off x="23868595" y="17344461"/>
            <a:ext cx="7624689" cy="304571"/>
          </a:xfrm>
        </p:spPr>
        <p:txBody>
          <a:bodyPr lIns="0" tIns="0" rIns="0" bIns="0"/>
          <a:lstStyle>
            <a:lvl1pPr>
              <a:defRPr sz="1979" b="0" i="0">
                <a:solidFill>
                  <a:srgbClr val="888888"/>
                </a:solidFill>
                <a:latin typeface="Franklin Gothic Book"/>
                <a:cs typeface="Franklin Gothic Book"/>
              </a:defRPr>
            </a:lvl1pPr>
          </a:lstStyle>
          <a:p>
            <a:pPr marL="62827"/>
            <a:fld id="{81D60167-4931-47E6-BA6A-407CBD079E47}" type="slidenum">
              <a:rPr lang="en-US" smtClean="0"/>
              <a:pPr marL="62827"/>
              <a:t>‹#›</a:t>
            </a:fld>
            <a:endParaRPr lang="en-US"/>
          </a:p>
        </p:txBody>
      </p:sp>
    </p:spTree>
    <p:extLst>
      <p:ext uri="{BB962C8B-B14F-4D97-AF65-F5344CB8AC3E}">
        <p14:creationId xmlns:p14="http://schemas.microsoft.com/office/powerpoint/2010/main" val="164459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14DF-9504-451E-B8FB-A72EA50ED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4FBAC-92FB-42D8-9AD7-2261E85C3682}"/>
              </a:ext>
            </a:extLst>
          </p:cNvPr>
          <p:cNvSpPr>
            <a:spLocks noGrp="1"/>
          </p:cNvSpPr>
          <p:nvPr>
            <p:ph sz="half" idx="1"/>
          </p:nvPr>
        </p:nvSpPr>
        <p:spPr>
          <a:xfrm>
            <a:off x="1382157" y="3010591"/>
            <a:ext cx="8544243"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6B7BA-E3BE-4ED6-99B9-5C4C03BBB0BF}"/>
              </a:ext>
            </a:extLst>
          </p:cNvPr>
          <p:cNvSpPr>
            <a:spLocks noGrp="1"/>
          </p:cNvSpPr>
          <p:nvPr>
            <p:ph sz="half" idx="2"/>
          </p:nvPr>
        </p:nvSpPr>
        <p:spPr>
          <a:xfrm>
            <a:off x="10177700" y="3010591"/>
            <a:ext cx="8544243"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97949-CE04-45DC-AC3A-52ACE619E932}"/>
              </a:ext>
            </a:extLst>
          </p:cNvPr>
          <p:cNvSpPr>
            <a:spLocks noGrp="1"/>
          </p:cNvSpPr>
          <p:nvPr>
            <p:ph type="dt" sz="half" idx="10"/>
          </p:nvPr>
        </p:nvSpPr>
        <p:spPr/>
        <p:txBody>
          <a:bodyPr/>
          <a:lstStyle/>
          <a:p>
            <a:fld id="{C6D9D4A8-452D-4099-AF30-734DC7175317}" type="datetime1">
              <a:rPr lang="en-US" smtClean="0"/>
              <a:t>10/30/2025</a:t>
            </a:fld>
            <a:endParaRPr lang="en-US"/>
          </a:p>
        </p:txBody>
      </p:sp>
      <p:sp>
        <p:nvSpPr>
          <p:cNvPr id="6" name="Footer Placeholder 5">
            <a:extLst>
              <a:ext uri="{FF2B5EF4-FFF2-40B4-BE49-F238E27FC236}">
                <a16:creationId xmlns:a16="http://schemas.microsoft.com/office/drawing/2014/main" id="{72246C88-BCDD-44D1-B81A-1BE82C0C1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0BCA2-B2E9-4EB3-A4F7-09E95635E9C4}"/>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312352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1005204" y="2601150"/>
            <a:ext cx="17962245"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a:solidFill>
                  <a:schemeClr val="tx1">
                    <a:tint val="75000"/>
                  </a:schemeClr>
                </a:solidFill>
                <a:latin typeface="+mn-lt"/>
              </a:defRPr>
            </a:lvl1pPr>
          </a:lstStyle>
          <a:p>
            <a:endParaRPr lang="en-US"/>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a:solidFill>
                  <a:schemeClr val="tx1">
                    <a:tint val="75000"/>
                  </a:schemeClr>
                </a:solidFill>
                <a:latin typeface="+mj-lt"/>
              </a:defRPr>
            </a:lvl1pPr>
          </a:lstStyle>
          <a:p>
            <a:fld id="{4E33BF30-4FEF-4BFD-894F-3806AAA6DC4C}" type="datetime1">
              <a:rPr lang="en-US" smtClean="0"/>
              <a:t>10/30/2025</a:t>
            </a:fld>
            <a:endParaRPr lang="en-US"/>
          </a:p>
        </p:txBody>
      </p:sp>
      <p:sp>
        <p:nvSpPr>
          <p:cNvPr id="6" name="Holder 6"/>
          <p:cNvSpPr>
            <a:spLocks noGrp="1"/>
          </p:cNvSpPr>
          <p:nvPr>
            <p:ph type="sldNum" sz="quarter" idx="7"/>
          </p:nvPr>
        </p:nvSpPr>
        <p:spPr>
          <a:xfrm>
            <a:off x="14474953" y="10517696"/>
            <a:ext cx="4623943" cy="276999"/>
          </a:xfrm>
          <a:prstGeom prst="rect">
            <a:avLst/>
          </a:prstGeom>
        </p:spPr>
        <p:txBody>
          <a:bodyPr wrap="square" lIns="0" tIns="0" rIns="0" bIns="0">
            <a:spAutoFit/>
          </a:bodyPr>
          <a:lstStyle>
            <a:lvl1pPr algn="r">
              <a:defRPr>
                <a:solidFill>
                  <a:schemeClr val="tx1">
                    <a:tint val="75000"/>
                  </a:schemeClr>
                </a:solidFill>
                <a:latin typeface="+mn-lt"/>
              </a:defRPr>
            </a:lvl1pPr>
          </a:lstStyle>
          <a:p>
            <a:fld id="{B6F15528-21DE-4FAA-801E-634DDDAF4B2B}" type="slidenum">
              <a:rPr lang="en-US" smtClean="0"/>
              <a:pPr/>
              <a:t>‹#›</a:t>
            </a:fld>
            <a:endParaRPr lang="en-US"/>
          </a:p>
        </p:txBody>
      </p:sp>
      <p:sp>
        <p:nvSpPr>
          <p:cNvPr id="7" name="object 2">
            <a:extLst>
              <a:ext uri="{FF2B5EF4-FFF2-40B4-BE49-F238E27FC236}">
                <a16:creationId xmlns:a16="http://schemas.microsoft.com/office/drawing/2014/main" id="{A075FFE9-E5E3-92E0-3F57-493990594565}"/>
              </a:ext>
            </a:extLst>
          </p:cNvPr>
          <p:cNvSpPr txBox="1"/>
          <p:nvPr userDrawn="1"/>
        </p:nvSpPr>
        <p:spPr>
          <a:xfrm>
            <a:off x="2522855" y="1744980"/>
            <a:ext cx="1052195" cy="252095"/>
          </a:xfrm>
          <a:prstGeom prst="rect">
            <a:avLst/>
          </a:prstGeom>
        </p:spPr>
        <p:txBody>
          <a:bodyPr vert="horz" wrap="square" lIns="0" tIns="17145" rIns="0" bIns="0" rtlCol="0">
            <a:spAutoFit/>
          </a:bodyPr>
          <a:lstStyle/>
          <a:p>
            <a:pPr marL="12700">
              <a:lnSpc>
                <a:spcPct val="100000"/>
              </a:lnSpc>
              <a:spcBef>
                <a:spcPts val="135"/>
              </a:spcBef>
            </a:pPr>
            <a:r>
              <a:rPr sz="1450" spc="-10">
                <a:solidFill>
                  <a:srgbClr val="05639B"/>
                </a:solidFill>
                <a:latin typeface="Helvetica"/>
                <a:cs typeface="Helvetica"/>
              </a:rPr>
              <a:t>cchealth.org</a:t>
            </a:r>
            <a:endParaRPr sz="1450">
              <a:latin typeface="Helvetica"/>
              <a:cs typeface="Helvetica"/>
            </a:endParaRPr>
          </a:p>
        </p:txBody>
      </p:sp>
      <p:sp>
        <p:nvSpPr>
          <p:cNvPr id="8" name="object 3">
            <a:extLst>
              <a:ext uri="{FF2B5EF4-FFF2-40B4-BE49-F238E27FC236}">
                <a16:creationId xmlns:a16="http://schemas.microsoft.com/office/drawing/2014/main" id="{8F61FAE1-AF05-FFFA-553D-5D02B992F62B}"/>
              </a:ext>
            </a:extLst>
          </p:cNvPr>
          <p:cNvSpPr/>
          <p:nvPr userDrawn="1"/>
        </p:nvSpPr>
        <p:spPr>
          <a:xfrm>
            <a:off x="0" y="854075"/>
            <a:ext cx="733425" cy="685800"/>
          </a:xfrm>
          <a:custGeom>
            <a:avLst/>
            <a:gdLst/>
            <a:ahLst/>
            <a:cxnLst/>
            <a:rect l="l" t="t" r="r" b="b"/>
            <a:pathLst>
              <a:path w="733425" h="565785">
                <a:moveTo>
                  <a:pt x="732961" y="0"/>
                </a:moveTo>
                <a:lnTo>
                  <a:pt x="0" y="0"/>
                </a:lnTo>
                <a:lnTo>
                  <a:pt x="0" y="565427"/>
                </a:lnTo>
                <a:lnTo>
                  <a:pt x="732961" y="565427"/>
                </a:lnTo>
                <a:lnTo>
                  <a:pt x="732961" y="0"/>
                </a:lnTo>
                <a:close/>
              </a:path>
            </a:pathLst>
          </a:custGeom>
          <a:solidFill>
            <a:srgbClr val="F26A39"/>
          </a:solidFill>
        </p:spPr>
        <p:txBody>
          <a:bodyPr wrap="square" lIns="0" tIns="0" rIns="0" bIns="0" rtlCol="0"/>
          <a:lstStyle/>
          <a:p>
            <a:endParaRPr/>
          </a:p>
        </p:txBody>
      </p:sp>
      <p:sp>
        <p:nvSpPr>
          <p:cNvPr id="9" name="object 8">
            <a:extLst>
              <a:ext uri="{FF2B5EF4-FFF2-40B4-BE49-F238E27FC236}">
                <a16:creationId xmlns:a16="http://schemas.microsoft.com/office/drawing/2014/main" id="{8F220FBE-5C36-2D99-3497-4AB2E356CEF4}"/>
              </a:ext>
            </a:extLst>
          </p:cNvPr>
          <p:cNvSpPr/>
          <p:nvPr userDrawn="1"/>
        </p:nvSpPr>
        <p:spPr>
          <a:xfrm>
            <a:off x="0" y="10952546"/>
            <a:ext cx="20104100" cy="356235"/>
          </a:xfrm>
          <a:custGeom>
            <a:avLst/>
            <a:gdLst/>
            <a:ahLst/>
            <a:cxnLst/>
            <a:rect l="l" t="t" r="r" b="b"/>
            <a:pathLst>
              <a:path w="20104100" h="356234">
                <a:moveTo>
                  <a:pt x="20104099" y="0"/>
                </a:moveTo>
                <a:lnTo>
                  <a:pt x="0" y="0"/>
                </a:lnTo>
                <a:lnTo>
                  <a:pt x="0" y="356010"/>
                </a:lnTo>
                <a:lnTo>
                  <a:pt x="20104099" y="356010"/>
                </a:lnTo>
                <a:lnTo>
                  <a:pt x="20104099" y="0"/>
                </a:lnTo>
                <a:close/>
              </a:path>
            </a:pathLst>
          </a:custGeom>
          <a:solidFill>
            <a:srgbClr val="05639B"/>
          </a:solidFill>
        </p:spPr>
        <p:txBody>
          <a:bodyPr wrap="square" lIns="0" tIns="0" rIns="0" bIns="0" rtlCol="0"/>
          <a:lstStyle/>
          <a:p>
            <a:endParaRPr/>
          </a:p>
        </p:txBody>
      </p:sp>
      <p:grpSp>
        <p:nvGrpSpPr>
          <p:cNvPr id="10" name="object 9">
            <a:extLst>
              <a:ext uri="{FF2B5EF4-FFF2-40B4-BE49-F238E27FC236}">
                <a16:creationId xmlns:a16="http://schemas.microsoft.com/office/drawing/2014/main" id="{C5250AD2-A9C6-CA26-56BF-43AEB2AF32BA}"/>
              </a:ext>
            </a:extLst>
          </p:cNvPr>
          <p:cNvGrpSpPr/>
          <p:nvPr userDrawn="1"/>
        </p:nvGrpSpPr>
        <p:grpSpPr>
          <a:xfrm>
            <a:off x="0" y="0"/>
            <a:ext cx="20104100" cy="178435"/>
            <a:chOff x="0" y="0"/>
            <a:chExt cx="20104100" cy="178435"/>
          </a:xfrm>
        </p:grpSpPr>
        <p:sp>
          <p:nvSpPr>
            <p:cNvPr id="11" name="object 10">
              <a:extLst>
                <a:ext uri="{FF2B5EF4-FFF2-40B4-BE49-F238E27FC236}">
                  <a16:creationId xmlns:a16="http://schemas.microsoft.com/office/drawing/2014/main" id="{798A8D54-9A5D-9B11-BD4E-7794EDCC71CE}"/>
                </a:ext>
              </a:extLst>
            </p:cNvPr>
            <p:cNvSpPr/>
            <p:nvPr/>
          </p:nvSpPr>
          <p:spPr>
            <a:xfrm>
              <a:off x="0" y="0"/>
              <a:ext cx="6693534" cy="178435"/>
            </a:xfrm>
            <a:custGeom>
              <a:avLst/>
              <a:gdLst/>
              <a:ahLst/>
              <a:cxnLst/>
              <a:rect l="l" t="t" r="r" b="b"/>
              <a:pathLst>
                <a:path w="6693534" h="178435">
                  <a:moveTo>
                    <a:pt x="6693272" y="0"/>
                  </a:moveTo>
                  <a:lnTo>
                    <a:pt x="0" y="0"/>
                  </a:lnTo>
                  <a:lnTo>
                    <a:pt x="0" y="178005"/>
                  </a:lnTo>
                  <a:lnTo>
                    <a:pt x="6693272" y="178005"/>
                  </a:lnTo>
                  <a:lnTo>
                    <a:pt x="6693272" y="0"/>
                  </a:lnTo>
                  <a:close/>
                </a:path>
              </a:pathLst>
            </a:custGeom>
            <a:solidFill>
              <a:srgbClr val="F9AF3F"/>
            </a:solidFill>
          </p:spPr>
          <p:txBody>
            <a:bodyPr wrap="square" lIns="0" tIns="0" rIns="0" bIns="0" rtlCol="0"/>
            <a:lstStyle/>
            <a:p>
              <a:endParaRPr/>
            </a:p>
          </p:txBody>
        </p:sp>
        <p:sp>
          <p:nvSpPr>
            <p:cNvPr id="12" name="object 11">
              <a:extLst>
                <a:ext uri="{FF2B5EF4-FFF2-40B4-BE49-F238E27FC236}">
                  <a16:creationId xmlns:a16="http://schemas.microsoft.com/office/drawing/2014/main" id="{B3C9F212-856D-7B14-D27C-1106632ED189}"/>
                </a:ext>
              </a:extLst>
            </p:cNvPr>
            <p:cNvSpPr/>
            <p:nvPr/>
          </p:nvSpPr>
          <p:spPr>
            <a:xfrm>
              <a:off x="6705418" y="0"/>
              <a:ext cx="6693534" cy="178435"/>
            </a:xfrm>
            <a:custGeom>
              <a:avLst/>
              <a:gdLst/>
              <a:ahLst/>
              <a:cxnLst/>
              <a:rect l="l" t="t" r="r" b="b"/>
              <a:pathLst>
                <a:path w="6693534" h="178435">
                  <a:moveTo>
                    <a:pt x="6693272" y="0"/>
                  </a:moveTo>
                  <a:lnTo>
                    <a:pt x="0" y="0"/>
                  </a:lnTo>
                  <a:lnTo>
                    <a:pt x="0" y="178005"/>
                  </a:lnTo>
                  <a:lnTo>
                    <a:pt x="6693272" y="178005"/>
                  </a:lnTo>
                  <a:lnTo>
                    <a:pt x="6693272" y="0"/>
                  </a:lnTo>
                  <a:close/>
                </a:path>
              </a:pathLst>
            </a:custGeom>
            <a:solidFill>
              <a:srgbClr val="05639B"/>
            </a:solidFill>
          </p:spPr>
          <p:txBody>
            <a:bodyPr wrap="square" lIns="0" tIns="0" rIns="0" bIns="0" rtlCol="0"/>
            <a:lstStyle/>
            <a:p>
              <a:endParaRPr/>
            </a:p>
          </p:txBody>
        </p:sp>
        <p:sp>
          <p:nvSpPr>
            <p:cNvPr id="13" name="object 12">
              <a:extLst>
                <a:ext uri="{FF2B5EF4-FFF2-40B4-BE49-F238E27FC236}">
                  <a16:creationId xmlns:a16="http://schemas.microsoft.com/office/drawing/2014/main" id="{A618265E-9C35-AE54-12B4-E7E5A1617D1B}"/>
                </a:ext>
              </a:extLst>
            </p:cNvPr>
            <p:cNvSpPr/>
            <p:nvPr/>
          </p:nvSpPr>
          <p:spPr>
            <a:xfrm>
              <a:off x="13410837" y="0"/>
              <a:ext cx="6693534" cy="178435"/>
            </a:xfrm>
            <a:custGeom>
              <a:avLst/>
              <a:gdLst/>
              <a:ahLst/>
              <a:cxnLst/>
              <a:rect l="l" t="t" r="r" b="b"/>
              <a:pathLst>
                <a:path w="6693534" h="178435">
                  <a:moveTo>
                    <a:pt x="6693262" y="0"/>
                  </a:moveTo>
                  <a:lnTo>
                    <a:pt x="0" y="0"/>
                  </a:lnTo>
                  <a:lnTo>
                    <a:pt x="0" y="178005"/>
                  </a:lnTo>
                  <a:lnTo>
                    <a:pt x="6693262" y="178005"/>
                  </a:lnTo>
                  <a:lnTo>
                    <a:pt x="6693262" y="0"/>
                  </a:lnTo>
                  <a:close/>
                </a:path>
              </a:pathLst>
            </a:custGeom>
            <a:solidFill>
              <a:srgbClr val="F26A39"/>
            </a:solidFill>
          </p:spPr>
          <p:txBody>
            <a:bodyPr wrap="square" lIns="0" tIns="0" rIns="0" bIns="0" rtlCol="0"/>
            <a:lstStyle/>
            <a:p>
              <a:endParaRPr/>
            </a:p>
          </p:txBody>
        </p:sp>
      </p:grpSp>
      <p:pic>
        <p:nvPicPr>
          <p:cNvPr id="16" name="Picture 15">
            <a:extLst>
              <a:ext uri="{FF2B5EF4-FFF2-40B4-BE49-F238E27FC236}">
                <a16:creationId xmlns:a16="http://schemas.microsoft.com/office/drawing/2014/main" id="{5BEEC99F-204C-7400-197A-9A5FF253EDC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22826" y="613285"/>
            <a:ext cx="4076224" cy="116167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Lst>
  <p:hf hdr="0" ftr="0" dt="0"/>
  <p:txStyles>
    <p:titleStyle>
      <a:lvl1pPr>
        <a:defRPr>
          <a:latin typeface="+mj-lt"/>
          <a:ea typeface="+mj-ea"/>
          <a:cs typeface="+mj-cs"/>
        </a:defRPr>
      </a:lvl1pPr>
    </p:titleStyle>
    <p:bodyStyle>
      <a:lvl1pPr marL="0">
        <a:defRPr sz="24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ustomXml" Target="../ink/ink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6BE10D5-DD77-B820-0AB4-13DF86041BDD}"/>
              </a:ext>
            </a:extLst>
          </p:cNvPr>
          <p:cNvSpPr>
            <a:spLocks noGrp="1"/>
          </p:cNvSpPr>
          <p:nvPr>
            <p:ph type="body" sz="quarter" idx="13"/>
          </p:nvPr>
        </p:nvSpPr>
        <p:spPr>
          <a:xfrm>
            <a:off x="12109450" y="5668636"/>
            <a:ext cx="7391400" cy="1354217"/>
          </a:xfrm>
        </p:spPr>
        <p:txBody>
          <a:bodyPr/>
          <a:lstStyle/>
          <a:p>
            <a:r>
              <a:rPr lang="en-US"/>
              <a:t>Contra Costa Health HazMat Presentation</a:t>
            </a:r>
          </a:p>
        </p:txBody>
      </p:sp>
      <p:sp>
        <p:nvSpPr>
          <p:cNvPr id="6" name="Text Placeholder 5">
            <a:extLst>
              <a:ext uri="{FF2B5EF4-FFF2-40B4-BE49-F238E27FC236}">
                <a16:creationId xmlns:a16="http://schemas.microsoft.com/office/drawing/2014/main" id="{EB6F1820-7D08-D772-3BF5-19A2672A8FBC}"/>
              </a:ext>
            </a:extLst>
          </p:cNvPr>
          <p:cNvSpPr>
            <a:spLocks noGrp="1"/>
          </p:cNvSpPr>
          <p:nvPr>
            <p:ph type="body" sz="quarter" idx="14"/>
          </p:nvPr>
        </p:nvSpPr>
        <p:spPr>
          <a:xfrm>
            <a:off x="12109450" y="4410412"/>
            <a:ext cx="7391400" cy="1015663"/>
          </a:xfrm>
        </p:spPr>
        <p:txBody>
          <a:bodyPr/>
          <a:lstStyle/>
          <a:p>
            <a:r>
              <a:rPr lang="en-US"/>
              <a:t>CAER</a:t>
            </a:r>
          </a:p>
        </p:txBody>
      </p:sp>
      <p:sp>
        <p:nvSpPr>
          <p:cNvPr id="7" name="Text Placeholder 6">
            <a:extLst>
              <a:ext uri="{FF2B5EF4-FFF2-40B4-BE49-F238E27FC236}">
                <a16:creationId xmlns:a16="http://schemas.microsoft.com/office/drawing/2014/main" id="{672C6AC8-B254-BA86-164E-4C30622D9861}"/>
              </a:ext>
            </a:extLst>
          </p:cNvPr>
          <p:cNvSpPr>
            <a:spLocks noGrp="1"/>
          </p:cNvSpPr>
          <p:nvPr>
            <p:ph type="body" sz="quarter" idx="15"/>
          </p:nvPr>
        </p:nvSpPr>
        <p:spPr>
          <a:xfrm>
            <a:off x="11537950" y="7341149"/>
            <a:ext cx="7391400" cy="430887"/>
          </a:xfrm>
        </p:spPr>
        <p:txBody>
          <a:bodyPr/>
          <a:lstStyle/>
          <a:p>
            <a:r>
              <a:rPr lang="en-US"/>
              <a:t>May 1, 2025</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1858039-3FC5-4349-1B93-813C5D48C05E}"/>
                  </a:ext>
                </a:extLst>
              </p14:cNvPr>
              <p14:cNvContentPartPr/>
              <p14:nvPr/>
            </p14:nvContentPartPr>
            <p14:xfrm>
              <a:off x="-712269" y="4541648"/>
              <a:ext cx="1800" cy="360"/>
            </p14:xfrm>
          </p:contentPart>
        </mc:Choice>
        <mc:Fallback xmlns="">
          <p:pic>
            <p:nvPicPr>
              <p:cNvPr id="2" name="Ink 1">
                <a:extLst>
                  <a:ext uri="{FF2B5EF4-FFF2-40B4-BE49-F238E27FC236}">
                    <a16:creationId xmlns:a16="http://schemas.microsoft.com/office/drawing/2014/main" id="{41858039-3FC5-4349-1B93-813C5D48C05E}"/>
                  </a:ext>
                </a:extLst>
              </p:cNvPr>
              <p:cNvPicPr/>
              <p:nvPr/>
            </p:nvPicPr>
            <p:blipFill>
              <a:blip r:embed="rId4"/>
              <a:stretch>
                <a:fillRect/>
              </a:stretch>
            </p:blipFill>
            <p:spPr>
              <a:xfrm>
                <a:off x="-719919" y="4535528"/>
                <a:ext cx="171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243F141-9CD7-C757-B0C8-D3E8144F0A1B}"/>
                  </a:ext>
                </a:extLst>
              </p14:cNvPr>
              <p14:cNvContentPartPr/>
              <p14:nvPr/>
            </p14:nvContentPartPr>
            <p14:xfrm>
              <a:off x="-1363509" y="327128"/>
              <a:ext cx="360" cy="360"/>
            </p14:xfrm>
          </p:contentPart>
        </mc:Choice>
        <mc:Fallback xmlns="">
          <p:pic>
            <p:nvPicPr>
              <p:cNvPr id="3" name="Ink 2">
                <a:extLst>
                  <a:ext uri="{FF2B5EF4-FFF2-40B4-BE49-F238E27FC236}">
                    <a16:creationId xmlns:a16="http://schemas.microsoft.com/office/drawing/2014/main" id="{8243F141-9CD7-C757-B0C8-D3E8144F0A1B}"/>
                  </a:ext>
                </a:extLst>
              </p:cNvPr>
              <p:cNvPicPr/>
              <p:nvPr/>
            </p:nvPicPr>
            <p:blipFill>
              <a:blip r:embed="rId4"/>
              <a:stretch>
                <a:fillRect/>
              </a:stretch>
            </p:blipFill>
            <p:spPr>
              <a:xfrm>
                <a:off x="-1369629" y="321008"/>
                <a:ext cx="12600" cy="12600"/>
              </a:xfrm>
              <a:prstGeom prst="rect">
                <a:avLst/>
              </a:prstGeom>
            </p:spPr>
          </p:pic>
        </mc:Fallback>
      </mc:AlternateContent>
      <p:sp>
        <p:nvSpPr>
          <p:cNvPr id="4" name="Slide Number Placeholder 3">
            <a:extLst>
              <a:ext uri="{FF2B5EF4-FFF2-40B4-BE49-F238E27FC236}">
                <a16:creationId xmlns:a16="http://schemas.microsoft.com/office/drawing/2014/main" id="{8F19D6B6-3C23-50A5-712A-AFF5A015A375}"/>
              </a:ext>
            </a:extLst>
          </p:cNvPr>
          <p:cNvSpPr>
            <a:spLocks noGrp="1"/>
          </p:cNvSpPr>
          <p:nvPr>
            <p:ph type="sldNum" sz="quarter" idx="12"/>
          </p:nvPr>
        </p:nvSpPr>
        <p:spPr/>
        <p:txBody>
          <a:bodyPr/>
          <a:lstStyle/>
          <a:p>
            <a:fld id="{B6F15528-21DE-4FAA-801E-634DDDAF4B2B}" type="slidenum">
              <a:rPr lang="en-US" smtClean="0"/>
              <a:t>1</a:t>
            </a:fld>
            <a:endParaRPr lang="en-US"/>
          </a:p>
        </p:txBody>
      </p:sp>
    </p:spTree>
    <p:extLst>
      <p:ext uri="{BB962C8B-B14F-4D97-AF65-F5344CB8AC3E}">
        <p14:creationId xmlns:p14="http://schemas.microsoft.com/office/powerpoint/2010/main" val="399215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595AB-621A-579E-7F48-A978529DA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3EF19-886F-8218-5F64-3C898E854235}"/>
              </a:ext>
            </a:extLst>
          </p:cNvPr>
          <p:cNvSpPr>
            <a:spLocks noGrp="1"/>
          </p:cNvSpPr>
          <p:nvPr>
            <p:ph type="body" sz="quarter" idx="10"/>
          </p:nvPr>
        </p:nvSpPr>
        <p:spPr>
          <a:xfrm>
            <a:off x="6699250" y="930275"/>
            <a:ext cx="12399963" cy="677108"/>
          </a:xfrm>
        </p:spPr>
        <p:txBody>
          <a:bodyPr wrap="square">
            <a:normAutofit/>
          </a:bodyPr>
          <a:lstStyle/>
          <a:p>
            <a:pPr>
              <a:spcAft>
                <a:spcPts val="600"/>
              </a:spcAft>
            </a:pPr>
            <a:r>
              <a:rPr lang="en-US"/>
              <a:t>Soil Sampling</a:t>
            </a:r>
          </a:p>
        </p:txBody>
      </p:sp>
      <p:sp>
        <p:nvSpPr>
          <p:cNvPr id="3" name="Slide Number Placeholder 2">
            <a:extLst>
              <a:ext uri="{FF2B5EF4-FFF2-40B4-BE49-F238E27FC236}">
                <a16:creationId xmlns:a16="http://schemas.microsoft.com/office/drawing/2014/main" id="{6E217A79-8514-54F0-00C7-AD6D9B93D85A}"/>
              </a:ext>
            </a:extLst>
          </p:cNvPr>
          <p:cNvSpPr>
            <a:spLocks noGrp="1"/>
          </p:cNvSpPr>
          <p:nvPr>
            <p:ph type="sldNum" sz="quarter" idx="7"/>
          </p:nvPr>
        </p:nvSpPr>
        <p:spPr/>
        <p:txBody>
          <a:bodyPr/>
          <a:lstStyle/>
          <a:p>
            <a:fld id="{B6F15528-21DE-4FAA-801E-634DDDAF4B2B}" type="slidenum">
              <a:rPr lang="en-US" smtClean="0"/>
              <a:t>10</a:t>
            </a:fld>
            <a:endParaRPr lang="en-US"/>
          </a:p>
        </p:txBody>
      </p:sp>
      <p:pic>
        <p:nvPicPr>
          <p:cNvPr id="4" name="Picture 3">
            <a:extLst>
              <a:ext uri="{FF2B5EF4-FFF2-40B4-BE49-F238E27FC236}">
                <a16:creationId xmlns:a16="http://schemas.microsoft.com/office/drawing/2014/main" id="{61075AFE-F5ED-0A13-A94E-25B11DB6C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63" y="3167289"/>
            <a:ext cx="12877278" cy="6858454"/>
          </a:xfrm>
          <a:prstGeom prst="roundRect">
            <a:avLst>
              <a:gd name="adj" fmla="val 4982"/>
            </a:avLst>
          </a:prstGeom>
          <a:noFill/>
          <a:effectLst>
            <a:outerShdw dist="232184" dir="5400000" algn="t" rotWithShape="0">
              <a:srgbClr val="F26A39">
                <a:alpha val="40000"/>
              </a:srgbClr>
            </a:outerShdw>
          </a:effectLst>
          <a:extLst>
            <a:ext uri="{909E8E84-426E-40DD-AFC4-6F175D3DCCD1}">
              <a14:hiddenFill xmlns:a14="http://schemas.microsoft.com/office/drawing/2010/main">
                <a:solidFill>
                  <a:srgbClr val="FFFFFF"/>
                </a:solidFill>
              </a14:hiddenFill>
            </a:ext>
          </a:extLst>
        </p:spPr>
      </p:pic>
      <p:sp>
        <p:nvSpPr>
          <p:cNvPr id="5" name="Teardrop 4">
            <a:extLst>
              <a:ext uri="{FF2B5EF4-FFF2-40B4-BE49-F238E27FC236}">
                <a16:creationId xmlns:a16="http://schemas.microsoft.com/office/drawing/2014/main" id="{95F8DEF7-6754-FA9C-95B0-DB5CA148A746}"/>
              </a:ext>
            </a:extLst>
          </p:cNvPr>
          <p:cNvSpPr/>
          <p:nvPr/>
        </p:nvSpPr>
        <p:spPr>
          <a:xfrm rot="8100000">
            <a:off x="5305230" y="6333592"/>
            <a:ext cx="771418" cy="771418"/>
          </a:xfrm>
          <a:prstGeom prst="teardrop">
            <a:avLst/>
          </a:prstGeom>
          <a:solidFill>
            <a:srgbClr val="F26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6" name="Teardrop 5">
            <a:extLst>
              <a:ext uri="{FF2B5EF4-FFF2-40B4-BE49-F238E27FC236}">
                <a16:creationId xmlns:a16="http://schemas.microsoft.com/office/drawing/2014/main" id="{5D3D3462-126F-9E3B-18E6-D3BBCFEE462D}"/>
              </a:ext>
            </a:extLst>
          </p:cNvPr>
          <p:cNvSpPr/>
          <p:nvPr/>
        </p:nvSpPr>
        <p:spPr>
          <a:xfrm rot="8100000">
            <a:off x="4473023" y="7545943"/>
            <a:ext cx="771418" cy="771418"/>
          </a:xfrm>
          <a:prstGeom prst="teardrop">
            <a:avLst/>
          </a:prstGeom>
          <a:solidFill>
            <a:srgbClr val="F26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7" name="Teardrop 6">
            <a:extLst>
              <a:ext uri="{FF2B5EF4-FFF2-40B4-BE49-F238E27FC236}">
                <a16:creationId xmlns:a16="http://schemas.microsoft.com/office/drawing/2014/main" id="{224CB7E5-508E-21FA-A09C-159136769F09}"/>
              </a:ext>
            </a:extLst>
          </p:cNvPr>
          <p:cNvSpPr/>
          <p:nvPr/>
        </p:nvSpPr>
        <p:spPr>
          <a:xfrm rot="8100000">
            <a:off x="10699162" y="4350680"/>
            <a:ext cx="771418" cy="771418"/>
          </a:xfrm>
          <a:prstGeom prst="teardrop">
            <a:avLst/>
          </a:prstGeom>
          <a:solidFill>
            <a:srgbClr val="F26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8" name="Teardrop 7">
            <a:extLst>
              <a:ext uri="{FF2B5EF4-FFF2-40B4-BE49-F238E27FC236}">
                <a16:creationId xmlns:a16="http://schemas.microsoft.com/office/drawing/2014/main" id="{E2CC7DB9-3E2B-294E-1788-A9767531C02D}"/>
              </a:ext>
            </a:extLst>
          </p:cNvPr>
          <p:cNvSpPr/>
          <p:nvPr/>
        </p:nvSpPr>
        <p:spPr>
          <a:xfrm rot="8100000">
            <a:off x="12569059" y="4597259"/>
            <a:ext cx="771418" cy="771418"/>
          </a:xfrm>
          <a:prstGeom prst="teardrop">
            <a:avLst/>
          </a:prstGeom>
          <a:solidFill>
            <a:srgbClr val="F26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9" name="Teardrop 8">
            <a:extLst>
              <a:ext uri="{FF2B5EF4-FFF2-40B4-BE49-F238E27FC236}">
                <a16:creationId xmlns:a16="http://schemas.microsoft.com/office/drawing/2014/main" id="{7B12CAAE-4018-CC12-D700-D662C29CF884}"/>
              </a:ext>
            </a:extLst>
          </p:cNvPr>
          <p:cNvSpPr/>
          <p:nvPr/>
        </p:nvSpPr>
        <p:spPr>
          <a:xfrm rot="8100000">
            <a:off x="13082767" y="8429518"/>
            <a:ext cx="771418" cy="771418"/>
          </a:xfrm>
          <a:prstGeom prst="teardrop">
            <a:avLst/>
          </a:prstGeom>
          <a:solidFill>
            <a:srgbClr val="F26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185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4CCB4-41AA-BBE0-4581-385F4478C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8CCF4-008C-E53F-3C39-C3B94AE42895}"/>
              </a:ext>
            </a:extLst>
          </p:cNvPr>
          <p:cNvSpPr>
            <a:spLocks noGrp="1"/>
          </p:cNvSpPr>
          <p:nvPr>
            <p:ph type="body" sz="quarter" idx="10"/>
          </p:nvPr>
        </p:nvSpPr>
        <p:spPr>
          <a:xfrm>
            <a:off x="6699250" y="930275"/>
            <a:ext cx="12399963" cy="677108"/>
          </a:xfrm>
        </p:spPr>
        <p:txBody>
          <a:bodyPr wrap="square">
            <a:normAutofit/>
          </a:bodyPr>
          <a:lstStyle/>
          <a:p>
            <a:pPr>
              <a:spcAft>
                <a:spcPts val="600"/>
              </a:spcAft>
            </a:pPr>
            <a:r>
              <a:rPr lang="en-US"/>
              <a:t>Soil Sampling</a:t>
            </a:r>
          </a:p>
        </p:txBody>
      </p:sp>
      <p:graphicFrame>
        <p:nvGraphicFramePr>
          <p:cNvPr id="7" name="Content Placeholder 6">
            <a:extLst>
              <a:ext uri="{FF2B5EF4-FFF2-40B4-BE49-F238E27FC236}">
                <a16:creationId xmlns:a16="http://schemas.microsoft.com/office/drawing/2014/main" id="{BB5A510E-49EF-4F58-4014-798A158C97D7}"/>
              </a:ext>
            </a:extLst>
          </p:cNvPr>
          <p:cNvGraphicFramePr>
            <a:graphicFrameLocks noGrp="1"/>
          </p:cNvGraphicFramePr>
          <p:nvPr>
            <p:ph sz="half" idx="2"/>
            <p:extLst>
              <p:ext uri="{D42A27DB-BD31-4B8C-83A1-F6EECF244321}">
                <p14:modId xmlns:p14="http://schemas.microsoft.com/office/powerpoint/2010/main" val="4189633060"/>
              </p:ext>
            </p:extLst>
          </p:nvPr>
        </p:nvGraphicFramePr>
        <p:xfrm>
          <a:off x="1004887" y="2253880"/>
          <a:ext cx="8483670" cy="6570114"/>
        </p:xfrm>
        <a:graphic>
          <a:graphicData uri="http://schemas.openxmlformats.org/drawingml/2006/table">
            <a:tbl>
              <a:tblPr firstRow="1" bandRow="1">
                <a:tableStyleId>{5C22544A-7EE6-4342-B048-85BDC9FD1C3A}</a:tableStyleId>
              </a:tblPr>
              <a:tblGrid>
                <a:gridCol w="4241835">
                  <a:extLst>
                    <a:ext uri="{9D8B030D-6E8A-4147-A177-3AD203B41FA5}">
                      <a16:colId xmlns:a16="http://schemas.microsoft.com/office/drawing/2014/main" val="230389009"/>
                    </a:ext>
                  </a:extLst>
                </a:gridCol>
                <a:gridCol w="4241835">
                  <a:extLst>
                    <a:ext uri="{9D8B030D-6E8A-4147-A177-3AD203B41FA5}">
                      <a16:colId xmlns:a16="http://schemas.microsoft.com/office/drawing/2014/main" val="984184708"/>
                    </a:ext>
                  </a:extLst>
                </a:gridCol>
              </a:tblGrid>
              <a:tr h="778914">
                <a:tc>
                  <a:txBody>
                    <a:bodyPr/>
                    <a:lstStyle/>
                    <a:p>
                      <a:r>
                        <a:rPr lang="en-US" sz="3200"/>
                        <a:t>Chemical</a:t>
                      </a:r>
                    </a:p>
                  </a:txBody>
                  <a:tcPr>
                    <a:solidFill>
                      <a:srgbClr val="05639B"/>
                    </a:solidFill>
                  </a:tcPr>
                </a:tc>
                <a:tc>
                  <a:txBody>
                    <a:bodyPr/>
                    <a:lstStyle/>
                    <a:p>
                      <a:r>
                        <a:rPr lang="en-US" sz="3200"/>
                        <a:t>Results</a:t>
                      </a:r>
                    </a:p>
                  </a:txBody>
                  <a:tcPr>
                    <a:solidFill>
                      <a:srgbClr val="05639B"/>
                    </a:solidFill>
                  </a:tcPr>
                </a:tc>
                <a:extLst>
                  <a:ext uri="{0D108BD9-81ED-4DB2-BD59-A6C34878D82A}">
                    <a16:rowId xmlns:a16="http://schemas.microsoft.com/office/drawing/2014/main" val="4034706271"/>
                  </a:ext>
                </a:extLst>
              </a:tr>
              <a:tr h="451276">
                <a:tc>
                  <a:txBody>
                    <a:bodyPr/>
                    <a:lstStyle/>
                    <a:p>
                      <a:r>
                        <a:rPr lang="en-US" sz="3200">
                          <a:solidFill>
                            <a:schemeClr val="tx1"/>
                          </a:solidFill>
                        </a:rPr>
                        <a:t>Benzene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1678702557"/>
                  </a:ext>
                </a:extLst>
              </a:tr>
              <a:tr h="451276">
                <a:tc>
                  <a:txBody>
                    <a:bodyPr/>
                    <a:lstStyle/>
                    <a:p>
                      <a:r>
                        <a:rPr lang="en-US" sz="3200">
                          <a:solidFill>
                            <a:schemeClr val="tx1"/>
                          </a:solidFill>
                        </a:rPr>
                        <a:t>Cumene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3435564291"/>
                  </a:ext>
                </a:extLst>
              </a:tr>
              <a:tr h="451276">
                <a:tc>
                  <a:txBody>
                    <a:bodyPr/>
                    <a:lstStyle/>
                    <a:p>
                      <a:r>
                        <a:rPr lang="en-US" sz="3200">
                          <a:solidFill>
                            <a:schemeClr val="tx1"/>
                          </a:solidFill>
                        </a:rPr>
                        <a:t>Cyclohexane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741631999"/>
                  </a:ext>
                </a:extLst>
              </a:tr>
              <a:tr h="451276">
                <a:tc>
                  <a:txBody>
                    <a:bodyPr/>
                    <a:lstStyle/>
                    <a:p>
                      <a:r>
                        <a:rPr lang="en-US" sz="3200">
                          <a:solidFill>
                            <a:schemeClr val="tx1"/>
                          </a:solidFill>
                        </a:rPr>
                        <a:t>Diethanolamine (DEA)</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2087323436"/>
                  </a:ext>
                </a:extLst>
              </a:tr>
              <a:tr h="451276">
                <a:tc>
                  <a:txBody>
                    <a:bodyPr/>
                    <a:lstStyle/>
                    <a:p>
                      <a:r>
                        <a:rPr lang="en-US" sz="3200">
                          <a:solidFill>
                            <a:schemeClr val="tx1"/>
                          </a:solidFill>
                        </a:rPr>
                        <a:t>Ethylbenzene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163812423"/>
                  </a:ext>
                </a:extLst>
              </a:tr>
              <a:tr h="451276">
                <a:tc>
                  <a:txBody>
                    <a:bodyPr/>
                    <a:lstStyle/>
                    <a:p>
                      <a:r>
                        <a:rPr lang="en-US" sz="3200">
                          <a:solidFill>
                            <a:schemeClr val="tx1"/>
                          </a:solidFill>
                        </a:rPr>
                        <a:t>n-Hexane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1446368706"/>
                  </a:ext>
                </a:extLst>
              </a:tr>
              <a:tr h="451276">
                <a:tc>
                  <a:txBody>
                    <a:bodyPr/>
                    <a:lstStyle/>
                    <a:p>
                      <a:r>
                        <a:rPr lang="en-US" sz="3200">
                          <a:solidFill>
                            <a:schemeClr val="tx1"/>
                          </a:solidFill>
                        </a:rPr>
                        <a:t>Toluene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3103318497"/>
                  </a:ext>
                </a:extLst>
              </a:tr>
              <a:tr h="451276">
                <a:tc>
                  <a:txBody>
                    <a:bodyPr/>
                    <a:lstStyle/>
                    <a:p>
                      <a:r>
                        <a:rPr lang="en-US" sz="3200">
                          <a:solidFill>
                            <a:schemeClr val="tx1"/>
                          </a:solidFill>
                        </a:rPr>
                        <a:t>1,2,4-Trimethylbenzene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2850805026"/>
                  </a:ext>
                </a:extLst>
              </a:tr>
              <a:tr h="451276">
                <a:tc>
                  <a:txBody>
                    <a:bodyPr/>
                    <a:lstStyle/>
                    <a:p>
                      <a:r>
                        <a:rPr lang="en-US" sz="3200">
                          <a:solidFill>
                            <a:schemeClr val="tx1"/>
                          </a:solidFill>
                        </a:rPr>
                        <a:t>1,3,5-Trimethylbenzene</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623720386"/>
                  </a:ext>
                </a:extLst>
              </a:tr>
              <a:tr h="451276">
                <a:tc>
                  <a:txBody>
                    <a:bodyPr/>
                    <a:lstStyle/>
                    <a:p>
                      <a:r>
                        <a:rPr lang="en-US" sz="3200">
                          <a:solidFill>
                            <a:schemeClr val="tx1"/>
                          </a:solidFill>
                        </a:rPr>
                        <a:t>Xylenes</a:t>
                      </a:r>
                    </a:p>
                  </a:txBody>
                  <a:tcPr/>
                </a:tc>
                <a:tc>
                  <a:txBody>
                    <a:bodyPr/>
                    <a:lstStyle/>
                    <a:p>
                      <a:r>
                        <a:rPr lang="en-US" sz="3200">
                          <a:solidFill>
                            <a:schemeClr val="tx1"/>
                          </a:solidFill>
                        </a:rPr>
                        <a:t>Non Detect</a:t>
                      </a:r>
                    </a:p>
                  </a:txBody>
                  <a:tcPr/>
                </a:tc>
                <a:extLst>
                  <a:ext uri="{0D108BD9-81ED-4DB2-BD59-A6C34878D82A}">
                    <a16:rowId xmlns:a16="http://schemas.microsoft.com/office/drawing/2014/main" val="395871325"/>
                  </a:ext>
                </a:extLst>
              </a:tr>
            </a:tbl>
          </a:graphicData>
        </a:graphic>
      </p:graphicFrame>
      <p:sp>
        <p:nvSpPr>
          <p:cNvPr id="3" name="Slide Number Placeholder 2">
            <a:extLst>
              <a:ext uri="{FF2B5EF4-FFF2-40B4-BE49-F238E27FC236}">
                <a16:creationId xmlns:a16="http://schemas.microsoft.com/office/drawing/2014/main" id="{4D6F9AA0-D5FA-924A-7780-3ECD05F39FE8}"/>
              </a:ext>
            </a:extLst>
          </p:cNvPr>
          <p:cNvSpPr>
            <a:spLocks noGrp="1"/>
          </p:cNvSpPr>
          <p:nvPr>
            <p:ph type="sldNum" sz="quarter" idx="7"/>
          </p:nvPr>
        </p:nvSpPr>
        <p:spPr/>
        <p:txBody>
          <a:bodyPr/>
          <a:lstStyle/>
          <a:p>
            <a:fld id="{B6F15528-21DE-4FAA-801E-634DDDAF4B2B}" type="slidenum">
              <a:rPr lang="en-US" smtClean="0"/>
              <a:t>11</a:t>
            </a:fld>
            <a:endParaRPr lang="en-US"/>
          </a:p>
        </p:txBody>
      </p:sp>
      <p:sp>
        <p:nvSpPr>
          <p:cNvPr id="20" name="Rounded Rectangle 3">
            <a:extLst>
              <a:ext uri="{FF2B5EF4-FFF2-40B4-BE49-F238E27FC236}">
                <a16:creationId xmlns:a16="http://schemas.microsoft.com/office/drawing/2014/main" id="{43813F48-7254-29C7-0BD5-DF516CE4ED63}"/>
              </a:ext>
            </a:extLst>
          </p:cNvPr>
          <p:cNvSpPr/>
          <p:nvPr/>
        </p:nvSpPr>
        <p:spPr>
          <a:xfrm>
            <a:off x="10469425" y="2601912"/>
            <a:ext cx="8415475" cy="7456488"/>
          </a:xfrm>
          <a:prstGeom prst="roundRect">
            <a:avLst>
              <a:gd name="adj" fmla="val 7886"/>
            </a:avLst>
          </a:prstGeom>
          <a:solidFill>
            <a:srgbClr val="F9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21" name="Content Placeholder 16" descr="A picture containing ground, outdoor, person&#10;&#10;AI-generated content may be incorrect.">
            <a:extLst>
              <a:ext uri="{FF2B5EF4-FFF2-40B4-BE49-F238E27FC236}">
                <a16:creationId xmlns:a16="http://schemas.microsoft.com/office/drawing/2014/main" id="{E5A3BF2E-F2C3-22B4-8209-1FA8BCCF75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7456" y="6752239"/>
            <a:ext cx="4835782" cy="3626836"/>
          </a:xfrm>
          <a:prstGeom prst="roundRect">
            <a:avLst>
              <a:gd name="adj" fmla="val 8144"/>
            </a:avLst>
          </a:prstGeom>
          <a:ln w="38100">
            <a:solidFill>
              <a:srgbClr val="F9EEE3"/>
            </a:solidFill>
          </a:ln>
        </p:spPr>
      </p:pic>
      <p:pic>
        <p:nvPicPr>
          <p:cNvPr id="22" name="Content Placeholder 14" descr="A picture containing grass, outdoor, person, sky&#10;&#10;AI-generated content may be incorrect.">
            <a:extLst>
              <a:ext uri="{FF2B5EF4-FFF2-40B4-BE49-F238E27FC236}">
                <a16:creationId xmlns:a16="http://schemas.microsoft.com/office/drawing/2014/main" id="{CE43B5B8-2C98-B884-F2D7-8890B87505AD}"/>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8462" y="2109704"/>
            <a:ext cx="5852160" cy="4389120"/>
          </a:xfrm>
          <a:prstGeom prst="roundRect">
            <a:avLst>
              <a:gd name="adj" fmla="val 6961"/>
            </a:avLst>
          </a:prstGeom>
          <a:ln w="38100">
            <a:solidFill>
              <a:srgbClr val="F9EEE3"/>
            </a:solidFill>
          </a:ln>
        </p:spPr>
      </p:pic>
      <p:sp>
        <p:nvSpPr>
          <p:cNvPr id="9" name="TextBox 8">
            <a:extLst>
              <a:ext uri="{FF2B5EF4-FFF2-40B4-BE49-F238E27FC236}">
                <a16:creationId xmlns:a16="http://schemas.microsoft.com/office/drawing/2014/main" id="{AD718F71-5224-2F94-7152-5A198C80E75D}"/>
              </a:ext>
            </a:extLst>
          </p:cNvPr>
          <p:cNvSpPr txBox="1"/>
          <p:nvPr/>
        </p:nvSpPr>
        <p:spPr>
          <a:xfrm>
            <a:off x="1004887" y="8963974"/>
            <a:ext cx="8722546" cy="1569660"/>
          </a:xfrm>
          <a:prstGeom prst="rect">
            <a:avLst/>
          </a:prstGeom>
          <a:noFill/>
        </p:spPr>
        <p:txBody>
          <a:bodyPr wrap="square">
            <a:spAutoFit/>
          </a:bodyPr>
          <a:lstStyle/>
          <a:p>
            <a:r>
              <a:rPr lang="en-US" sz="2400" i="1">
                <a:solidFill>
                  <a:srgbClr val="05639B"/>
                </a:solidFill>
                <a:effectLst/>
                <a:latin typeface="+mj-lt"/>
              </a:rPr>
              <a:t>“Analytical results indicated that all analytes were either non detect or the detected concentrations were below risk based residential screening levels and/ or within the range of regional background concentrations.” - TRC</a:t>
            </a:r>
            <a:endParaRPr lang="en-US" sz="2400" i="1">
              <a:solidFill>
                <a:srgbClr val="05639B"/>
              </a:solidFill>
              <a:latin typeface="+mj-lt"/>
            </a:endParaRPr>
          </a:p>
        </p:txBody>
      </p:sp>
    </p:spTree>
    <p:extLst>
      <p:ext uri="{BB962C8B-B14F-4D97-AF65-F5344CB8AC3E}">
        <p14:creationId xmlns:p14="http://schemas.microsoft.com/office/powerpoint/2010/main" val="382055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D114BE-00AB-F4F3-C4A8-DB42CDA2B18B}"/>
              </a:ext>
            </a:extLst>
          </p:cNvPr>
          <p:cNvSpPr>
            <a:spLocks noGrp="1"/>
          </p:cNvSpPr>
          <p:nvPr>
            <p:ph type="body" sz="quarter" idx="14"/>
          </p:nvPr>
        </p:nvSpPr>
        <p:spPr>
          <a:xfrm>
            <a:off x="12033250" y="4998035"/>
            <a:ext cx="7391400" cy="1477328"/>
          </a:xfrm>
        </p:spPr>
        <p:txBody>
          <a:bodyPr/>
          <a:lstStyle/>
          <a:p>
            <a:endParaRPr lang="en-US"/>
          </a:p>
        </p:txBody>
      </p:sp>
      <p:sp>
        <p:nvSpPr>
          <p:cNvPr id="2" name="Slide Number Placeholder 1">
            <a:extLst>
              <a:ext uri="{FF2B5EF4-FFF2-40B4-BE49-F238E27FC236}">
                <a16:creationId xmlns:a16="http://schemas.microsoft.com/office/drawing/2014/main" id="{67194915-5276-F6E2-E1FD-C2092D0F5554}"/>
              </a:ext>
            </a:extLst>
          </p:cNvPr>
          <p:cNvSpPr>
            <a:spLocks noGrp="1"/>
          </p:cNvSpPr>
          <p:nvPr>
            <p:ph type="sldNum" sz="quarter" idx="12"/>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385935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18EB7-2567-C6DD-F4C0-869FC988EDE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F6394-B0FE-6B06-ABC5-AE9A0A82B6F3}"/>
              </a:ext>
            </a:extLst>
          </p:cNvPr>
          <p:cNvSpPr>
            <a:spLocks noGrp="1"/>
          </p:cNvSpPr>
          <p:nvPr>
            <p:ph type="sldNum" sz="quarter" idx="7"/>
          </p:nvPr>
        </p:nvSpPr>
        <p:spPr>
          <a:xfrm>
            <a:off x="14474953" y="10517696"/>
            <a:ext cx="4623943" cy="276999"/>
          </a:xfrm>
        </p:spPr>
        <p:txBody>
          <a:bodyPr wrap="square">
            <a:normAutofit/>
          </a:bodyPr>
          <a:lstStyle/>
          <a:p>
            <a:pPr>
              <a:spcAft>
                <a:spcPts val="600"/>
              </a:spcAft>
            </a:pPr>
            <a:fld id="{B6F15528-21DE-4FAA-801E-634DDDAF4B2B}" type="slidenum">
              <a:rPr lang="en-US" smtClean="0"/>
              <a:pPr>
                <a:spcAft>
                  <a:spcPts val="600"/>
                </a:spcAft>
              </a:pPr>
              <a:t>2</a:t>
            </a:fld>
            <a:endParaRPr lang="en-US"/>
          </a:p>
        </p:txBody>
      </p:sp>
      <p:sp>
        <p:nvSpPr>
          <p:cNvPr id="2" name="Title 1">
            <a:extLst>
              <a:ext uri="{FF2B5EF4-FFF2-40B4-BE49-F238E27FC236}">
                <a16:creationId xmlns:a16="http://schemas.microsoft.com/office/drawing/2014/main" id="{8AFBF482-0070-A18C-CD79-4D5C99A16BA7}"/>
              </a:ext>
            </a:extLst>
          </p:cNvPr>
          <p:cNvSpPr>
            <a:spLocks noGrp="1"/>
          </p:cNvSpPr>
          <p:nvPr>
            <p:ph type="body" sz="quarter" idx="10"/>
          </p:nvPr>
        </p:nvSpPr>
        <p:spPr>
          <a:xfrm>
            <a:off x="6699250" y="930275"/>
            <a:ext cx="12399963" cy="677108"/>
          </a:xfrm>
        </p:spPr>
        <p:txBody>
          <a:bodyPr wrap="square">
            <a:normAutofit/>
          </a:bodyPr>
          <a:lstStyle/>
          <a:p>
            <a:pPr>
              <a:spcAft>
                <a:spcPts val="600"/>
              </a:spcAft>
            </a:pPr>
            <a:r>
              <a:rPr lang="en-US"/>
              <a:t>Description of Event</a:t>
            </a:r>
          </a:p>
        </p:txBody>
      </p:sp>
      <p:pic>
        <p:nvPicPr>
          <p:cNvPr id="16" name="Picture 15" descr="A car on a road with smoke coming out of it&#10;&#10;AI-generated content may be incorrect.">
            <a:extLst>
              <a:ext uri="{FF2B5EF4-FFF2-40B4-BE49-F238E27FC236}">
                <a16:creationId xmlns:a16="http://schemas.microsoft.com/office/drawing/2014/main" id="{B5FC4B4A-1ACA-B89D-A79D-ABC4C8EDD7CB}"/>
              </a:ext>
            </a:extLst>
          </p:cNvPr>
          <p:cNvPicPr>
            <a:picLocks noChangeAspect="1"/>
          </p:cNvPicPr>
          <p:nvPr/>
        </p:nvPicPr>
        <p:blipFill>
          <a:blip r:embed="rId2">
            <a:extLst>
              <a:ext uri="{28A0092B-C50C-407E-A947-70E740481C1C}">
                <a14:useLocalDpi xmlns:a14="http://schemas.microsoft.com/office/drawing/2010/main" val="0"/>
              </a:ext>
            </a:extLst>
          </a:blip>
          <a:srcRect l="12127" r="2" b="2"/>
          <a:stretch/>
        </p:blipFill>
        <p:spPr>
          <a:xfrm>
            <a:off x="1005205" y="2601150"/>
            <a:ext cx="8745284" cy="7464171"/>
          </a:xfrm>
          <a:prstGeom prst="roundRect">
            <a:avLst>
              <a:gd name="adj" fmla="val 7061"/>
            </a:avLst>
          </a:prstGeom>
          <a:noFill/>
          <a:ln w="38100">
            <a:solidFill>
              <a:srgbClr val="F9EEE3"/>
            </a:solidFill>
          </a:ln>
          <a:effectLst>
            <a:outerShdw dist="258017" dir="5400000" algn="t" rotWithShape="0">
              <a:srgbClr val="F9EEE3"/>
            </a:outerShdw>
          </a:effectLst>
        </p:spPr>
      </p:pic>
      <p:sp>
        <p:nvSpPr>
          <p:cNvPr id="17" name="Rounded Rectangle 2">
            <a:extLst>
              <a:ext uri="{FF2B5EF4-FFF2-40B4-BE49-F238E27FC236}">
                <a16:creationId xmlns:a16="http://schemas.microsoft.com/office/drawing/2014/main" id="{7BE40A86-2B7F-E8CF-79A3-F7E6A915F691}"/>
              </a:ext>
            </a:extLst>
          </p:cNvPr>
          <p:cNvSpPr/>
          <p:nvPr/>
        </p:nvSpPr>
        <p:spPr>
          <a:xfrm>
            <a:off x="10633753" y="2601151"/>
            <a:ext cx="8198777" cy="902337"/>
          </a:xfrm>
          <a:prstGeom prst="roundRect">
            <a:avLst/>
          </a:prstGeom>
          <a:solidFill>
            <a:srgbClr val="05649B"/>
          </a:solidFill>
          <a:ln w="38100">
            <a:solidFill>
              <a:srgbClr val="F26A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1:35 p.m. on February 1, 2025</a:t>
            </a:r>
            <a:r>
              <a:rPr lang="en-US"/>
              <a:t>, when two contract workers were opening a flange in preparation for planned maintenance on one of the refinery’s process units.</a:t>
            </a:r>
          </a:p>
        </p:txBody>
      </p:sp>
      <p:sp>
        <p:nvSpPr>
          <p:cNvPr id="18" name="Rounded Rectangle 10">
            <a:extLst>
              <a:ext uri="{FF2B5EF4-FFF2-40B4-BE49-F238E27FC236}">
                <a16:creationId xmlns:a16="http://schemas.microsoft.com/office/drawing/2014/main" id="{BAEDF25A-30A3-9CBD-3FFA-9104A2EC72DA}"/>
              </a:ext>
            </a:extLst>
          </p:cNvPr>
          <p:cNvSpPr/>
          <p:nvPr/>
        </p:nvSpPr>
        <p:spPr>
          <a:xfrm>
            <a:off x="10633753" y="4160254"/>
            <a:ext cx="8198777" cy="1066724"/>
          </a:xfrm>
          <a:prstGeom prst="roundRect">
            <a:avLst/>
          </a:prstGeom>
          <a:solidFill>
            <a:srgbClr val="05649B"/>
          </a:solidFill>
          <a:ln w="38100">
            <a:solidFill>
              <a:srgbClr val="F26A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While opening the flange, hydrocarbon material started to leak. </a:t>
            </a:r>
            <a:br>
              <a:rPr lang="en-US" b="1"/>
            </a:br>
            <a:r>
              <a:rPr lang="en-US"/>
              <a:t>The two contract workers upon observing the leak evacuated the area, </a:t>
            </a:r>
            <a:br>
              <a:rPr lang="en-US"/>
            </a:br>
            <a:r>
              <a:rPr lang="en-US"/>
              <a:t>and within seconds the material caught fire. </a:t>
            </a:r>
          </a:p>
        </p:txBody>
      </p:sp>
      <p:sp>
        <p:nvSpPr>
          <p:cNvPr id="19" name="Rounded Rectangle 11">
            <a:extLst>
              <a:ext uri="{FF2B5EF4-FFF2-40B4-BE49-F238E27FC236}">
                <a16:creationId xmlns:a16="http://schemas.microsoft.com/office/drawing/2014/main" id="{4BD80004-A85A-9F03-F5F2-8CEC8DFFBCDF}"/>
              </a:ext>
            </a:extLst>
          </p:cNvPr>
          <p:cNvSpPr/>
          <p:nvPr/>
        </p:nvSpPr>
        <p:spPr>
          <a:xfrm>
            <a:off x="10633753" y="5883744"/>
            <a:ext cx="8198777" cy="1066724"/>
          </a:xfrm>
          <a:prstGeom prst="roundRect">
            <a:avLst/>
          </a:prstGeom>
          <a:solidFill>
            <a:srgbClr val="05649B"/>
          </a:solidFill>
          <a:ln w="38100">
            <a:solidFill>
              <a:srgbClr val="F26A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1:49 p.m. a Level 2 CWS notification was received by CCH.  </a:t>
            </a:r>
            <a:br>
              <a:rPr lang="en-US" b="1"/>
            </a:br>
            <a:r>
              <a:rPr lang="en-US"/>
              <a:t>CCH expanded the initial health advisory, ultimately issuing a Shelter In Pace for parts of Martinez for ~ 5 hours</a:t>
            </a:r>
          </a:p>
        </p:txBody>
      </p:sp>
      <p:sp>
        <p:nvSpPr>
          <p:cNvPr id="20" name="Rounded Rectangle 13">
            <a:extLst>
              <a:ext uri="{FF2B5EF4-FFF2-40B4-BE49-F238E27FC236}">
                <a16:creationId xmlns:a16="http://schemas.microsoft.com/office/drawing/2014/main" id="{F7E4DBAD-2879-A094-D4C4-91133ED2AE7F}"/>
              </a:ext>
            </a:extLst>
          </p:cNvPr>
          <p:cNvSpPr/>
          <p:nvPr/>
        </p:nvSpPr>
        <p:spPr>
          <a:xfrm>
            <a:off x="10633753" y="7607234"/>
            <a:ext cx="8198777" cy="902337"/>
          </a:xfrm>
          <a:prstGeom prst="roundRect">
            <a:avLst/>
          </a:prstGeom>
          <a:solidFill>
            <a:srgbClr val="05649B"/>
          </a:solidFill>
          <a:ln w="38100">
            <a:solidFill>
              <a:srgbClr val="F26A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Crews continued to suppress the fire until Tuesday, February 4, 2025 </a:t>
            </a:r>
            <a:br>
              <a:rPr lang="en-US" b="1"/>
            </a:br>
            <a:r>
              <a:rPr lang="en-US"/>
              <a:t>when the fire was extinguished and the health advisory was lifted.</a:t>
            </a:r>
          </a:p>
        </p:txBody>
      </p:sp>
      <p:sp>
        <p:nvSpPr>
          <p:cNvPr id="21" name="Rounded Rectangle 14">
            <a:extLst>
              <a:ext uri="{FF2B5EF4-FFF2-40B4-BE49-F238E27FC236}">
                <a16:creationId xmlns:a16="http://schemas.microsoft.com/office/drawing/2014/main" id="{CE38839F-F443-719F-AA91-4BE6EFD6EEE4}"/>
              </a:ext>
            </a:extLst>
          </p:cNvPr>
          <p:cNvSpPr/>
          <p:nvPr/>
        </p:nvSpPr>
        <p:spPr>
          <a:xfrm>
            <a:off x="10633753" y="9166338"/>
            <a:ext cx="8198777" cy="902337"/>
          </a:xfrm>
          <a:prstGeom prst="roundRect">
            <a:avLst/>
          </a:prstGeom>
          <a:solidFill>
            <a:srgbClr val="05649B"/>
          </a:solidFill>
          <a:ln w="38100">
            <a:solidFill>
              <a:srgbClr val="F26A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A total of six workers were evaluated by medical personnel and released. </a:t>
            </a:r>
          </a:p>
          <a:p>
            <a:pPr lvl="0" algn="ctr"/>
            <a:r>
              <a:rPr lang="en-US"/>
              <a:t>None were admitted to the hospital. </a:t>
            </a:r>
          </a:p>
        </p:txBody>
      </p:sp>
      <p:cxnSp>
        <p:nvCxnSpPr>
          <p:cNvPr id="22" name="Straight Arrow Connector 21">
            <a:extLst>
              <a:ext uri="{FF2B5EF4-FFF2-40B4-BE49-F238E27FC236}">
                <a16:creationId xmlns:a16="http://schemas.microsoft.com/office/drawing/2014/main" id="{5C24A8BE-F045-94BB-A75C-94F20089A93E}"/>
              </a:ext>
            </a:extLst>
          </p:cNvPr>
          <p:cNvCxnSpPr>
            <a:cxnSpLocks/>
            <a:stCxn id="3" idx="2"/>
            <a:endCxn id="11" idx="0"/>
          </p:cNvCxnSpPr>
          <p:nvPr/>
        </p:nvCxnSpPr>
        <p:spPr>
          <a:xfrm>
            <a:off x="14733142" y="3503488"/>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4D96BDF-96A1-8C57-A186-FF7FA4FE783F}"/>
              </a:ext>
            </a:extLst>
          </p:cNvPr>
          <p:cNvCxnSpPr>
            <a:cxnSpLocks/>
          </p:cNvCxnSpPr>
          <p:nvPr/>
        </p:nvCxnSpPr>
        <p:spPr>
          <a:xfrm>
            <a:off x="14733142" y="5219272"/>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824E74-F14E-8219-1444-8B3EFCFD0952}"/>
              </a:ext>
            </a:extLst>
          </p:cNvPr>
          <p:cNvCxnSpPr>
            <a:cxnSpLocks/>
          </p:cNvCxnSpPr>
          <p:nvPr/>
        </p:nvCxnSpPr>
        <p:spPr>
          <a:xfrm>
            <a:off x="14733142" y="6935056"/>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7048C6-91D2-3D09-6143-A75F9BD2CA8B}"/>
              </a:ext>
            </a:extLst>
          </p:cNvPr>
          <p:cNvCxnSpPr>
            <a:cxnSpLocks/>
          </p:cNvCxnSpPr>
          <p:nvPr/>
        </p:nvCxnSpPr>
        <p:spPr>
          <a:xfrm>
            <a:off x="14733142" y="8496728"/>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7BE40A86-2B7F-E8CF-79A3-F7E6A915F691}"/>
              </a:ext>
            </a:extLst>
          </p:cNvPr>
          <p:cNvSpPr/>
          <p:nvPr/>
        </p:nvSpPr>
        <p:spPr>
          <a:xfrm>
            <a:off x="10633753" y="2601151"/>
            <a:ext cx="8198777" cy="902337"/>
          </a:xfrm>
          <a:prstGeom prst="roundRect">
            <a:avLst/>
          </a:prstGeom>
          <a:solidFill>
            <a:srgbClr val="05649B"/>
          </a:solidFill>
          <a:ln w="38100">
            <a:solidFill>
              <a:srgbClr val="F26A39"/>
            </a:solidFill>
          </a:ln>
          <a:effectLst>
            <a:outerShdw dist="87203"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1:35 p.m. on February 1, 2025</a:t>
            </a:r>
            <a:r>
              <a:rPr lang="en-US"/>
              <a:t>, when two contract workers were opening a flange in preparation for planned maintenance on one of the refinery’s process units.</a:t>
            </a:r>
          </a:p>
        </p:txBody>
      </p:sp>
      <p:sp>
        <p:nvSpPr>
          <p:cNvPr id="5" name="Rounded Rectangle 10">
            <a:extLst>
              <a:ext uri="{FF2B5EF4-FFF2-40B4-BE49-F238E27FC236}">
                <a16:creationId xmlns:a16="http://schemas.microsoft.com/office/drawing/2014/main" id="{BAEDF25A-30A3-9CBD-3FFA-9104A2EC72DA}"/>
              </a:ext>
            </a:extLst>
          </p:cNvPr>
          <p:cNvSpPr/>
          <p:nvPr/>
        </p:nvSpPr>
        <p:spPr>
          <a:xfrm>
            <a:off x="10633753" y="4160254"/>
            <a:ext cx="8198777" cy="1066724"/>
          </a:xfrm>
          <a:prstGeom prst="roundRect">
            <a:avLst/>
          </a:prstGeom>
          <a:solidFill>
            <a:srgbClr val="05649B"/>
          </a:solidFill>
          <a:ln w="38100">
            <a:solidFill>
              <a:srgbClr val="F26A39"/>
            </a:solidFill>
          </a:ln>
          <a:effectLst>
            <a:outerShdw dist="87203"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While opening the flange, hydrocarbon material started to leak. </a:t>
            </a:r>
            <a:br>
              <a:rPr lang="en-US" b="1"/>
            </a:br>
            <a:r>
              <a:rPr lang="en-US"/>
              <a:t>The two contract workers upon observing the leak evacuated the area, </a:t>
            </a:r>
            <a:br>
              <a:rPr lang="en-US"/>
            </a:br>
            <a:r>
              <a:rPr lang="en-US"/>
              <a:t>and within seconds the material caught fire. </a:t>
            </a:r>
          </a:p>
        </p:txBody>
      </p:sp>
      <p:sp>
        <p:nvSpPr>
          <p:cNvPr id="6" name="Rounded Rectangle 11">
            <a:extLst>
              <a:ext uri="{FF2B5EF4-FFF2-40B4-BE49-F238E27FC236}">
                <a16:creationId xmlns:a16="http://schemas.microsoft.com/office/drawing/2014/main" id="{4BD80004-A85A-9F03-F5F2-8CEC8DFFBCDF}"/>
              </a:ext>
            </a:extLst>
          </p:cNvPr>
          <p:cNvSpPr/>
          <p:nvPr/>
        </p:nvSpPr>
        <p:spPr>
          <a:xfrm>
            <a:off x="10633753" y="5883744"/>
            <a:ext cx="8198777" cy="1066724"/>
          </a:xfrm>
          <a:prstGeom prst="roundRect">
            <a:avLst/>
          </a:prstGeom>
          <a:solidFill>
            <a:srgbClr val="05649B"/>
          </a:solidFill>
          <a:ln w="38100">
            <a:solidFill>
              <a:srgbClr val="F26A39"/>
            </a:solidFill>
          </a:ln>
          <a:effectLst>
            <a:outerShdw dist="87203"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1:49 p.m. a Level 2 CWS notification was received by CCH.  </a:t>
            </a:r>
            <a:br>
              <a:rPr lang="en-US" b="1"/>
            </a:br>
            <a:r>
              <a:rPr lang="en-US"/>
              <a:t>CCH expanded the initial health advisory, ultimately issuing a Shelter In Pace for parts of Martinez for ~ 5 hours</a:t>
            </a:r>
          </a:p>
        </p:txBody>
      </p:sp>
      <p:sp>
        <p:nvSpPr>
          <p:cNvPr id="7" name="Rounded Rectangle 13">
            <a:extLst>
              <a:ext uri="{FF2B5EF4-FFF2-40B4-BE49-F238E27FC236}">
                <a16:creationId xmlns:a16="http://schemas.microsoft.com/office/drawing/2014/main" id="{F7E4DBAD-2879-A094-D4C4-91133ED2AE7F}"/>
              </a:ext>
            </a:extLst>
          </p:cNvPr>
          <p:cNvSpPr/>
          <p:nvPr/>
        </p:nvSpPr>
        <p:spPr>
          <a:xfrm>
            <a:off x="10633753" y="7607234"/>
            <a:ext cx="8198777" cy="902337"/>
          </a:xfrm>
          <a:prstGeom prst="roundRect">
            <a:avLst/>
          </a:prstGeom>
          <a:solidFill>
            <a:srgbClr val="05649B"/>
          </a:solidFill>
          <a:ln w="38100">
            <a:solidFill>
              <a:srgbClr val="F26A39"/>
            </a:solidFill>
          </a:ln>
          <a:effectLst>
            <a:outerShdw dist="87203"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Crews continued to suppress the fire until Tuesday, February 4, 2025 </a:t>
            </a:r>
            <a:br>
              <a:rPr lang="en-US" b="1"/>
            </a:br>
            <a:r>
              <a:rPr lang="en-US"/>
              <a:t>when the fire was extinguished and the health advisory was lifted.</a:t>
            </a:r>
          </a:p>
        </p:txBody>
      </p:sp>
      <p:sp>
        <p:nvSpPr>
          <p:cNvPr id="8" name="Rounded Rectangle 14">
            <a:extLst>
              <a:ext uri="{FF2B5EF4-FFF2-40B4-BE49-F238E27FC236}">
                <a16:creationId xmlns:a16="http://schemas.microsoft.com/office/drawing/2014/main" id="{CE38839F-F443-719F-AA91-4BE6EFD6EEE4}"/>
              </a:ext>
            </a:extLst>
          </p:cNvPr>
          <p:cNvSpPr/>
          <p:nvPr/>
        </p:nvSpPr>
        <p:spPr>
          <a:xfrm>
            <a:off x="10633753" y="9166338"/>
            <a:ext cx="8198777" cy="902337"/>
          </a:xfrm>
          <a:prstGeom prst="roundRect">
            <a:avLst/>
          </a:prstGeom>
          <a:solidFill>
            <a:srgbClr val="05649B"/>
          </a:solidFill>
          <a:ln w="38100">
            <a:solidFill>
              <a:srgbClr val="F26A39"/>
            </a:solidFill>
          </a:ln>
          <a:effectLst>
            <a:outerShdw dist="87203"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b="1"/>
              <a:t>A total of six workers were evaluated by medical personnel and released. </a:t>
            </a:r>
          </a:p>
          <a:p>
            <a:pPr lvl="0" algn="ctr"/>
            <a:r>
              <a:rPr lang="en-US"/>
              <a:t>None were admitted to the hospital. </a:t>
            </a:r>
          </a:p>
        </p:txBody>
      </p:sp>
      <p:cxnSp>
        <p:nvCxnSpPr>
          <p:cNvPr id="9" name="Straight Arrow Connector 8">
            <a:extLst>
              <a:ext uri="{FF2B5EF4-FFF2-40B4-BE49-F238E27FC236}">
                <a16:creationId xmlns:a16="http://schemas.microsoft.com/office/drawing/2014/main" id="{5C24A8BE-F045-94BB-A75C-94F20089A93E}"/>
              </a:ext>
            </a:extLst>
          </p:cNvPr>
          <p:cNvCxnSpPr>
            <a:cxnSpLocks/>
            <a:stCxn id="3" idx="2"/>
            <a:endCxn id="11" idx="0"/>
          </p:cNvCxnSpPr>
          <p:nvPr/>
        </p:nvCxnSpPr>
        <p:spPr>
          <a:xfrm>
            <a:off x="14733142" y="3503488"/>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4D96BDF-96A1-8C57-A186-FF7FA4FE783F}"/>
              </a:ext>
            </a:extLst>
          </p:cNvPr>
          <p:cNvCxnSpPr>
            <a:cxnSpLocks/>
          </p:cNvCxnSpPr>
          <p:nvPr/>
        </p:nvCxnSpPr>
        <p:spPr>
          <a:xfrm>
            <a:off x="14733142" y="5219272"/>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824E74-F14E-8219-1444-8B3EFCFD0952}"/>
              </a:ext>
            </a:extLst>
          </p:cNvPr>
          <p:cNvCxnSpPr>
            <a:cxnSpLocks/>
          </p:cNvCxnSpPr>
          <p:nvPr/>
        </p:nvCxnSpPr>
        <p:spPr>
          <a:xfrm>
            <a:off x="14733142" y="6935056"/>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7048C6-91D2-3D09-6143-A75F9BD2CA8B}"/>
              </a:ext>
            </a:extLst>
          </p:cNvPr>
          <p:cNvCxnSpPr>
            <a:cxnSpLocks/>
          </p:cNvCxnSpPr>
          <p:nvPr/>
        </p:nvCxnSpPr>
        <p:spPr>
          <a:xfrm>
            <a:off x="14733142" y="8496728"/>
            <a:ext cx="0" cy="656766"/>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1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46585AD1-FA9B-EFA5-3406-445EF6C50A49}"/>
              </a:ext>
            </a:extLst>
          </p:cNvPr>
          <p:cNvSpPr>
            <a:spLocks noGrp="1"/>
          </p:cNvSpPr>
          <p:nvPr>
            <p:ph type="sldNum" sz="quarter" idx="7"/>
          </p:nvPr>
        </p:nvSpPr>
        <p:spPr>
          <a:xfrm>
            <a:off x="14474953" y="10517696"/>
            <a:ext cx="4623943" cy="276999"/>
          </a:xfrm>
        </p:spPr>
        <p:txBody>
          <a:bodyPr/>
          <a:lstStyle/>
          <a:p>
            <a:pPr>
              <a:spcAft>
                <a:spcPts val="600"/>
              </a:spcAft>
            </a:pPr>
            <a:fld id="{B6F15528-21DE-4FAA-801E-634DDDAF4B2B}" type="slidenum">
              <a:rPr lang="en-US"/>
              <a:pPr>
                <a:spcAft>
                  <a:spcPts val="600"/>
                </a:spcAft>
              </a:pPr>
              <a:t>3</a:t>
            </a:fld>
            <a:endParaRPr lang="en-US"/>
          </a:p>
        </p:txBody>
      </p:sp>
      <p:sp>
        <p:nvSpPr>
          <p:cNvPr id="3" name="Title 2">
            <a:extLst>
              <a:ext uri="{FF2B5EF4-FFF2-40B4-BE49-F238E27FC236}">
                <a16:creationId xmlns:a16="http://schemas.microsoft.com/office/drawing/2014/main" id="{FB576C5A-608D-B6C0-EF96-1603CEC1DED1}"/>
              </a:ext>
            </a:extLst>
          </p:cNvPr>
          <p:cNvSpPr>
            <a:spLocks noGrp="1"/>
          </p:cNvSpPr>
          <p:nvPr>
            <p:ph type="body" sz="quarter" idx="10"/>
          </p:nvPr>
        </p:nvSpPr>
        <p:spPr>
          <a:xfrm>
            <a:off x="6699250" y="930275"/>
            <a:ext cx="12399963" cy="677108"/>
          </a:xfrm>
        </p:spPr>
        <p:txBody>
          <a:bodyPr wrap="square" lIns="0" tIns="0" rIns="0" bIns="0">
            <a:normAutofit/>
          </a:bodyPr>
          <a:lstStyle/>
          <a:p>
            <a:pPr>
              <a:spcAft>
                <a:spcPts val="600"/>
              </a:spcAft>
            </a:pPr>
            <a:r>
              <a:rPr lang="en-US" b="1">
                <a:latin typeface="Verdana" panose="020B0604030504040204" pitchFamily="34" charset="0"/>
                <a:ea typeface="Verdana" panose="020B0604030504040204" pitchFamily="34" charset="0"/>
                <a:cs typeface="Helvetica" panose="020B0604020202020204" pitchFamily="34" charset="0"/>
              </a:rPr>
              <a:t>Hazmat Notification</a:t>
            </a:r>
          </a:p>
        </p:txBody>
      </p:sp>
      <p:sp>
        <p:nvSpPr>
          <p:cNvPr id="2" name="Rounded Rectangle 3">
            <a:extLst>
              <a:ext uri="{FF2B5EF4-FFF2-40B4-BE49-F238E27FC236}">
                <a16:creationId xmlns:a16="http://schemas.microsoft.com/office/drawing/2014/main" id="{C87AD267-3B98-C2A4-247C-FA71BB9DD589}"/>
              </a:ext>
            </a:extLst>
          </p:cNvPr>
          <p:cNvSpPr/>
          <p:nvPr/>
        </p:nvSpPr>
        <p:spPr>
          <a:xfrm>
            <a:off x="791110" y="2450721"/>
            <a:ext cx="4962147" cy="1188720"/>
          </a:xfrm>
          <a:prstGeom prst="roundRect">
            <a:avLst/>
          </a:prstGeom>
          <a:solidFill>
            <a:srgbClr val="05649B"/>
          </a:solidFill>
          <a:ln w="38100">
            <a:solidFill>
              <a:srgbClr val="F26A39"/>
            </a:solidFill>
          </a:ln>
          <a:effectLst>
            <a:outerShdw dist="88899"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sz="2400"/>
              <a:t>Incident Occurs; Facility Activates CWS</a:t>
            </a:r>
          </a:p>
        </p:txBody>
      </p:sp>
      <p:sp>
        <p:nvSpPr>
          <p:cNvPr id="4" name="Rounded Rectangle 12">
            <a:extLst>
              <a:ext uri="{FF2B5EF4-FFF2-40B4-BE49-F238E27FC236}">
                <a16:creationId xmlns:a16="http://schemas.microsoft.com/office/drawing/2014/main" id="{0DECFF70-2B43-1384-0706-11758B5F2C6D}"/>
              </a:ext>
            </a:extLst>
          </p:cNvPr>
          <p:cNvSpPr/>
          <p:nvPr/>
        </p:nvSpPr>
        <p:spPr>
          <a:xfrm>
            <a:off x="791111" y="4586690"/>
            <a:ext cx="4964471" cy="1188720"/>
          </a:xfrm>
          <a:prstGeom prst="roundRect">
            <a:avLst/>
          </a:prstGeom>
          <a:solidFill>
            <a:srgbClr val="05649B"/>
          </a:solidFill>
          <a:ln w="38100">
            <a:solidFill>
              <a:srgbClr val="F26A39"/>
            </a:solidFill>
          </a:ln>
          <a:effectLst>
            <a:outerShdw dist="88899"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sz="2400"/>
              <a:t>CCH Notified; Contact with Facility and Response (if necessary) Occurs</a:t>
            </a:r>
          </a:p>
        </p:txBody>
      </p:sp>
      <p:sp>
        <p:nvSpPr>
          <p:cNvPr id="5" name="Rounded Rectangle 17">
            <a:extLst>
              <a:ext uri="{FF2B5EF4-FFF2-40B4-BE49-F238E27FC236}">
                <a16:creationId xmlns:a16="http://schemas.microsoft.com/office/drawing/2014/main" id="{AFCB201A-C632-5BFD-D040-F816B0608841}"/>
              </a:ext>
            </a:extLst>
          </p:cNvPr>
          <p:cNvSpPr/>
          <p:nvPr/>
        </p:nvSpPr>
        <p:spPr>
          <a:xfrm>
            <a:off x="791110" y="6722659"/>
            <a:ext cx="4962147" cy="1188720"/>
          </a:xfrm>
          <a:prstGeom prst="roundRect">
            <a:avLst/>
          </a:prstGeom>
          <a:solidFill>
            <a:srgbClr val="05649B"/>
          </a:solidFill>
          <a:ln w="38100">
            <a:solidFill>
              <a:srgbClr val="F26A39"/>
            </a:solidFill>
          </a:ln>
          <a:effectLst>
            <a:outerShdw dist="88899"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sz="2400"/>
              <a:t>Verification of Incident Level done by CCH</a:t>
            </a:r>
          </a:p>
        </p:txBody>
      </p:sp>
      <p:sp>
        <p:nvSpPr>
          <p:cNvPr id="6" name="Rounded Rectangle 19">
            <a:extLst>
              <a:ext uri="{FF2B5EF4-FFF2-40B4-BE49-F238E27FC236}">
                <a16:creationId xmlns:a16="http://schemas.microsoft.com/office/drawing/2014/main" id="{C45AE226-F670-F66B-A0F6-F82D63FB58E5}"/>
              </a:ext>
            </a:extLst>
          </p:cNvPr>
          <p:cNvSpPr/>
          <p:nvPr/>
        </p:nvSpPr>
        <p:spPr>
          <a:xfrm>
            <a:off x="791111" y="8858629"/>
            <a:ext cx="4964471" cy="1188720"/>
          </a:xfrm>
          <a:prstGeom prst="roundRect">
            <a:avLst/>
          </a:prstGeom>
          <a:solidFill>
            <a:srgbClr val="05649B"/>
          </a:solidFill>
          <a:ln w="38100">
            <a:solidFill>
              <a:srgbClr val="F26A39"/>
            </a:solidFill>
          </a:ln>
          <a:effectLst>
            <a:outerShdw dist="88899"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sz="2400"/>
              <a:t>Reclassification of Level Occurs when Necessary</a:t>
            </a:r>
          </a:p>
        </p:txBody>
      </p:sp>
      <p:cxnSp>
        <p:nvCxnSpPr>
          <p:cNvPr id="7" name="Straight Arrow Connector 6">
            <a:extLst>
              <a:ext uri="{FF2B5EF4-FFF2-40B4-BE49-F238E27FC236}">
                <a16:creationId xmlns:a16="http://schemas.microsoft.com/office/drawing/2014/main" id="{653635E5-F40E-C3DC-1D55-7E380F9FCE4C}"/>
              </a:ext>
            </a:extLst>
          </p:cNvPr>
          <p:cNvCxnSpPr>
            <a:cxnSpLocks/>
          </p:cNvCxnSpPr>
          <p:nvPr/>
        </p:nvCxnSpPr>
        <p:spPr>
          <a:xfrm flipH="1">
            <a:off x="3273347" y="3691356"/>
            <a:ext cx="10210" cy="881421"/>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ounded Rectangular Callout 27">
            <a:extLst>
              <a:ext uri="{FF2B5EF4-FFF2-40B4-BE49-F238E27FC236}">
                <a16:creationId xmlns:a16="http://schemas.microsoft.com/office/drawing/2014/main" id="{1B8BB82F-B08A-08FC-589E-25619911AB1D}"/>
              </a:ext>
            </a:extLst>
          </p:cNvPr>
          <p:cNvSpPr/>
          <p:nvPr/>
        </p:nvSpPr>
        <p:spPr>
          <a:xfrm>
            <a:off x="6584277" y="2652363"/>
            <a:ext cx="2926080" cy="7394986"/>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l">
              <a:buFont typeface="Arial" panose="020B0604020202020204" pitchFamily="34" charset="0"/>
              <a:buChar char="•"/>
            </a:pPr>
            <a:endParaRPr lang="en-US" sz="2800">
              <a:solidFill>
                <a:schemeClr val="tx1"/>
              </a:solidFill>
            </a:endParaRPr>
          </a:p>
          <a:p>
            <a:pPr marL="285750" indent="-285750" algn="l">
              <a:buFont typeface="Arial" panose="020B0604020202020204" pitchFamily="34" charset="0"/>
              <a:buChar char="•"/>
            </a:pPr>
            <a:endParaRPr lang="en-US" sz="2800">
              <a:solidFill>
                <a:schemeClr val="tx1"/>
              </a:solidFill>
            </a:endParaRPr>
          </a:p>
          <a:p>
            <a:pPr algn="l"/>
            <a:endParaRPr lang="en-US" sz="2800">
              <a:solidFill>
                <a:schemeClr val="tx1"/>
              </a:solidFill>
            </a:endParaRPr>
          </a:p>
          <a:p>
            <a:pPr marL="285750" indent="-285750" algn="l">
              <a:buClr>
                <a:srgbClr val="F26A39"/>
              </a:buClr>
              <a:buFont typeface="Arial" panose="020B0604020202020204" pitchFamily="34" charset="0"/>
              <a:buChar char="•"/>
            </a:pPr>
            <a:endParaRPr lang="en-US" sz="2800">
              <a:solidFill>
                <a:schemeClr val="tx1"/>
              </a:solidFill>
            </a:endParaRPr>
          </a:p>
          <a:p>
            <a:pPr marL="285750" indent="-285750" algn="l">
              <a:buClr>
                <a:srgbClr val="F26A39"/>
              </a:buClr>
              <a:buFont typeface="Arial" panose="020B0604020202020204" pitchFamily="34" charset="0"/>
              <a:buChar char="•"/>
            </a:pPr>
            <a:r>
              <a:rPr lang="en-US" sz="2800">
                <a:solidFill>
                  <a:schemeClr val="tx1"/>
                </a:solidFill>
              </a:rPr>
              <a:t>Off-site impact is not expected</a:t>
            </a:r>
          </a:p>
          <a:p>
            <a:pPr marL="285750" indent="-285750" algn="l">
              <a:buClr>
                <a:srgbClr val="F26A39"/>
              </a:buClr>
              <a:buFont typeface="Arial" panose="020B0604020202020204" pitchFamily="34" charset="0"/>
              <a:buChar char="•"/>
            </a:pPr>
            <a:r>
              <a:rPr lang="en-US" sz="2800">
                <a:solidFill>
                  <a:schemeClr val="tx1"/>
                </a:solidFill>
              </a:rPr>
              <a:t>Flaring not included in any other level</a:t>
            </a:r>
          </a:p>
          <a:p>
            <a:pPr marL="285750" indent="-285750" algn="l">
              <a:buClr>
                <a:srgbClr val="F26A39"/>
              </a:buClr>
              <a:buFont typeface="Arial" panose="020B0604020202020204" pitchFamily="34" charset="0"/>
              <a:buChar char="•"/>
            </a:pPr>
            <a:r>
              <a:rPr lang="en-US" sz="2800">
                <a:solidFill>
                  <a:schemeClr val="tx1"/>
                </a:solidFill>
              </a:rPr>
              <a:t>Not expected to cause public concern</a:t>
            </a:r>
          </a:p>
          <a:p>
            <a:pPr marL="285750" indent="-285750" algn="l">
              <a:buFont typeface="Arial" panose="020B0604020202020204" pitchFamily="34" charset="0"/>
              <a:buChar char="•"/>
            </a:pPr>
            <a:endParaRPr lang="en-US" sz="2800">
              <a:solidFill>
                <a:schemeClr val="tx1"/>
              </a:solidFill>
            </a:endParaRPr>
          </a:p>
        </p:txBody>
      </p:sp>
      <p:sp>
        <p:nvSpPr>
          <p:cNvPr id="9" name="Rounded Rectangle 28">
            <a:extLst>
              <a:ext uri="{FF2B5EF4-FFF2-40B4-BE49-F238E27FC236}">
                <a16:creationId xmlns:a16="http://schemas.microsoft.com/office/drawing/2014/main" id="{3A5D484E-EE2A-37BC-96E4-9F5AA4157DCB}"/>
              </a:ext>
            </a:extLst>
          </p:cNvPr>
          <p:cNvSpPr/>
          <p:nvPr/>
        </p:nvSpPr>
        <p:spPr>
          <a:xfrm>
            <a:off x="7330835" y="2404146"/>
            <a:ext cx="1560243"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LEVEL 0</a:t>
            </a:r>
            <a:endParaRPr lang="en-US"/>
          </a:p>
        </p:txBody>
      </p:sp>
      <p:sp>
        <p:nvSpPr>
          <p:cNvPr id="10" name="Rounded Rectangle 29">
            <a:extLst>
              <a:ext uri="{FF2B5EF4-FFF2-40B4-BE49-F238E27FC236}">
                <a16:creationId xmlns:a16="http://schemas.microsoft.com/office/drawing/2014/main" id="{6221439E-0AA2-1B8B-6846-22EF0F16F8A7}"/>
              </a:ext>
            </a:extLst>
          </p:cNvPr>
          <p:cNvSpPr/>
          <p:nvPr/>
        </p:nvSpPr>
        <p:spPr>
          <a:xfrm>
            <a:off x="6466564" y="2926764"/>
            <a:ext cx="3153914" cy="1284270"/>
          </a:xfrm>
          <a:prstGeom prst="roundRect">
            <a:avLst>
              <a:gd name="adj" fmla="val 23106"/>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a:t>Notification</a:t>
            </a:r>
          </a:p>
          <a:p>
            <a:pPr algn="ctr"/>
            <a:r>
              <a:rPr lang="en-US" sz="2400" b="1"/>
              <a:t>Only</a:t>
            </a:r>
          </a:p>
        </p:txBody>
      </p:sp>
      <p:sp>
        <p:nvSpPr>
          <p:cNvPr id="11" name="Rounded Rectangular Callout 30">
            <a:extLst>
              <a:ext uri="{FF2B5EF4-FFF2-40B4-BE49-F238E27FC236}">
                <a16:creationId xmlns:a16="http://schemas.microsoft.com/office/drawing/2014/main" id="{9DC5CE3B-136E-21F4-8A7E-B3286D426EA4}"/>
              </a:ext>
            </a:extLst>
          </p:cNvPr>
          <p:cNvSpPr/>
          <p:nvPr/>
        </p:nvSpPr>
        <p:spPr>
          <a:xfrm>
            <a:off x="9891745" y="2652363"/>
            <a:ext cx="2926080" cy="7394986"/>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l">
              <a:buFont typeface="Arial" panose="020B0604020202020204" pitchFamily="34" charset="0"/>
              <a:buChar char="•"/>
            </a:pPr>
            <a:endParaRPr lang="en-US" sz="2800">
              <a:solidFill>
                <a:schemeClr val="tx1"/>
              </a:solidFill>
            </a:endParaRPr>
          </a:p>
          <a:p>
            <a:pPr marL="285750" indent="-285750" algn="l">
              <a:buFont typeface="Arial" panose="020B0604020202020204" pitchFamily="34" charset="0"/>
              <a:buChar char="•"/>
            </a:pPr>
            <a:endParaRPr lang="en-US" sz="2800">
              <a:solidFill>
                <a:schemeClr val="tx1"/>
              </a:solidFill>
            </a:endParaRPr>
          </a:p>
          <a:p>
            <a:pPr algn="l"/>
            <a:endParaRPr lang="en-US" sz="2800">
              <a:solidFill>
                <a:schemeClr val="tx1"/>
              </a:solidFill>
            </a:endParaRPr>
          </a:p>
          <a:p>
            <a:pPr marL="285750" indent="-285750" algn="l">
              <a:buClr>
                <a:srgbClr val="F26A39"/>
              </a:buClr>
              <a:buFont typeface="Arial" panose="020B0604020202020204" pitchFamily="34" charset="0"/>
              <a:buChar char="•"/>
            </a:pPr>
            <a:endParaRPr lang="en-US" sz="2800">
              <a:solidFill>
                <a:schemeClr val="tx1"/>
              </a:solidFill>
            </a:endParaRPr>
          </a:p>
          <a:p>
            <a:pPr marL="285750" indent="-285750" algn="l">
              <a:buClr>
                <a:srgbClr val="F26A39"/>
              </a:buClr>
              <a:buFont typeface="Arial" panose="020B0604020202020204" pitchFamily="34" charset="0"/>
              <a:buChar char="•"/>
            </a:pPr>
            <a:r>
              <a:rPr lang="en-US" sz="2800">
                <a:solidFill>
                  <a:schemeClr val="tx1"/>
                </a:solidFill>
              </a:rPr>
              <a:t>Off-site Health impact is not expected</a:t>
            </a:r>
          </a:p>
          <a:p>
            <a:pPr marL="285750" indent="-285750" algn="l">
              <a:buClr>
                <a:srgbClr val="F26A39"/>
              </a:buClr>
              <a:buFont typeface="Arial" panose="020B0604020202020204" pitchFamily="34" charset="0"/>
              <a:buChar char="•"/>
            </a:pPr>
            <a:r>
              <a:rPr lang="en-US" sz="2800">
                <a:solidFill>
                  <a:schemeClr val="tx1"/>
                </a:solidFill>
              </a:rPr>
              <a:t>Odor or Audible impact</a:t>
            </a:r>
          </a:p>
          <a:p>
            <a:pPr marL="285750" indent="-285750" algn="l">
              <a:buClr>
                <a:srgbClr val="F26A39"/>
              </a:buClr>
              <a:buFont typeface="Arial" panose="020B0604020202020204" pitchFamily="34" charset="0"/>
              <a:buChar char="•"/>
            </a:pPr>
            <a:r>
              <a:rPr lang="en-US" sz="2800">
                <a:solidFill>
                  <a:schemeClr val="tx1"/>
                </a:solidFill>
              </a:rPr>
              <a:t>Flaring lasting longer than 20 minutes</a:t>
            </a:r>
          </a:p>
          <a:p>
            <a:pPr marL="285750" indent="-285750" algn="l">
              <a:buClr>
                <a:srgbClr val="F26A39"/>
              </a:buClr>
              <a:buFont typeface="Arial" panose="020B0604020202020204" pitchFamily="34" charset="0"/>
              <a:buChar char="•"/>
            </a:pPr>
            <a:r>
              <a:rPr lang="en-US" sz="2800">
                <a:solidFill>
                  <a:schemeClr val="tx1"/>
                </a:solidFill>
              </a:rPr>
              <a:t>Plumes visible off-site</a:t>
            </a:r>
          </a:p>
          <a:p>
            <a:pPr marL="285750" indent="-285750" algn="l">
              <a:buFont typeface="Arial" panose="020B0604020202020204" pitchFamily="34" charset="0"/>
              <a:buChar char="•"/>
            </a:pPr>
            <a:endParaRPr lang="en-US" sz="2800">
              <a:solidFill>
                <a:schemeClr val="tx1"/>
              </a:solidFill>
            </a:endParaRPr>
          </a:p>
        </p:txBody>
      </p:sp>
      <p:sp>
        <p:nvSpPr>
          <p:cNvPr id="12" name="Rounded Rectangle 31">
            <a:extLst>
              <a:ext uri="{FF2B5EF4-FFF2-40B4-BE49-F238E27FC236}">
                <a16:creationId xmlns:a16="http://schemas.microsoft.com/office/drawing/2014/main" id="{7EA77119-BB8E-F521-B2AD-8242D202D1D7}"/>
              </a:ext>
            </a:extLst>
          </p:cNvPr>
          <p:cNvSpPr/>
          <p:nvPr/>
        </p:nvSpPr>
        <p:spPr>
          <a:xfrm>
            <a:off x="10599790" y="2404146"/>
            <a:ext cx="1560243"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LEVEL 1</a:t>
            </a:r>
            <a:endParaRPr lang="en-US"/>
          </a:p>
        </p:txBody>
      </p:sp>
      <p:sp>
        <p:nvSpPr>
          <p:cNvPr id="13" name="Rounded Rectangle 32">
            <a:extLst>
              <a:ext uri="{FF2B5EF4-FFF2-40B4-BE49-F238E27FC236}">
                <a16:creationId xmlns:a16="http://schemas.microsoft.com/office/drawing/2014/main" id="{4605D050-F039-251C-7295-4C6BD8D0284F}"/>
              </a:ext>
            </a:extLst>
          </p:cNvPr>
          <p:cNvSpPr/>
          <p:nvPr/>
        </p:nvSpPr>
        <p:spPr>
          <a:xfrm>
            <a:off x="9774032" y="2926764"/>
            <a:ext cx="3153914" cy="1284270"/>
          </a:xfrm>
          <a:prstGeom prst="roundRect">
            <a:avLst>
              <a:gd name="adj" fmla="val 23106"/>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a:t>Community</a:t>
            </a:r>
          </a:p>
          <a:p>
            <a:pPr algn="ctr"/>
            <a:r>
              <a:rPr lang="en-US" sz="2400" b="1"/>
              <a:t>Awareness Messaging</a:t>
            </a:r>
          </a:p>
        </p:txBody>
      </p:sp>
      <p:sp>
        <p:nvSpPr>
          <p:cNvPr id="14" name="Rounded Rectangular Callout 33">
            <a:extLst>
              <a:ext uri="{FF2B5EF4-FFF2-40B4-BE49-F238E27FC236}">
                <a16:creationId xmlns:a16="http://schemas.microsoft.com/office/drawing/2014/main" id="{172535E2-6DAE-29AE-88CB-C77DD4EF55A6}"/>
              </a:ext>
            </a:extLst>
          </p:cNvPr>
          <p:cNvSpPr/>
          <p:nvPr/>
        </p:nvSpPr>
        <p:spPr>
          <a:xfrm>
            <a:off x="13199213" y="2652363"/>
            <a:ext cx="2926080" cy="7394986"/>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l">
              <a:buFont typeface="Arial" panose="020B0604020202020204" pitchFamily="34" charset="0"/>
              <a:buChar char="•"/>
            </a:pPr>
            <a:endParaRPr lang="en-US" sz="2800">
              <a:solidFill>
                <a:schemeClr val="tx1"/>
              </a:solidFill>
            </a:endParaRPr>
          </a:p>
          <a:p>
            <a:pPr marL="285750" indent="-285750" algn="l">
              <a:buFont typeface="Arial" panose="020B0604020202020204" pitchFamily="34" charset="0"/>
              <a:buChar char="•"/>
            </a:pPr>
            <a:endParaRPr lang="en-US" sz="2800">
              <a:solidFill>
                <a:schemeClr val="tx1"/>
              </a:solidFill>
            </a:endParaRPr>
          </a:p>
          <a:p>
            <a:pPr algn="l"/>
            <a:endParaRPr lang="en-US" sz="2800">
              <a:solidFill>
                <a:schemeClr val="tx1"/>
              </a:solidFill>
            </a:endParaRPr>
          </a:p>
          <a:p>
            <a:pPr marL="285750" indent="-285750" algn="l">
              <a:buClr>
                <a:srgbClr val="F26A39"/>
              </a:buClr>
              <a:buFont typeface="Arial" panose="020B0604020202020204" pitchFamily="34" charset="0"/>
              <a:buChar char="•"/>
            </a:pPr>
            <a:endParaRPr lang="en-US" sz="2800">
              <a:solidFill>
                <a:schemeClr val="tx1"/>
              </a:solidFill>
            </a:endParaRPr>
          </a:p>
          <a:p>
            <a:pPr marL="285750" indent="-285750" algn="l">
              <a:buClr>
                <a:srgbClr val="F26A39"/>
              </a:buClr>
              <a:buFont typeface="Arial" panose="020B0604020202020204" pitchFamily="34" charset="0"/>
              <a:buChar char="•"/>
            </a:pPr>
            <a:r>
              <a:rPr lang="en-US" sz="2800">
                <a:solidFill>
                  <a:schemeClr val="tx1"/>
                </a:solidFill>
              </a:rPr>
              <a:t>Off-site consequences expected, may impact health of sensitive populations</a:t>
            </a:r>
          </a:p>
          <a:p>
            <a:pPr algn="l"/>
            <a:endParaRPr lang="en-US" sz="2800">
              <a:solidFill>
                <a:schemeClr val="tx1"/>
              </a:solidFill>
            </a:endParaRPr>
          </a:p>
        </p:txBody>
      </p:sp>
      <p:sp>
        <p:nvSpPr>
          <p:cNvPr id="15" name="Rounded Rectangle 34">
            <a:extLst>
              <a:ext uri="{FF2B5EF4-FFF2-40B4-BE49-F238E27FC236}">
                <a16:creationId xmlns:a16="http://schemas.microsoft.com/office/drawing/2014/main" id="{A33336F7-9A37-F28E-30E8-9A991065FDF1}"/>
              </a:ext>
            </a:extLst>
          </p:cNvPr>
          <p:cNvSpPr/>
          <p:nvPr/>
        </p:nvSpPr>
        <p:spPr>
          <a:xfrm>
            <a:off x="13971942" y="2404146"/>
            <a:ext cx="1560243"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LEVEL 2</a:t>
            </a:r>
            <a:endParaRPr lang="en-US"/>
          </a:p>
        </p:txBody>
      </p:sp>
      <p:sp>
        <p:nvSpPr>
          <p:cNvPr id="16" name="Rounded Rectangle 35">
            <a:extLst>
              <a:ext uri="{FF2B5EF4-FFF2-40B4-BE49-F238E27FC236}">
                <a16:creationId xmlns:a16="http://schemas.microsoft.com/office/drawing/2014/main" id="{D62FBE35-DCFA-117F-E0FE-93B453E243DD}"/>
              </a:ext>
            </a:extLst>
          </p:cNvPr>
          <p:cNvSpPr/>
          <p:nvPr/>
        </p:nvSpPr>
        <p:spPr>
          <a:xfrm>
            <a:off x="13081500" y="2926764"/>
            <a:ext cx="3153914" cy="1284270"/>
          </a:xfrm>
          <a:prstGeom prst="roundRect">
            <a:avLst>
              <a:gd name="adj" fmla="val 23106"/>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a:t>Public Health Advisory</a:t>
            </a:r>
          </a:p>
        </p:txBody>
      </p:sp>
      <p:sp>
        <p:nvSpPr>
          <p:cNvPr id="17" name="Rounded Rectangular Callout 36">
            <a:extLst>
              <a:ext uri="{FF2B5EF4-FFF2-40B4-BE49-F238E27FC236}">
                <a16:creationId xmlns:a16="http://schemas.microsoft.com/office/drawing/2014/main" id="{E49F0569-568D-2F61-95ED-DEF369B9D1E1}"/>
              </a:ext>
            </a:extLst>
          </p:cNvPr>
          <p:cNvSpPr/>
          <p:nvPr/>
        </p:nvSpPr>
        <p:spPr>
          <a:xfrm>
            <a:off x="16506681" y="2652363"/>
            <a:ext cx="2926080" cy="7394986"/>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l">
              <a:buFont typeface="Arial" panose="020B0604020202020204" pitchFamily="34" charset="0"/>
              <a:buChar char="•"/>
            </a:pPr>
            <a:endParaRPr lang="en-US" sz="2800">
              <a:solidFill>
                <a:schemeClr val="tx1"/>
              </a:solidFill>
            </a:endParaRPr>
          </a:p>
          <a:p>
            <a:pPr marL="285750" indent="-285750" algn="l">
              <a:buFont typeface="Arial" panose="020B0604020202020204" pitchFamily="34" charset="0"/>
              <a:buChar char="•"/>
            </a:pPr>
            <a:endParaRPr lang="en-US" sz="2800">
              <a:solidFill>
                <a:schemeClr val="tx1"/>
              </a:solidFill>
            </a:endParaRPr>
          </a:p>
          <a:p>
            <a:pPr algn="l"/>
            <a:endParaRPr lang="en-US" sz="2800">
              <a:solidFill>
                <a:schemeClr val="tx1"/>
              </a:solidFill>
            </a:endParaRPr>
          </a:p>
          <a:p>
            <a:pPr marL="285750" indent="-285750" algn="l">
              <a:buClr>
                <a:srgbClr val="F26A39"/>
              </a:buClr>
              <a:buFont typeface="Arial" panose="020B0604020202020204" pitchFamily="34" charset="0"/>
              <a:buChar char="•"/>
            </a:pPr>
            <a:endParaRPr lang="en-US" sz="2800">
              <a:solidFill>
                <a:schemeClr val="tx1"/>
              </a:solidFill>
            </a:endParaRPr>
          </a:p>
          <a:p>
            <a:pPr marL="285750" indent="-285750" algn="l">
              <a:buClr>
                <a:srgbClr val="F26A39"/>
              </a:buClr>
              <a:buFont typeface="Arial" panose="020B0604020202020204" pitchFamily="34" charset="0"/>
              <a:buChar char="•"/>
            </a:pPr>
            <a:r>
              <a:rPr lang="en-US" sz="2800">
                <a:solidFill>
                  <a:schemeClr val="tx1"/>
                </a:solidFill>
              </a:rPr>
              <a:t>Off-site consequences may impact health of general public</a:t>
            </a:r>
          </a:p>
          <a:p>
            <a:pPr marL="285750" indent="-285750" algn="l">
              <a:buFont typeface="Arial" panose="020B0604020202020204" pitchFamily="34" charset="0"/>
              <a:buChar char="•"/>
            </a:pPr>
            <a:endParaRPr lang="en-US" sz="2800">
              <a:solidFill>
                <a:schemeClr val="tx1"/>
              </a:solidFill>
            </a:endParaRPr>
          </a:p>
        </p:txBody>
      </p:sp>
      <p:sp>
        <p:nvSpPr>
          <p:cNvPr id="18" name="Rounded Rectangle 37">
            <a:extLst>
              <a:ext uri="{FF2B5EF4-FFF2-40B4-BE49-F238E27FC236}">
                <a16:creationId xmlns:a16="http://schemas.microsoft.com/office/drawing/2014/main" id="{DC2881BA-A23C-E8C9-4840-5884427E6539}"/>
              </a:ext>
            </a:extLst>
          </p:cNvPr>
          <p:cNvSpPr/>
          <p:nvPr/>
        </p:nvSpPr>
        <p:spPr>
          <a:xfrm>
            <a:off x="17253239" y="2404146"/>
            <a:ext cx="1560243"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LEVEL 3</a:t>
            </a:r>
            <a:endParaRPr lang="en-US"/>
          </a:p>
        </p:txBody>
      </p:sp>
      <p:sp>
        <p:nvSpPr>
          <p:cNvPr id="19" name="Rounded Rectangle 38">
            <a:extLst>
              <a:ext uri="{FF2B5EF4-FFF2-40B4-BE49-F238E27FC236}">
                <a16:creationId xmlns:a16="http://schemas.microsoft.com/office/drawing/2014/main" id="{BFE5461A-F233-81D7-F712-06237A5541A3}"/>
              </a:ext>
            </a:extLst>
          </p:cNvPr>
          <p:cNvSpPr/>
          <p:nvPr/>
        </p:nvSpPr>
        <p:spPr>
          <a:xfrm>
            <a:off x="16388968" y="2926764"/>
            <a:ext cx="3153914" cy="1284270"/>
          </a:xfrm>
          <a:prstGeom prst="roundRect">
            <a:avLst>
              <a:gd name="adj" fmla="val 23106"/>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a:t>Public Protective Actions Issued</a:t>
            </a:r>
          </a:p>
        </p:txBody>
      </p:sp>
      <p:cxnSp>
        <p:nvCxnSpPr>
          <p:cNvPr id="21" name="Straight Arrow Connector 20">
            <a:extLst>
              <a:ext uri="{FF2B5EF4-FFF2-40B4-BE49-F238E27FC236}">
                <a16:creationId xmlns:a16="http://schemas.microsoft.com/office/drawing/2014/main" id="{9AC2480F-D28B-D60F-F022-541A45A1E079}"/>
              </a:ext>
            </a:extLst>
          </p:cNvPr>
          <p:cNvCxnSpPr>
            <a:cxnSpLocks/>
          </p:cNvCxnSpPr>
          <p:nvPr/>
        </p:nvCxnSpPr>
        <p:spPr>
          <a:xfrm flipH="1">
            <a:off x="3273347" y="5828380"/>
            <a:ext cx="10210" cy="881421"/>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2B116-B31F-0264-66D6-622F2407B7F3}"/>
              </a:ext>
            </a:extLst>
          </p:cNvPr>
          <p:cNvCxnSpPr>
            <a:cxnSpLocks/>
          </p:cNvCxnSpPr>
          <p:nvPr/>
        </p:nvCxnSpPr>
        <p:spPr>
          <a:xfrm flipH="1">
            <a:off x="3273347" y="7965404"/>
            <a:ext cx="10210" cy="881421"/>
          </a:xfrm>
          <a:prstGeom prst="straightConnector1">
            <a:avLst/>
          </a:prstGeom>
          <a:ln w="38100">
            <a:solidFill>
              <a:srgbClr val="F26A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1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126F3-6E5B-797E-5262-DE2A3049CB80}"/>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5B053EC-9701-A14F-F0CB-CF9AF4644299}"/>
              </a:ext>
            </a:extLst>
          </p:cNvPr>
          <p:cNvSpPr>
            <a:spLocks noGrp="1"/>
          </p:cNvSpPr>
          <p:nvPr>
            <p:ph type="title"/>
          </p:nvPr>
        </p:nvSpPr>
        <p:spPr/>
        <p:txBody>
          <a:bodyPr/>
          <a:lstStyle/>
          <a:p>
            <a:r>
              <a:rPr lang="en-US" sz="4400"/>
              <a:t>CCH Response Timeline</a:t>
            </a:r>
          </a:p>
        </p:txBody>
      </p:sp>
      <p:sp>
        <p:nvSpPr>
          <p:cNvPr id="28" name="object 28">
            <a:extLst>
              <a:ext uri="{FF2B5EF4-FFF2-40B4-BE49-F238E27FC236}">
                <a16:creationId xmlns:a16="http://schemas.microsoft.com/office/drawing/2014/main" id="{5AD8830A-24CD-A3F7-EEDD-0F8BF0359D3E}"/>
              </a:ext>
            </a:extLst>
          </p:cNvPr>
          <p:cNvSpPr txBox="1">
            <a:spLocks noGrp="1"/>
          </p:cNvSpPr>
          <p:nvPr>
            <p:ph type="sldNum" sz="quarter" idx="7"/>
          </p:nvPr>
        </p:nvSpPr>
        <p:spPr>
          <a:prstGeom prst="rect">
            <a:avLst/>
          </a:prstGeom>
        </p:spPr>
        <p:txBody>
          <a:bodyPr vert="horz" wrap="square" lIns="0" tIns="0" rIns="0" bIns="0" rtlCol="0">
            <a:spAutoFit/>
          </a:bodyPr>
          <a:lstStyle/>
          <a:p>
            <a:pPr marL="62827"/>
            <a:fld id="{81D60167-4931-47E6-BA6A-407CBD079E47}" type="slidenum">
              <a:rPr dirty="0"/>
              <a:pPr marL="62827"/>
              <a:t>4</a:t>
            </a:fld>
            <a:endParaRPr/>
          </a:p>
        </p:txBody>
      </p:sp>
      <p:sp>
        <p:nvSpPr>
          <p:cNvPr id="10" name="object 10">
            <a:extLst>
              <a:ext uri="{FF2B5EF4-FFF2-40B4-BE49-F238E27FC236}">
                <a16:creationId xmlns:a16="http://schemas.microsoft.com/office/drawing/2014/main" id="{BE231A93-FB2F-6398-4538-62BF32AF768B}"/>
              </a:ext>
            </a:extLst>
          </p:cNvPr>
          <p:cNvSpPr/>
          <p:nvPr/>
        </p:nvSpPr>
        <p:spPr>
          <a:xfrm>
            <a:off x="10321338" y="2199283"/>
            <a:ext cx="8845804" cy="1236612"/>
          </a:xfrm>
          <a:custGeom>
            <a:avLst/>
            <a:gdLst/>
            <a:ahLst/>
            <a:cxnLst/>
            <a:rect l="l" t="t" r="r" b="b"/>
            <a:pathLst>
              <a:path w="5364480" h="749935">
                <a:moveTo>
                  <a:pt x="0" y="0"/>
                </a:moveTo>
                <a:lnTo>
                  <a:pt x="5364480" y="0"/>
                </a:lnTo>
                <a:lnTo>
                  <a:pt x="5364480" y="749808"/>
                </a:lnTo>
                <a:lnTo>
                  <a:pt x="0" y="749808"/>
                </a:lnTo>
                <a:lnTo>
                  <a:pt x="0" y="0"/>
                </a:lnTo>
                <a:close/>
              </a:path>
            </a:pathLst>
          </a:custGeom>
          <a:ln w="12700">
            <a:noFill/>
          </a:ln>
        </p:spPr>
        <p:txBody>
          <a:bodyPr wrap="square" lIns="0" tIns="0" rIns="0" bIns="0" rtlCol="0"/>
          <a:lstStyle/>
          <a:p>
            <a:endParaRPr/>
          </a:p>
        </p:txBody>
      </p:sp>
      <p:sp>
        <p:nvSpPr>
          <p:cNvPr id="11" name="object 11">
            <a:extLst>
              <a:ext uri="{FF2B5EF4-FFF2-40B4-BE49-F238E27FC236}">
                <a16:creationId xmlns:a16="http://schemas.microsoft.com/office/drawing/2014/main" id="{96113AD3-667D-EFA5-01BF-798F6812D3A7}"/>
              </a:ext>
            </a:extLst>
          </p:cNvPr>
          <p:cNvSpPr txBox="1"/>
          <p:nvPr/>
        </p:nvSpPr>
        <p:spPr>
          <a:xfrm>
            <a:off x="11718829" y="2394154"/>
            <a:ext cx="7553421" cy="697198"/>
          </a:xfrm>
          <a:prstGeom prst="rect">
            <a:avLst/>
          </a:prstGeom>
        </p:spPr>
        <p:txBody>
          <a:bodyPr vert="horz" wrap="square" lIns="0" tIns="19895" rIns="0" bIns="0" rtlCol="0">
            <a:spAutoFit/>
          </a:bodyPr>
          <a:lstStyle/>
          <a:p>
            <a:pPr marL="20942">
              <a:spcBef>
                <a:spcPts val="157"/>
              </a:spcBef>
            </a:pPr>
            <a:r>
              <a:rPr sz="4400" spc="-8">
                <a:solidFill>
                  <a:srgbClr val="FFFFFF"/>
                </a:solidFill>
                <a:latin typeface="Verdana" panose="020B0604030504040204" pitchFamily="34" charset="0"/>
                <a:ea typeface="Verdana" panose="020B0604030504040204" pitchFamily="34" charset="0"/>
                <a:cs typeface="Franklin Gothic Book"/>
              </a:rPr>
              <a:t>C</a:t>
            </a:r>
            <a:r>
              <a:rPr lang="en-US" sz="4400" spc="-8">
                <a:solidFill>
                  <a:srgbClr val="FFFFFF"/>
                </a:solidFill>
                <a:latin typeface="Verdana" panose="020B0604030504040204" pitchFamily="34" charset="0"/>
                <a:ea typeface="Verdana" panose="020B0604030504040204" pitchFamily="34" charset="0"/>
                <a:cs typeface="Franklin Gothic Book"/>
              </a:rPr>
              <a:t>ertified Unified Programs</a:t>
            </a:r>
            <a:endParaRPr sz="4400">
              <a:latin typeface="Verdana" panose="020B0604030504040204" pitchFamily="34" charset="0"/>
              <a:ea typeface="Verdana" panose="020B0604030504040204" pitchFamily="34" charset="0"/>
              <a:cs typeface="Franklin Gothic Book"/>
            </a:endParaRPr>
          </a:p>
        </p:txBody>
      </p:sp>
      <p:sp>
        <p:nvSpPr>
          <p:cNvPr id="15" name="object 15">
            <a:extLst>
              <a:ext uri="{FF2B5EF4-FFF2-40B4-BE49-F238E27FC236}">
                <a16:creationId xmlns:a16="http://schemas.microsoft.com/office/drawing/2014/main" id="{66AE819E-B029-FC73-7425-969D8D45BD09}"/>
              </a:ext>
            </a:extLst>
          </p:cNvPr>
          <p:cNvSpPr/>
          <p:nvPr/>
        </p:nvSpPr>
        <p:spPr>
          <a:xfrm>
            <a:off x="10147544" y="4038807"/>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p>
            <a:endParaRPr/>
          </a:p>
        </p:txBody>
      </p:sp>
      <p:sp>
        <p:nvSpPr>
          <p:cNvPr id="19" name="object 19">
            <a:extLst>
              <a:ext uri="{FF2B5EF4-FFF2-40B4-BE49-F238E27FC236}">
                <a16:creationId xmlns:a16="http://schemas.microsoft.com/office/drawing/2014/main" id="{4000BAA2-7159-356D-B932-6972FFB44CED}"/>
              </a:ext>
            </a:extLst>
          </p:cNvPr>
          <p:cNvSpPr/>
          <p:nvPr/>
        </p:nvSpPr>
        <p:spPr>
          <a:xfrm>
            <a:off x="10162622" y="5956235"/>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p>
            <a:endParaRPr/>
          </a:p>
        </p:txBody>
      </p:sp>
      <p:sp>
        <p:nvSpPr>
          <p:cNvPr id="23" name="object 23">
            <a:extLst>
              <a:ext uri="{FF2B5EF4-FFF2-40B4-BE49-F238E27FC236}">
                <a16:creationId xmlns:a16="http://schemas.microsoft.com/office/drawing/2014/main" id="{96BA61D3-1AA9-24DF-9575-8B2EEBEE0BDE}"/>
              </a:ext>
            </a:extLst>
          </p:cNvPr>
          <p:cNvSpPr/>
          <p:nvPr/>
        </p:nvSpPr>
        <p:spPr>
          <a:xfrm>
            <a:off x="9453953" y="7810839"/>
            <a:ext cx="9157836" cy="1236612"/>
          </a:xfrm>
          <a:custGeom>
            <a:avLst/>
            <a:gdLst/>
            <a:ahLst/>
            <a:cxnLst/>
            <a:rect l="l" t="t" r="r" b="b"/>
            <a:pathLst>
              <a:path w="5553709" h="749935">
                <a:moveTo>
                  <a:pt x="0" y="0"/>
                </a:moveTo>
                <a:lnTo>
                  <a:pt x="5553456" y="0"/>
                </a:lnTo>
                <a:lnTo>
                  <a:pt x="5553456" y="749807"/>
                </a:lnTo>
                <a:lnTo>
                  <a:pt x="0" y="749807"/>
                </a:lnTo>
                <a:lnTo>
                  <a:pt x="0" y="0"/>
                </a:lnTo>
                <a:close/>
              </a:path>
            </a:pathLst>
          </a:custGeom>
          <a:ln w="12700">
            <a:noFill/>
          </a:ln>
        </p:spPr>
        <p:txBody>
          <a:bodyPr wrap="square" lIns="0" tIns="0" rIns="0" bIns="0" rtlCol="0"/>
          <a:lstStyle/>
          <a:p>
            <a:r>
              <a:rPr lang="en-US"/>
              <a:t>.</a:t>
            </a:r>
            <a:endParaRPr/>
          </a:p>
        </p:txBody>
      </p:sp>
      <p:sp>
        <p:nvSpPr>
          <p:cNvPr id="25" name="object 25">
            <a:extLst>
              <a:ext uri="{FF2B5EF4-FFF2-40B4-BE49-F238E27FC236}">
                <a16:creationId xmlns:a16="http://schemas.microsoft.com/office/drawing/2014/main" id="{43A70042-A444-FDCE-3A4C-A9B3A79780AE}"/>
              </a:ext>
            </a:extLst>
          </p:cNvPr>
          <p:cNvSpPr/>
          <p:nvPr/>
        </p:nvSpPr>
        <p:spPr>
          <a:xfrm>
            <a:off x="11368877" y="7486964"/>
            <a:ext cx="1854602" cy="1854602"/>
          </a:xfrm>
          <a:prstGeom prst="rect">
            <a:avLst/>
          </a:prstGeom>
          <a:blipFill>
            <a:blip r:embed="rId3" cstate="print"/>
            <a:stretch>
              <a:fillRect/>
            </a:stretch>
          </a:blipFill>
        </p:spPr>
        <p:txBody>
          <a:bodyPr wrap="square" lIns="0" tIns="0" rIns="0" bIns="0" rtlCol="0"/>
          <a:lstStyle/>
          <a:p>
            <a:endParaRPr/>
          </a:p>
        </p:txBody>
      </p:sp>
      <p:sp>
        <p:nvSpPr>
          <p:cNvPr id="2" name="object 28">
            <a:extLst>
              <a:ext uri="{FF2B5EF4-FFF2-40B4-BE49-F238E27FC236}">
                <a16:creationId xmlns:a16="http://schemas.microsoft.com/office/drawing/2014/main" id="{04723253-9DD3-B2C4-CD1E-D2A4A6A99E73}"/>
              </a:ext>
            </a:extLst>
          </p:cNvPr>
          <p:cNvSpPr txBox="1">
            <a:spLocks noGrp="1"/>
          </p:cNvSpPr>
          <p:nvPr/>
        </p:nvSpPr>
        <p:spPr>
          <a:xfrm>
            <a:off x="14474953" y="10517696"/>
            <a:ext cx="4623943" cy="276999"/>
          </a:xfrm>
          <a:prstGeom prst="rect">
            <a:avLst/>
          </a:prstGeom>
        </p:spPr>
        <p:txBody>
          <a:bodyPr vert="horz" wrap="square" lIns="0" tIns="0" rIns="0" bIns="0" rtlCol="0">
            <a:spAutoFit/>
          </a:bodyPr>
          <a:lstStyle>
            <a:defPPr>
              <a:defRPr kern="0"/>
            </a:defPPr>
            <a:lvl1pPr algn="r">
              <a:defRPr>
                <a:solidFill>
                  <a:schemeClr val="tx1">
                    <a:tint val="75000"/>
                  </a:schemeClr>
                </a:solidFill>
                <a:latin typeface="+mn-lt"/>
              </a:defRPr>
            </a:lvl1pPr>
          </a:lstStyle>
          <a:p>
            <a:pPr marL="62827"/>
            <a:fld id="{81D60167-4931-47E6-BA6A-407CBD079E47}" type="slidenum">
              <a:rPr dirty="0"/>
              <a:pPr marL="62827"/>
              <a:t>4</a:t>
            </a:fld>
            <a:endParaRPr/>
          </a:p>
        </p:txBody>
      </p:sp>
      <p:sp>
        <p:nvSpPr>
          <p:cNvPr id="3" name="object 10">
            <a:extLst>
              <a:ext uri="{FF2B5EF4-FFF2-40B4-BE49-F238E27FC236}">
                <a16:creationId xmlns:a16="http://schemas.microsoft.com/office/drawing/2014/main" id="{0C849D9A-DCF6-F806-EAC7-A833AC374544}"/>
              </a:ext>
            </a:extLst>
          </p:cNvPr>
          <p:cNvSpPr/>
          <p:nvPr/>
        </p:nvSpPr>
        <p:spPr>
          <a:xfrm>
            <a:off x="10321338" y="2199283"/>
            <a:ext cx="8845804" cy="1236612"/>
          </a:xfrm>
          <a:custGeom>
            <a:avLst/>
            <a:gdLst/>
            <a:ahLst/>
            <a:cxnLst/>
            <a:rect l="l" t="t" r="r" b="b"/>
            <a:pathLst>
              <a:path w="5364480" h="749935">
                <a:moveTo>
                  <a:pt x="0" y="0"/>
                </a:moveTo>
                <a:lnTo>
                  <a:pt x="5364480" y="0"/>
                </a:lnTo>
                <a:lnTo>
                  <a:pt x="5364480" y="749808"/>
                </a:lnTo>
                <a:lnTo>
                  <a:pt x="0" y="749808"/>
                </a:lnTo>
                <a:lnTo>
                  <a:pt x="0" y="0"/>
                </a:lnTo>
                <a:close/>
              </a:path>
            </a:pathLst>
          </a:custGeom>
          <a:ln w="12700">
            <a:noFill/>
          </a:ln>
        </p:spPr>
        <p:txBody>
          <a:bodyPr wrap="square" lIns="0" tIns="0" rIns="0" bIns="0" rtlCol="0"/>
          <a:lstStyle>
            <a:defPPr>
              <a:defRPr kern="0"/>
            </a:defPPr>
          </a:lstStyle>
          <a:p>
            <a:endParaRPr/>
          </a:p>
        </p:txBody>
      </p:sp>
      <p:sp>
        <p:nvSpPr>
          <p:cNvPr id="6" name="object 11">
            <a:extLst>
              <a:ext uri="{FF2B5EF4-FFF2-40B4-BE49-F238E27FC236}">
                <a16:creationId xmlns:a16="http://schemas.microsoft.com/office/drawing/2014/main" id="{A333F469-5039-972F-C554-869FE96E55F9}"/>
              </a:ext>
            </a:extLst>
          </p:cNvPr>
          <p:cNvSpPr txBox="1"/>
          <p:nvPr/>
        </p:nvSpPr>
        <p:spPr>
          <a:xfrm>
            <a:off x="11718829" y="2394154"/>
            <a:ext cx="7553421" cy="697198"/>
          </a:xfrm>
          <a:prstGeom prst="rect">
            <a:avLst/>
          </a:prstGeom>
        </p:spPr>
        <p:txBody>
          <a:bodyPr vert="horz" wrap="square" lIns="0" tIns="19895" rIns="0" bIns="0" rtlCol="0">
            <a:spAutoFit/>
          </a:bodyPr>
          <a:lstStyle>
            <a:defPPr>
              <a:defRPr kern="0"/>
            </a:defPPr>
          </a:lstStyle>
          <a:p>
            <a:pPr marL="20942">
              <a:spcBef>
                <a:spcPts val="157"/>
              </a:spcBef>
            </a:pPr>
            <a:r>
              <a:rPr sz="4400" spc="-8">
                <a:solidFill>
                  <a:srgbClr val="FFFFFF"/>
                </a:solidFill>
                <a:latin typeface="Verdana" panose="020B0604030504040204" pitchFamily="34" charset="0"/>
                <a:ea typeface="Verdana" panose="020B0604030504040204" pitchFamily="34" charset="0"/>
                <a:cs typeface="Franklin Gothic Book"/>
              </a:rPr>
              <a:t>C</a:t>
            </a:r>
            <a:r>
              <a:rPr lang="en-US" sz="4400" spc="-8">
                <a:solidFill>
                  <a:srgbClr val="FFFFFF"/>
                </a:solidFill>
                <a:latin typeface="Verdana" panose="020B0604030504040204" pitchFamily="34" charset="0"/>
                <a:ea typeface="Verdana" panose="020B0604030504040204" pitchFamily="34" charset="0"/>
                <a:cs typeface="Franklin Gothic Book"/>
              </a:rPr>
              <a:t>ertified Unified Programs</a:t>
            </a:r>
            <a:endParaRPr sz="4400">
              <a:latin typeface="Verdana" panose="020B0604030504040204" pitchFamily="34" charset="0"/>
              <a:ea typeface="Verdana" panose="020B0604030504040204" pitchFamily="34" charset="0"/>
              <a:cs typeface="Franklin Gothic Book"/>
            </a:endParaRPr>
          </a:p>
        </p:txBody>
      </p:sp>
      <p:sp>
        <p:nvSpPr>
          <p:cNvPr id="7" name="object 15">
            <a:extLst>
              <a:ext uri="{FF2B5EF4-FFF2-40B4-BE49-F238E27FC236}">
                <a16:creationId xmlns:a16="http://schemas.microsoft.com/office/drawing/2014/main" id="{9501398F-F238-F4E3-35E7-9B81CE25D94B}"/>
              </a:ext>
            </a:extLst>
          </p:cNvPr>
          <p:cNvSpPr/>
          <p:nvPr/>
        </p:nvSpPr>
        <p:spPr>
          <a:xfrm>
            <a:off x="10147544" y="4038807"/>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defPPr>
              <a:defRPr kern="0"/>
            </a:defPPr>
          </a:lstStyle>
          <a:p>
            <a:endParaRPr/>
          </a:p>
        </p:txBody>
      </p:sp>
      <p:sp>
        <p:nvSpPr>
          <p:cNvPr id="8" name="object 19">
            <a:extLst>
              <a:ext uri="{FF2B5EF4-FFF2-40B4-BE49-F238E27FC236}">
                <a16:creationId xmlns:a16="http://schemas.microsoft.com/office/drawing/2014/main" id="{13BAC7F0-45F2-3C90-A1E0-081E5130AFFD}"/>
              </a:ext>
            </a:extLst>
          </p:cNvPr>
          <p:cNvSpPr/>
          <p:nvPr/>
        </p:nvSpPr>
        <p:spPr>
          <a:xfrm>
            <a:off x="10162622" y="5956235"/>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defPPr>
              <a:defRPr kern="0"/>
            </a:defPPr>
          </a:lstStyle>
          <a:p>
            <a:endParaRPr/>
          </a:p>
        </p:txBody>
      </p:sp>
      <p:sp>
        <p:nvSpPr>
          <p:cNvPr id="9" name="object 23">
            <a:extLst>
              <a:ext uri="{FF2B5EF4-FFF2-40B4-BE49-F238E27FC236}">
                <a16:creationId xmlns:a16="http://schemas.microsoft.com/office/drawing/2014/main" id="{87C83B6E-99A5-B6CA-B70C-391337042B43}"/>
              </a:ext>
            </a:extLst>
          </p:cNvPr>
          <p:cNvSpPr/>
          <p:nvPr/>
        </p:nvSpPr>
        <p:spPr>
          <a:xfrm>
            <a:off x="9453953" y="7810839"/>
            <a:ext cx="9157836" cy="1236612"/>
          </a:xfrm>
          <a:custGeom>
            <a:avLst/>
            <a:gdLst/>
            <a:ahLst/>
            <a:cxnLst/>
            <a:rect l="l" t="t" r="r" b="b"/>
            <a:pathLst>
              <a:path w="5553709" h="749935">
                <a:moveTo>
                  <a:pt x="0" y="0"/>
                </a:moveTo>
                <a:lnTo>
                  <a:pt x="5553456" y="0"/>
                </a:lnTo>
                <a:lnTo>
                  <a:pt x="5553456" y="749807"/>
                </a:lnTo>
                <a:lnTo>
                  <a:pt x="0" y="749807"/>
                </a:lnTo>
                <a:lnTo>
                  <a:pt x="0" y="0"/>
                </a:lnTo>
                <a:close/>
              </a:path>
            </a:pathLst>
          </a:custGeom>
          <a:ln w="12700">
            <a:noFill/>
          </a:ln>
        </p:spPr>
        <p:txBody>
          <a:bodyPr wrap="square" lIns="0" tIns="0" rIns="0" bIns="0" rtlCol="0"/>
          <a:lstStyle>
            <a:defPPr>
              <a:defRPr kern="0"/>
            </a:defPPr>
          </a:lstStyle>
          <a:p>
            <a:r>
              <a:rPr lang="en-US"/>
              <a:t>.</a:t>
            </a:r>
            <a:endParaRPr/>
          </a:p>
        </p:txBody>
      </p:sp>
      <p:sp>
        <p:nvSpPr>
          <p:cNvPr id="12" name="object 25">
            <a:extLst>
              <a:ext uri="{FF2B5EF4-FFF2-40B4-BE49-F238E27FC236}">
                <a16:creationId xmlns:a16="http://schemas.microsoft.com/office/drawing/2014/main" id="{E4D6FC21-8956-8827-2159-F5F9625D51F0}"/>
              </a:ext>
            </a:extLst>
          </p:cNvPr>
          <p:cNvSpPr/>
          <p:nvPr/>
        </p:nvSpPr>
        <p:spPr>
          <a:xfrm>
            <a:off x="11368877" y="7486964"/>
            <a:ext cx="1854602" cy="1854602"/>
          </a:xfrm>
          <a:prstGeom prst="rect">
            <a:avLst/>
          </a:prstGeom>
          <a:blipFill>
            <a:blip r:embed="rId3" cstate="print"/>
            <a:stretch>
              <a:fillRect/>
            </a:stretch>
          </a:blipFill>
        </p:spPr>
        <p:txBody>
          <a:bodyPr wrap="square" lIns="0" tIns="0" rIns="0" bIns="0" rtlCol="0"/>
          <a:lstStyle>
            <a:defPPr>
              <a:defRPr kern="0"/>
            </a:defPPr>
          </a:lstStyle>
          <a:p>
            <a:endParaRPr/>
          </a:p>
        </p:txBody>
      </p:sp>
      <p:sp>
        <p:nvSpPr>
          <p:cNvPr id="18" name="Rounded Rectangular Callout 7">
            <a:extLst>
              <a:ext uri="{FF2B5EF4-FFF2-40B4-BE49-F238E27FC236}">
                <a16:creationId xmlns:a16="http://schemas.microsoft.com/office/drawing/2014/main" id="{0E8B88BC-D839-F32A-CC76-553235CBB0E3}"/>
              </a:ext>
            </a:extLst>
          </p:cNvPr>
          <p:cNvSpPr/>
          <p:nvPr/>
        </p:nvSpPr>
        <p:spPr>
          <a:xfrm>
            <a:off x="2612416" y="2820893"/>
            <a:ext cx="2095928" cy="1111092"/>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Level 2 Alert Issued by MRC </a:t>
            </a:r>
            <a:endParaRPr lang="en-US">
              <a:solidFill>
                <a:schemeClr val="tx1"/>
              </a:solidFill>
            </a:endParaRPr>
          </a:p>
        </p:txBody>
      </p:sp>
      <p:sp>
        <p:nvSpPr>
          <p:cNvPr id="20" name="Rounded Rectangle 6">
            <a:extLst>
              <a:ext uri="{FF2B5EF4-FFF2-40B4-BE49-F238E27FC236}">
                <a16:creationId xmlns:a16="http://schemas.microsoft.com/office/drawing/2014/main" id="{B425A602-9B34-181C-D9AB-60A311772DC2}"/>
              </a:ext>
            </a:extLst>
          </p:cNvPr>
          <p:cNvSpPr/>
          <p:nvPr/>
        </p:nvSpPr>
        <p:spPr>
          <a:xfrm>
            <a:off x="2525747" y="2607606"/>
            <a:ext cx="2312205"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2/1/2025 1:49 p.m.</a:t>
            </a:r>
            <a:endParaRPr lang="en-US"/>
          </a:p>
        </p:txBody>
      </p:sp>
      <p:cxnSp>
        <p:nvCxnSpPr>
          <p:cNvPr id="21" name="Straight Arrow Connector 20">
            <a:extLst>
              <a:ext uri="{FF2B5EF4-FFF2-40B4-BE49-F238E27FC236}">
                <a16:creationId xmlns:a16="http://schemas.microsoft.com/office/drawing/2014/main" id="{128936EE-3DA9-2D62-0D53-CB0B8871EBD1}"/>
              </a:ext>
            </a:extLst>
          </p:cNvPr>
          <p:cNvCxnSpPr>
            <a:cxnSpLocks/>
          </p:cNvCxnSpPr>
          <p:nvPr/>
        </p:nvCxnSpPr>
        <p:spPr>
          <a:xfrm>
            <a:off x="3571691" y="3931985"/>
            <a:ext cx="0" cy="2329130"/>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ounded Rectangular Callout 12">
            <a:extLst>
              <a:ext uri="{FF2B5EF4-FFF2-40B4-BE49-F238E27FC236}">
                <a16:creationId xmlns:a16="http://schemas.microsoft.com/office/drawing/2014/main" id="{79589287-0646-35F0-8B1F-3EB9A540259B}"/>
              </a:ext>
            </a:extLst>
          </p:cNvPr>
          <p:cNvSpPr/>
          <p:nvPr/>
        </p:nvSpPr>
        <p:spPr>
          <a:xfrm>
            <a:off x="15747529" y="3774588"/>
            <a:ext cx="2095928" cy="1111092"/>
          </a:xfrm>
          <a:prstGeom prst="wedgeRoundRectCallout">
            <a:avLst>
              <a:gd name="adj1" fmla="val -26225"/>
              <a:gd name="adj2" fmla="val 1724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Health advisory for the sounding areas lifted </a:t>
            </a:r>
            <a:endParaRPr lang="en-US">
              <a:solidFill>
                <a:schemeClr val="tx1"/>
              </a:solidFill>
            </a:endParaRPr>
          </a:p>
        </p:txBody>
      </p:sp>
      <p:cxnSp>
        <p:nvCxnSpPr>
          <p:cNvPr id="26" name="Straight Arrow Connector 25">
            <a:extLst>
              <a:ext uri="{FF2B5EF4-FFF2-40B4-BE49-F238E27FC236}">
                <a16:creationId xmlns:a16="http://schemas.microsoft.com/office/drawing/2014/main" id="{C3807D6A-835B-3382-0DFD-9E18B0F78D00}"/>
              </a:ext>
            </a:extLst>
          </p:cNvPr>
          <p:cNvCxnSpPr>
            <a:cxnSpLocks/>
          </p:cNvCxnSpPr>
          <p:nvPr/>
        </p:nvCxnSpPr>
        <p:spPr>
          <a:xfrm>
            <a:off x="7145466" y="5260645"/>
            <a:ext cx="0" cy="1164565"/>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0791C09-6209-9AFA-3A47-CBC012116556}"/>
              </a:ext>
            </a:extLst>
          </p:cNvPr>
          <p:cNvCxnSpPr>
            <a:cxnSpLocks/>
          </p:cNvCxnSpPr>
          <p:nvPr/>
        </p:nvCxnSpPr>
        <p:spPr>
          <a:xfrm flipV="1">
            <a:off x="4054577" y="6651533"/>
            <a:ext cx="0" cy="2286000"/>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26D0103-2A4D-DD60-9243-A9B4583F59AF}"/>
              </a:ext>
            </a:extLst>
          </p:cNvPr>
          <p:cNvCxnSpPr>
            <a:cxnSpLocks/>
          </p:cNvCxnSpPr>
          <p:nvPr/>
        </p:nvCxnSpPr>
        <p:spPr>
          <a:xfrm flipV="1">
            <a:off x="10349673" y="6651533"/>
            <a:ext cx="0" cy="594212"/>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ounded Rectangle 1">
            <a:extLst>
              <a:ext uri="{FF2B5EF4-FFF2-40B4-BE49-F238E27FC236}">
                <a16:creationId xmlns:a16="http://schemas.microsoft.com/office/drawing/2014/main" id="{507AF378-D092-71D8-7C2F-F7823365D456}"/>
              </a:ext>
            </a:extLst>
          </p:cNvPr>
          <p:cNvSpPr/>
          <p:nvPr/>
        </p:nvSpPr>
        <p:spPr>
          <a:xfrm>
            <a:off x="3366208" y="6261115"/>
            <a:ext cx="13966931"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2/1/2025 - 2/4/2025 </a:t>
            </a:r>
            <a:r>
              <a:rPr lang="en-US"/>
              <a:t>INCIDENT RESPONSE TO ASSESS COMMUITY IMPACT BY VISUAL AND REAL TIME AIR MONITORING</a:t>
            </a:r>
          </a:p>
        </p:txBody>
      </p:sp>
      <p:sp>
        <p:nvSpPr>
          <p:cNvPr id="4" name="Rounded Rectangular Callout 17">
            <a:extLst>
              <a:ext uri="{FF2B5EF4-FFF2-40B4-BE49-F238E27FC236}">
                <a16:creationId xmlns:a16="http://schemas.microsoft.com/office/drawing/2014/main" id="{E1DD170B-2B4D-880F-59FD-3A7618E6320D}"/>
              </a:ext>
            </a:extLst>
          </p:cNvPr>
          <p:cNvSpPr/>
          <p:nvPr/>
        </p:nvSpPr>
        <p:spPr>
          <a:xfrm>
            <a:off x="3366208" y="9064910"/>
            <a:ext cx="2095928" cy="1111092"/>
          </a:xfrm>
          <a:prstGeom prst="wedgeRoundRectCallout">
            <a:avLst>
              <a:gd name="adj1" fmla="val -20833"/>
              <a:gd name="adj2" fmla="val 3296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CCH expanded the Health Advisory due to field observations  </a:t>
            </a:r>
            <a:endParaRPr lang="en-US">
              <a:solidFill>
                <a:schemeClr val="tx1"/>
              </a:solidFill>
            </a:endParaRPr>
          </a:p>
        </p:txBody>
      </p:sp>
      <p:sp>
        <p:nvSpPr>
          <p:cNvPr id="52" name="Rounded Rectangle 52">
            <a:extLst>
              <a:ext uri="{FF2B5EF4-FFF2-40B4-BE49-F238E27FC236}">
                <a16:creationId xmlns:a16="http://schemas.microsoft.com/office/drawing/2014/main" id="{BCC09703-6580-5636-1FC8-8A67353EAF71}"/>
              </a:ext>
            </a:extLst>
          </p:cNvPr>
          <p:cNvSpPr/>
          <p:nvPr/>
        </p:nvSpPr>
        <p:spPr>
          <a:xfrm>
            <a:off x="3242216" y="8642206"/>
            <a:ext cx="2312205" cy="394547"/>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2/1/2025  2:32 p.m.</a:t>
            </a:r>
            <a:endParaRPr lang="en-US">
              <a:solidFill>
                <a:srgbClr val="FFFFFF"/>
              </a:solidFill>
            </a:endParaRPr>
          </a:p>
        </p:txBody>
      </p:sp>
      <p:sp>
        <p:nvSpPr>
          <p:cNvPr id="53" name="Rounded Rectangle 52">
            <a:extLst>
              <a:ext uri="{FF2B5EF4-FFF2-40B4-BE49-F238E27FC236}">
                <a16:creationId xmlns:a16="http://schemas.microsoft.com/office/drawing/2014/main" id="{F0952EED-84D5-7E3B-A0CA-17584AF0AD4E}"/>
              </a:ext>
            </a:extLst>
          </p:cNvPr>
          <p:cNvSpPr/>
          <p:nvPr/>
        </p:nvSpPr>
        <p:spPr>
          <a:xfrm>
            <a:off x="6166548" y="2766591"/>
            <a:ext cx="2312205" cy="394547"/>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2/1/2025  4:48 p.m.</a:t>
            </a:r>
            <a:endParaRPr lang="en-US">
              <a:solidFill>
                <a:srgbClr val="FFFFFF"/>
              </a:solidFill>
            </a:endParaRPr>
          </a:p>
        </p:txBody>
      </p:sp>
      <p:sp>
        <p:nvSpPr>
          <p:cNvPr id="55" name="Rounded Rectangular Callout 17">
            <a:extLst>
              <a:ext uri="{FF2B5EF4-FFF2-40B4-BE49-F238E27FC236}">
                <a16:creationId xmlns:a16="http://schemas.microsoft.com/office/drawing/2014/main" id="{6FB6C136-B982-2E9D-4D49-413C1DA0BD0A}"/>
              </a:ext>
            </a:extLst>
          </p:cNvPr>
          <p:cNvSpPr/>
          <p:nvPr/>
        </p:nvSpPr>
        <p:spPr>
          <a:xfrm>
            <a:off x="6289344" y="3206802"/>
            <a:ext cx="2095928" cy="1962516"/>
          </a:xfrm>
          <a:prstGeom prst="wedgeRoundRectCallout">
            <a:avLst>
              <a:gd name="adj1" fmla="val -20833"/>
              <a:gd name="adj2" fmla="val 3296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CWS Level 3 issued North of the Refinery due to changing smoke conditions   </a:t>
            </a:r>
            <a:endParaRPr lang="en-US">
              <a:solidFill>
                <a:schemeClr val="tx1"/>
              </a:solidFill>
            </a:endParaRPr>
          </a:p>
        </p:txBody>
      </p:sp>
      <p:sp>
        <p:nvSpPr>
          <p:cNvPr id="56" name="Rounded Rectangle 52">
            <a:extLst>
              <a:ext uri="{FF2B5EF4-FFF2-40B4-BE49-F238E27FC236}">
                <a16:creationId xmlns:a16="http://schemas.microsoft.com/office/drawing/2014/main" id="{BC8B93DE-C7B5-9AF5-9F6B-274CAC003FAA}"/>
              </a:ext>
            </a:extLst>
          </p:cNvPr>
          <p:cNvSpPr/>
          <p:nvPr/>
        </p:nvSpPr>
        <p:spPr>
          <a:xfrm>
            <a:off x="9407301" y="7221234"/>
            <a:ext cx="2057358" cy="394547"/>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2/1/25 9:12 p.m.</a:t>
            </a:r>
            <a:endParaRPr lang="en-US">
              <a:solidFill>
                <a:srgbClr val="FFFFFF"/>
              </a:solidFill>
            </a:endParaRPr>
          </a:p>
        </p:txBody>
      </p:sp>
      <p:sp>
        <p:nvSpPr>
          <p:cNvPr id="57" name="Rounded Rectangular Callout 17">
            <a:extLst>
              <a:ext uri="{FF2B5EF4-FFF2-40B4-BE49-F238E27FC236}">
                <a16:creationId xmlns:a16="http://schemas.microsoft.com/office/drawing/2014/main" id="{B789C3EA-F352-C6FD-DFC5-54819C044EC6}"/>
              </a:ext>
            </a:extLst>
          </p:cNvPr>
          <p:cNvSpPr/>
          <p:nvPr/>
        </p:nvSpPr>
        <p:spPr>
          <a:xfrm>
            <a:off x="9407301" y="7670404"/>
            <a:ext cx="2095928" cy="1962516"/>
          </a:xfrm>
          <a:prstGeom prst="wedgeRoundRectCallout">
            <a:avLst>
              <a:gd name="adj1" fmla="val -20833"/>
              <a:gd name="adj2" fmla="val 3296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Air quality improved event reclassified back to CWS Level 2 Health Advisory</a:t>
            </a:r>
            <a:endParaRPr lang="en-US">
              <a:solidFill>
                <a:schemeClr val="tx1"/>
              </a:solidFill>
            </a:endParaRPr>
          </a:p>
        </p:txBody>
      </p:sp>
      <p:sp>
        <p:nvSpPr>
          <p:cNvPr id="58" name="Rounded Rectangle 52">
            <a:extLst>
              <a:ext uri="{FF2B5EF4-FFF2-40B4-BE49-F238E27FC236}">
                <a16:creationId xmlns:a16="http://schemas.microsoft.com/office/drawing/2014/main" id="{279572F2-013E-E7E6-2F7C-103F763A9897}"/>
              </a:ext>
            </a:extLst>
          </p:cNvPr>
          <p:cNvSpPr/>
          <p:nvPr/>
        </p:nvSpPr>
        <p:spPr>
          <a:xfrm>
            <a:off x="15747529" y="3058045"/>
            <a:ext cx="2312205" cy="394547"/>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2/4/2025  3:00 p.m.</a:t>
            </a:r>
            <a:endParaRPr lang="en-US">
              <a:solidFill>
                <a:srgbClr val="FFFFFF"/>
              </a:solidFill>
            </a:endParaRPr>
          </a:p>
        </p:txBody>
      </p:sp>
      <p:cxnSp>
        <p:nvCxnSpPr>
          <p:cNvPr id="59" name="Straight Arrow Connector 58">
            <a:extLst>
              <a:ext uri="{FF2B5EF4-FFF2-40B4-BE49-F238E27FC236}">
                <a16:creationId xmlns:a16="http://schemas.microsoft.com/office/drawing/2014/main" id="{72940948-2D1B-6D05-63D6-6814A520256C}"/>
              </a:ext>
            </a:extLst>
          </p:cNvPr>
          <p:cNvCxnSpPr>
            <a:cxnSpLocks/>
          </p:cNvCxnSpPr>
          <p:nvPr/>
        </p:nvCxnSpPr>
        <p:spPr>
          <a:xfrm>
            <a:off x="16844259" y="4979005"/>
            <a:ext cx="0" cy="1269908"/>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ounded Rectangular Callout 17">
            <a:extLst>
              <a:ext uri="{FF2B5EF4-FFF2-40B4-BE49-F238E27FC236}">
                <a16:creationId xmlns:a16="http://schemas.microsoft.com/office/drawing/2014/main" id="{0070D7C3-9A30-6D09-C925-64D39A3CC472}"/>
              </a:ext>
            </a:extLst>
          </p:cNvPr>
          <p:cNvSpPr/>
          <p:nvPr/>
        </p:nvSpPr>
        <p:spPr>
          <a:xfrm>
            <a:off x="5901530" y="7773082"/>
            <a:ext cx="2095928" cy="1962516"/>
          </a:xfrm>
          <a:prstGeom prst="wedgeRoundRectCallout">
            <a:avLst>
              <a:gd name="adj1" fmla="val -20833"/>
              <a:gd name="adj2" fmla="val 3296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Initial field Reports of Smoke impacts North of Refinery </a:t>
            </a:r>
            <a:endParaRPr lang="en-US">
              <a:solidFill>
                <a:schemeClr val="tx1"/>
              </a:solidFill>
            </a:endParaRPr>
          </a:p>
        </p:txBody>
      </p:sp>
      <p:sp>
        <p:nvSpPr>
          <p:cNvPr id="63" name="Rounded Rectangle 52">
            <a:extLst>
              <a:ext uri="{FF2B5EF4-FFF2-40B4-BE49-F238E27FC236}">
                <a16:creationId xmlns:a16="http://schemas.microsoft.com/office/drawing/2014/main" id="{23BD1EF4-61F2-C696-CFAF-5901CB0C5EE0}"/>
              </a:ext>
            </a:extLst>
          </p:cNvPr>
          <p:cNvSpPr/>
          <p:nvPr/>
        </p:nvSpPr>
        <p:spPr>
          <a:xfrm>
            <a:off x="5734865" y="7348783"/>
            <a:ext cx="2312205" cy="394547"/>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2/1/2025  4:07 p.m.</a:t>
            </a:r>
            <a:endParaRPr lang="en-US">
              <a:solidFill>
                <a:srgbClr val="FFFFFF"/>
              </a:solidFill>
            </a:endParaRPr>
          </a:p>
        </p:txBody>
      </p:sp>
      <p:cxnSp>
        <p:nvCxnSpPr>
          <p:cNvPr id="64" name="Straight Arrow Connector 63">
            <a:extLst>
              <a:ext uri="{FF2B5EF4-FFF2-40B4-BE49-F238E27FC236}">
                <a16:creationId xmlns:a16="http://schemas.microsoft.com/office/drawing/2014/main" id="{E5969B75-6067-42AE-7A60-67E06C36EAC7}"/>
              </a:ext>
            </a:extLst>
          </p:cNvPr>
          <p:cNvCxnSpPr>
            <a:cxnSpLocks/>
          </p:cNvCxnSpPr>
          <p:nvPr/>
        </p:nvCxnSpPr>
        <p:spPr>
          <a:xfrm flipV="1">
            <a:off x="6890968" y="6651533"/>
            <a:ext cx="0" cy="594212"/>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5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09CD3-E2EF-4BF2-47D8-A0331E7A8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A2120-469F-678F-7EDF-BBA57F8B3FF9}"/>
              </a:ext>
            </a:extLst>
          </p:cNvPr>
          <p:cNvSpPr>
            <a:spLocks noGrp="1"/>
          </p:cNvSpPr>
          <p:nvPr>
            <p:ph type="title"/>
          </p:nvPr>
        </p:nvSpPr>
        <p:spPr/>
        <p:txBody>
          <a:bodyPr/>
          <a:lstStyle/>
          <a:p>
            <a:r>
              <a:rPr lang="en-US" sz="4400"/>
              <a:t>Health Advisory and Shelter in Place </a:t>
            </a:r>
            <a:endParaRPr lang="en-US" sz="4400" b="1"/>
          </a:p>
        </p:txBody>
      </p:sp>
      <p:sp>
        <p:nvSpPr>
          <p:cNvPr id="5" name="Slide Number Placeholder 4">
            <a:extLst>
              <a:ext uri="{FF2B5EF4-FFF2-40B4-BE49-F238E27FC236}">
                <a16:creationId xmlns:a16="http://schemas.microsoft.com/office/drawing/2014/main" id="{2C77FE57-38B8-5C6B-6EC5-1C8EC452154A}"/>
              </a:ext>
            </a:extLst>
          </p:cNvPr>
          <p:cNvSpPr>
            <a:spLocks noGrp="1"/>
          </p:cNvSpPr>
          <p:nvPr>
            <p:ph type="sldNum" sz="quarter" idx="7"/>
          </p:nvPr>
        </p:nvSpPr>
        <p:spPr/>
        <p:txBody>
          <a:bodyPr/>
          <a:lstStyle/>
          <a:p>
            <a:fld id="{640F676A-E80A-4FD0-BDA7-6DF11B8C118C}" type="slidenum">
              <a:rPr lang="en-US" smtClean="0"/>
              <a:t>5</a:t>
            </a:fld>
            <a:endParaRPr lang="en-US"/>
          </a:p>
        </p:txBody>
      </p:sp>
      <p:sp>
        <p:nvSpPr>
          <p:cNvPr id="34" name="Title 1">
            <a:extLst>
              <a:ext uri="{FF2B5EF4-FFF2-40B4-BE49-F238E27FC236}">
                <a16:creationId xmlns:a16="http://schemas.microsoft.com/office/drawing/2014/main" id="{23659370-4407-AD55-0E0F-8412C8E84957}"/>
              </a:ext>
            </a:extLst>
          </p:cNvPr>
          <p:cNvSpPr>
            <a:spLocks noGrp="1"/>
          </p:cNvSpPr>
          <p:nvPr/>
        </p:nvSpPr>
        <p:spPr>
          <a:xfrm>
            <a:off x="6623050" y="549275"/>
            <a:ext cx="12475846" cy="1395383"/>
          </a:xfrm>
          <a:prstGeom prst="rect">
            <a:avLst/>
          </a:prstGeom>
        </p:spPr>
        <p:txBody>
          <a:bodyPr lIns="0" tIns="0" rIns="0" bIns="0" anchor="ctr"/>
          <a:lstStyle>
            <a:lvl1pPr algn="r">
              <a:defRPr sz="3800" b="1" i="0">
                <a:solidFill>
                  <a:srgbClr val="05639B"/>
                </a:solidFill>
                <a:latin typeface="Verdana" panose="020B0604030504040204" pitchFamily="34" charset="0"/>
                <a:ea typeface="Verdana" panose="020B0604030504040204" pitchFamily="34" charset="0"/>
                <a:cs typeface="Helvetica"/>
              </a:defRPr>
            </a:lvl1pPr>
          </a:lstStyle>
          <a:p>
            <a:r>
              <a:rPr lang="en-US" sz="4400"/>
              <a:t> </a:t>
            </a:r>
            <a:endParaRPr lang="en-US" sz="4400" b="1"/>
          </a:p>
        </p:txBody>
      </p:sp>
      <p:sp>
        <p:nvSpPr>
          <p:cNvPr id="35" name="Rounded Rectangle 10">
            <a:extLst>
              <a:ext uri="{FF2B5EF4-FFF2-40B4-BE49-F238E27FC236}">
                <a16:creationId xmlns:a16="http://schemas.microsoft.com/office/drawing/2014/main" id="{66CAA430-929B-FAE5-11AD-6FB13CC997CD}"/>
              </a:ext>
            </a:extLst>
          </p:cNvPr>
          <p:cNvSpPr/>
          <p:nvPr/>
        </p:nvSpPr>
        <p:spPr>
          <a:xfrm>
            <a:off x="9933882" y="2306779"/>
            <a:ext cx="9433213" cy="7880535"/>
          </a:xfrm>
          <a:prstGeom prst="roundRect">
            <a:avLst>
              <a:gd name="adj" fmla="val 5077"/>
            </a:avLst>
          </a:prstGeom>
          <a:solidFill>
            <a:srgbClr val="045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Rounded Rectangle 10">
            <a:extLst>
              <a:ext uri="{FF2B5EF4-FFF2-40B4-BE49-F238E27FC236}">
                <a16:creationId xmlns:a16="http://schemas.microsoft.com/office/drawing/2014/main" id="{C1E4B12B-026B-273B-E279-80EBDCEA6EF3}"/>
              </a:ext>
            </a:extLst>
          </p:cNvPr>
          <p:cNvSpPr/>
          <p:nvPr/>
        </p:nvSpPr>
        <p:spPr>
          <a:xfrm>
            <a:off x="437117" y="2306780"/>
            <a:ext cx="9433213" cy="7880535"/>
          </a:xfrm>
          <a:prstGeom prst="roundRect">
            <a:avLst>
              <a:gd name="adj" fmla="val 5077"/>
            </a:avLst>
          </a:prstGeom>
          <a:solidFill>
            <a:srgbClr val="045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6" name="Picture 5" descr="Map&#10;&#10;AI-generated content may be incorrect.">
            <a:extLst>
              <a:ext uri="{FF2B5EF4-FFF2-40B4-BE49-F238E27FC236}">
                <a16:creationId xmlns:a16="http://schemas.microsoft.com/office/drawing/2014/main" id="{6C1889D7-59F6-E98A-94A1-EB91D9528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36" y="3948858"/>
            <a:ext cx="8982974" cy="5912995"/>
          </a:xfrm>
          <a:prstGeom prst="rect">
            <a:avLst/>
          </a:prstGeom>
        </p:spPr>
      </p:pic>
      <p:pic>
        <p:nvPicPr>
          <p:cNvPr id="8" name="Picture 7" descr="Diagram, map&#10;&#10;AI-generated content may be incorrect.">
            <a:extLst>
              <a:ext uri="{FF2B5EF4-FFF2-40B4-BE49-F238E27FC236}">
                <a16:creationId xmlns:a16="http://schemas.microsoft.com/office/drawing/2014/main" id="{020B0D42-3615-B15B-95A0-CF525C096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2050" y="3948858"/>
            <a:ext cx="9264650" cy="5912995"/>
          </a:xfrm>
          <a:prstGeom prst="rect">
            <a:avLst/>
          </a:prstGeom>
        </p:spPr>
      </p:pic>
      <p:sp>
        <p:nvSpPr>
          <p:cNvPr id="9" name="TextBox 8">
            <a:extLst>
              <a:ext uri="{FF2B5EF4-FFF2-40B4-BE49-F238E27FC236}">
                <a16:creationId xmlns:a16="http://schemas.microsoft.com/office/drawing/2014/main" id="{177BE717-89AF-278B-2144-B17004322F84}"/>
              </a:ext>
            </a:extLst>
          </p:cNvPr>
          <p:cNvSpPr txBox="1"/>
          <p:nvPr/>
        </p:nvSpPr>
        <p:spPr>
          <a:xfrm>
            <a:off x="10363648" y="2523198"/>
            <a:ext cx="8446576" cy="1015663"/>
          </a:xfrm>
          <a:prstGeom prst="rect">
            <a:avLst/>
          </a:prstGeom>
          <a:noFill/>
        </p:spPr>
        <p:txBody>
          <a:bodyPr wrap="square" rtlCol="0">
            <a:spAutoFit/>
          </a:bodyPr>
          <a:lstStyle/>
          <a:p>
            <a:r>
              <a:rPr lang="en-US" sz="2000" b="0" i="0">
                <a:solidFill>
                  <a:schemeClr val="bg1"/>
                </a:solidFill>
                <a:effectLst/>
                <a:latin typeface="+mj-lt"/>
              </a:rPr>
              <a:t>This is a message from Contra Costa Health Services. There is an emergency at the Martinez Refining Company. Residents in portions of Martinez, north of the refinery should shelter in place due to impacts from smoke.</a:t>
            </a:r>
            <a:endParaRPr lang="en-US" sz="2000">
              <a:solidFill>
                <a:schemeClr val="bg1"/>
              </a:solidFill>
              <a:latin typeface="+mj-lt"/>
            </a:endParaRPr>
          </a:p>
        </p:txBody>
      </p:sp>
      <p:sp>
        <p:nvSpPr>
          <p:cNvPr id="10" name="TextBox 9">
            <a:extLst>
              <a:ext uri="{FF2B5EF4-FFF2-40B4-BE49-F238E27FC236}">
                <a16:creationId xmlns:a16="http://schemas.microsoft.com/office/drawing/2014/main" id="{4C74386D-2D56-57C3-9180-D865EE8FE609}"/>
              </a:ext>
            </a:extLst>
          </p:cNvPr>
          <p:cNvSpPr txBox="1"/>
          <p:nvPr/>
        </p:nvSpPr>
        <p:spPr>
          <a:xfrm>
            <a:off x="930435" y="2523198"/>
            <a:ext cx="8446576" cy="1323439"/>
          </a:xfrm>
          <a:prstGeom prst="rect">
            <a:avLst/>
          </a:prstGeom>
          <a:noFill/>
        </p:spPr>
        <p:txBody>
          <a:bodyPr wrap="square" rtlCol="0">
            <a:spAutoFit/>
          </a:bodyPr>
          <a:lstStyle/>
          <a:p>
            <a:r>
              <a:rPr lang="en-US" sz="2000" b="0" i="0">
                <a:solidFill>
                  <a:schemeClr val="bg1"/>
                </a:solidFill>
                <a:effectLst/>
                <a:latin typeface="+mj-lt"/>
              </a:rPr>
              <a:t>This is a public health advisory for all of Martinez, parts of Pacheco, and Clyde. An incident at the Martinez Refining Company could affect individuals with respiratory sensitivities. Most people will not be affected. Eye, skin, nose, or throat irritation may be possible for some people in the affected area. </a:t>
            </a:r>
            <a:endParaRPr lang="en-US" sz="2000">
              <a:solidFill>
                <a:schemeClr val="bg1"/>
              </a:solidFill>
              <a:latin typeface="+mj-lt"/>
            </a:endParaRPr>
          </a:p>
        </p:txBody>
      </p:sp>
    </p:spTree>
    <p:extLst>
      <p:ext uri="{BB962C8B-B14F-4D97-AF65-F5344CB8AC3E}">
        <p14:creationId xmlns:p14="http://schemas.microsoft.com/office/powerpoint/2010/main" val="425785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2D36-6061-2539-2522-C0DA62E66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CF276-6471-47DC-6BCA-EE8CA4D4BEAC}"/>
              </a:ext>
            </a:extLst>
          </p:cNvPr>
          <p:cNvSpPr>
            <a:spLocks noGrp="1"/>
          </p:cNvSpPr>
          <p:nvPr>
            <p:ph type="title"/>
          </p:nvPr>
        </p:nvSpPr>
        <p:spPr/>
        <p:txBody>
          <a:bodyPr/>
          <a:lstStyle/>
          <a:p>
            <a:r>
              <a:rPr lang="en-US" sz="4400"/>
              <a:t>Health Advisory Assessment   </a:t>
            </a:r>
            <a:endParaRPr lang="en-US" sz="4400" b="1"/>
          </a:p>
        </p:txBody>
      </p:sp>
      <p:sp>
        <p:nvSpPr>
          <p:cNvPr id="5" name="Slide Number Placeholder 4">
            <a:extLst>
              <a:ext uri="{FF2B5EF4-FFF2-40B4-BE49-F238E27FC236}">
                <a16:creationId xmlns:a16="http://schemas.microsoft.com/office/drawing/2014/main" id="{1AB92FC5-EC31-C4A4-20C4-52F9C67E2D60}"/>
              </a:ext>
            </a:extLst>
          </p:cNvPr>
          <p:cNvSpPr>
            <a:spLocks noGrp="1"/>
          </p:cNvSpPr>
          <p:nvPr>
            <p:ph type="sldNum" sz="quarter" idx="7"/>
          </p:nvPr>
        </p:nvSpPr>
        <p:spPr/>
        <p:txBody>
          <a:bodyPr/>
          <a:lstStyle/>
          <a:p>
            <a:fld id="{640F676A-E80A-4FD0-BDA7-6DF11B8C118C}" type="slidenum">
              <a:rPr lang="en-US" smtClean="0"/>
              <a:t>6</a:t>
            </a:fld>
            <a:endParaRPr lang="en-US"/>
          </a:p>
        </p:txBody>
      </p:sp>
      <p:sp>
        <p:nvSpPr>
          <p:cNvPr id="34" name="Title 1">
            <a:extLst>
              <a:ext uri="{FF2B5EF4-FFF2-40B4-BE49-F238E27FC236}">
                <a16:creationId xmlns:a16="http://schemas.microsoft.com/office/drawing/2014/main" id="{27535473-6BDB-010B-2AB1-1A136EBCA0FE}"/>
              </a:ext>
            </a:extLst>
          </p:cNvPr>
          <p:cNvSpPr>
            <a:spLocks noGrp="1"/>
          </p:cNvSpPr>
          <p:nvPr/>
        </p:nvSpPr>
        <p:spPr>
          <a:xfrm>
            <a:off x="6623050" y="549275"/>
            <a:ext cx="12475846" cy="1395383"/>
          </a:xfrm>
          <a:prstGeom prst="rect">
            <a:avLst/>
          </a:prstGeom>
        </p:spPr>
        <p:txBody>
          <a:bodyPr lIns="0" tIns="0" rIns="0" bIns="0" anchor="ctr"/>
          <a:lstStyle>
            <a:lvl1pPr algn="r">
              <a:defRPr sz="3800" b="1" i="0">
                <a:solidFill>
                  <a:srgbClr val="05639B"/>
                </a:solidFill>
                <a:latin typeface="Verdana" panose="020B0604030504040204" pitchFamily="34" charset="0"/>
                <a:ea typeface="Verdana" panose="020B0604030504040204" pitchFamily="34" charset="0"/>
                <a:cs typeface="Helvetica"/>
              </a:defRPr>
            </a:lvl1pPr>
          </a:lstStyle>
          <a:p>
            <a:r>
              <a:rPr lang="en-US" sz="4400"/>
              <a:t> </a:t>
            </a:r>
            <a:endParaRPr lang="en-US" sz="4400" b="1"/>
          </a:p>
        </p:txBody>
      </p:sp>
      <p:sp>
        <p:nvSpPr>
          <p:cNvPr id="3" name="Rounded Rectangle 10">
            <a:extLst>
              <a:ext uri="{FF2B5EF4-FFF2-40B4-BE49-F238E27FC236}">
                <a16:creationId xmlns:a16="http://schemas.microsoft.com/office/drawing/2014/main" id="{0F4F067A-C908-16CB-B3A0-FD382C2E71D1}"/>
              </a:ext>
            </a:extLst>
          </p:cNvPr>
          <p:cNvSpPr/>
          <p:nvPr/>
        </p:nvSpPr>
        <p:spPr>
          <a:xfrm>
            <a:off x="232471" y="2306782"/>
            <a:ext cx="19748788" cy="7710054"/>
          </a:xfrm>
          <a:prstGeom prst="roundRect">
            <a:avLst>
              <a:gd name="adj" fmla="val 5077"/>
            </a:avLst>
          </a:prstGeom>
          <a:solidFill>
            <a:srgbClr val="045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6" name="Picture 5" descr="Map&#10;&#10;AI-generated content may be incorrect.">
            <a:extLst>
              <a:ext uri="{FF2B5EF4-FFF2-40B4-BE49-F238E27FC236}">
                <a16:creationId xmlns:a16="http://schemas.microsoft.com/office/drawing/2014/main" id="{6FB7FD0C-553A-CE78-920C-59A172DD6104}"/>
              </a:ext>
            </a:extLst>
          </p:cNvPr>
          <p:cNvPicPr>
            <a:picLocks noChangeAspect="1"/>
          </p:cNvPicPr>
          <p:nvPr/>
        </p:nvPicPr>
        <p:blipFill>
          <a:blip r:embed="rId3">
            <a:extLst>
              <a:ext uri="{28A0092B-C50C-407E-A947-70E740481C1C}">
                <a14:useLocalDpi xmlns:a14="http://schemas.microsoft.com/office/drawing/2010/main" val="0"/>
              </a:ext>
            </a:extLst>
          </a:blip>
          <a:srcRect t="23854" b="12241"/>
          <a:stretch/>
        </p:blipFill>
        <p:spPr>
          <a:xfrm>
            <a:off x="6623050" y="2395764"/>
            <a:ext cx="6603472" cy="2789695"/>
          </a:xfrm>
          <a:prstGeom prst="rect">
            <a:avLst/>
          </a:prstGeom>
        </p:spPr>
      </p:pic>
      <p:pic>
        <p:nvPicPr>
          <p:cNvPr id="7" name="Picture 6" descr="Map&#10;&#10;AI-generated content may be incorrect.">
            <a:extLst>
              <a:ext uri="{FF2B5EF4-FFF2-40B4-BE49-F238E27FC236}">
                <a16:creationId xmlns:a16="http://schemas.microsoft.com/office/drawing/2014/main" id="{415EE445-AA2C-1B0E-CB36-802FC5CB9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06" y="5281397"/>
            <a:ext cx="11550757" cy="4639501"/>
          </a:xfrm>
          <a:prstGeom prst="rect">
            <a:avLst/>
          </a:prstGeom>
        </p:spPr>
      </p:pic>
    </p:spTree>
    <p:extLst>
      <p:ext uri="{BB962C8B-B14F-4D97-AF65-F5344CB8AC3E}">
        <p14:creationId xmlns:p14="http://schemas.microsoft.com/office/powerpoint/2010/main" val="11888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2902-AF83-7693-7841-9901015F417E}"/>
              </a:ext>
            </a:extLst>
          </p:cNvPr>
          <p:cNvSpPr>
            <a:spLocks noGrp="1"/>
          </p:cNvSpPr>
          <p:nvPr>
            <p:ph type="body" sz="quarter" idx="10"/>
          </p:nvPr>
        </p:nvSpPr>
        <p:spPr>
          <a:xfrm>
            <a:off x="6699250" y="930275"/>
            <a:ext cx="12399963" cy="677108"/>
          </a:xfrm>
        </p:spPr>
        <p:txBody>
          <a:bodyPr wrap="square">
            <a:normAutofit fontScale="85000" lnSpcReduction="10000"/>
          </a:bodyPr>
          <a:lstStyle/>
          <a:p>
            <a:pPr>
              <a:spcAft>
                <a:spcPts val="600"/>
              </a:spcAft>
            </a:pPr>
            <a:r>
              <a:rPr lang="en-US"/>
              <a:t>Air Monitoring Map for Long-Term Incident  </a:t>
            </a:r>
          </a:p>
        </p:txBody>
      </p:sp>
      <p:sp>
        <p:nvSpPr>
          <p:cNvPr id="3" name="Slide Number Placeholder 2">
            <a:extLst>
              <a:ext uri="{FF2B5EF4-FFF2-40B4-BE49-F238E27FC236}">
                <a16:creationId xmlns:a16="http://schemas.microsoft.com/office/drawing/2014/main" id="{EEC1A4B9-49B8-C811-FBD5-3C16B6B5FCB0}"/>
              </a:ext>
            </a:extLst>
          </p:cNvPr>
          <p:cNvSpPr>
            <a:spLocks noGrp="1"/>
          </p:cNvSpPr>
          <p:nvPr>
            <p:ph type="sldNum" sz="quarter" idx="7"/>
          </p:nvPr>
        </p:nvSpPr>
        <p:spPr/>
        <p:txBody>
          <a:bodyPr/>
          <a:lstStyle/>
          <a:p>
            <a:fld id="{B6F15528-21DE-4FAA-801E-634DDDAF4B2B}" type="slidenum">
              <a:rPr lang="en-US" smtClean="0"/>
              <a:t>7</a:t>
            </a:fld>
            <a:endParaRPr lang="en-US"/>
          </a:p>
        </p:txBody>
      </p:sp>
      <p:pic>
        <p:nvPicPr>
          <p:cNvPr id="13" name="Picture 12" descr="Map&#10;&#10;AI-generated content may be incorrect.">
            <a:extLst>
              <a:ext uri="{FF2B5EF4-FFF2-40B4-BE49-F238E27FC236}">
                <a16:creationId xmlns:a16="http://schemas.microsoft.com/office/drawing/2014/main" id="{D0DAB859-4709-EDCC-29E4-56AAEA8B1D73}"/>
              </a:ext>
            </a:extLst>
          </p:cNvPr>
          <p:cNvPicPr>
            <a:picLocks noChangeAspect="1"/>
          </p:cNvPicPr>
          <p:nvPr/>
        </p:nvPicPr>
        <p:blipFill>
          <a:blip r:embed="rId2">
            <a:extLst>
              <a:ext uri="{28A0092B-C50C-407E-A947-70E740481C1C}">
                <a14:useLocalDpi xmlns:a14="http://schemas.microsoft.com/office/drawing/2010/main" val="0"/>
              </a:ext>
            </a:extLst>
          </a:blip>
          <a:srcRect l="3848" t="9938" r="12411" b="17513"/>
          <a:stretch/>
        </p:blipFill>
        <p:spPr>
          <a:xfrm>
            <a:off x="4792959" y="2253879"/>
            <a:ext cx="13752028" cy="7881759"/>
          </a:xfrm>
          <a:prstGeom prst="rect">
            <a:avLst/>
          </a:prstGeom>
        </p:spPr>
      </p:pic>
      <p:graphicFrame>
        <p:nvGraphicFramePr>
          <p:cNvPr id="4" name="Content Placeholder 6">
            <a:extLst>
              <a:ext uri="{FF2B5EF4-FFF2-40B4-BE49-F238E27FC236}">
                <a16:creationId xmlns:a16="http://schemas.microsoft.com/office/drawing/2014/main" id="{CC73EFB0-99C0-C73E-DC72-A4781962AB8D}"/>
              </a:ext>
            </a:extLst>
          </p:cNvPr>
          <p:cNvGraphicFramePr>
            <a:graphicFrameLocks/>
          </p:cNvGraphicFramePr>
          <p:nvPr>
            <p:extLst>
              <p:ext uri="{D42A27DB-BD31-4B8C-83A1-F6EECF244321}">
                <p14:modId xmlns:p14="http://schemas.microsoft.com/office/powerpoint/2010/main" val="1453496182"/>
              </p:ext>
            </p:extLst>
          </p:nvPr>
        </p:nvGraphicFramePr>
        <p:xfrm>
          <a:off x="845658" y="2253879"/>
          <a:ext cx="3068664" cy="6813096"/>
        </p:xfrm>
        <a:graphic>
          <a:graphicData uri="http://schemas.openxmlformats.org/drawingml/2006/table">
            <a:tbl>
              <a:tblPr firstRow="1" bandRow="1">
                <a:tableStyleId>{5C22544A-7EE6-4342-B048-85BDC9FD1C3A}</a:tableStyleId>
              </a:tblPr>
              <a:tblGrid>
                <a:gridCol w="3068664">
                  <a:extLst>
                    <a:ext uri="{9D8B030D-6E8A-4147-A177-3AD203B41FA5}">
                      <a16:colId xmlns:a16="http://schemas.microsoft.com/office/drawing/2014/main" val="230389009"/>
                    </a:ext>
                  </a:extLst>
                </a:gridCol>
              </a:tblGrid>
              <a:tr h="1478071">
                <a:tc>
                  <a:txBody>
                    <a:bodyPr/>
                    <a:lstStyle/>
                    <a:p>
                      <a:r>
                        <a:rPr lang="en-US" sz="3200"/>
                        <a:t>Analyte including but not limited to:</a:t>
                      </a:r>
                    </a:p>
                  </a:txBody>
                  <a:tcPr>
                    <a:solidFill>
                      <a:srgbClr val="05639B"/>
                    </a:solidFill>
                  </a:tcPr>
                </a:tc>
                <a:extLst>
                  <a:ext uri="{0D108BD9-81ED-4DB2-BD59-A6C34878D82A}">
                    <a16:rowId xmlns:a16="http://schemas.microsoft.com/office/drawing/2014/main" val="4034706271"/>
                  </a:ext>
                </a:extLst>
              </a:tr>
              <a:tr h="550654">
                <a:tc>
                  <a:txBody>
                    <a:bodyPr/>
                    <a:lstStyle/>
                    <a:p>
                      <a:r>
                        <a:rPr lang="en-US" sz="3200">
                          <a:solidFill>
                            <a:schemeClr val="tx1"/>
                          </a:solidFill>
                        </a:rPr>
                        <a:t>Hydrogen Sulfide </a:t>
                      </a:r>
                    </a:p>
                  </a:txBody>
                  <a:tcPr/>
                </a:tc>
                <a:extLst>
                  <a:ext uri="{0D108BD9-81ED-4DB2-BD59-A6C34878D82A}">
                    <a16:rowId xmlns:a16="http://schemas.microsoft.com/office/drawing/2014/main" val="1678702557"/>
                  </a:ext>
                </a:extLst>
              </a:tr>
              <a:tr h="1014362">
                <a:tc>
                  <a:txBody>
                    <a:bodyPr/>
                    <a:lstStyle/>
                    <a:p>
                      <a:r>
                        <a:rPr lang="en-US" sz="3200">
                          <a:solidFill>
                            <a:schemeClr val="tx1"/>
                          </a:solidFill>
                        </a:rPr>
                        <a:t>Particulate PM 2.5/10</a:t>
                      </a:r>
                    </a:p>
                  </a:txBody>
                  <a:tcPr/>
                </a:tc>
                <a:extLst>
                  <a:ext uri="{0D108BD9-81ED-4DB2-BD59-A6C34878D82A}">
                    <a16:rowId xmlns:a16="http://schemas.microsoft.com/office/drawing/2014/main" val="3435564291"/>
                  </a:ext>
                </a:extLst>
              </a:tr>
              <a:tr h="1014362">
                <a:tc>
                  <a:txBody>
                    <a:bodyPr/>
                    <a:lstStyle/>
                    <a:p>
                      <a:r>
                        <a:rPr lang="en-US" sz="3200">
                          <a:solidFill>
                            <a:schemeClr val="tx1"/>
                          </a:solidFill>
                        </a:rPr>
                        <a:t>Carbon Monoxide</a:t>
                      </a:r>
                    </a:p>
                  </a:txBody>
                  <a:tcPr/>
                </a:tc>
                <a:extLst>
                  <a:ext uri="{0D108BD9-81ED-4DB2-BD59-A6C34878D82A}">
                    <a16:rowId xmlns:a16="http://schemas.microsoft.com/office/drawing/2014/main" val="741631999"/>
                  </a:ext>
                </a:extLst>
              </a:tr>
              <a:tr h="621884">
                <a:tc>
                  <a:txBody>
                    <a:bodyPr/>
                    <a:lstStyle/>
                    <a:p>
                      <a:r>
                        <a:rPr lang="en-US" sz="3200">
                          <a:solidFill>
                            <a:schemeClr val="tx1"/>
                          </a:solidFill>
                        </a:rPr>
                        <a:t>Sulfur Dioxide</a:t>
                      </a:r>
                    </a:p>
                  </a:txBody>
                  <a:tcPr/>
                </a:tc>
                <a:extLst>
                  <a:ext uri="{0D108BD9-81ED-4DB2-BD59-A6C34878D82A}">
                    <a16:rowId xmlns:a16="http://schemas.microsoft.com/office/drawing/2014/main" val="2087323436"/>
                  </a:ext>
                </a:extLst>
              </a:tr>
              <a:tr h="1014362">
                <a:tc>
                  <a:txBody>
                    <a:bodyPr/>
                    <a:lstStyle/>
                    <a:p>
                      <a:r>
                        <a:rPr lang="en-US" sz="3200">
                          <a:solidFill>
                            <a:schemeClr val="tx1"/>
                          </a:solidFill>
                        </a:rPr>
                        <a:t>VOC’s including </a:t>
                      </a:r>
                    </a:p>
                    <a:p>
                      <a:r>
                        <a:rPr lang="en-US" sz="3200">
                          <a:solidFill>
                            <a:schemeClr val="tx1"/>
                          </a:solidFill>
                        </a:rPr>
                        <a:t>Benzene</a:t>
                      </a:r>
                    </a:p>
                  </a:txBody>
                  <a:tcPr/>
                </a:tc>
                <a:extLst>
                  <a:ext uri="{0D108BD9-81ED-4DB2-BD59-A6C34878D82A}">
                    <a16:rowId xmlns:a16="http://schemas.microsoft.com/office/drawing/2014/main" val="163812423"/>
                  </a:ext>
                </a:extLst>
              </a:tr>
              <a:tr h="857212">
                <a:tc>
                  <a:txBody>
                    <a:bodyPr/>
                    <a:lstStyle/>
                    <a:p>
                      <a:r>
                        <a:rPr lang="en-US" sz="3200">
                          <a:solidFill>
                            <a:schemeClr val="tx1"/>
                          </a:solidFill>
                        </a:rPr>
                        <a:t>LEL</a:t>
                      </a:r>
                    </a:p>
                  </a:txBody>
                  <a:tcPr/>
                </a:tc>
                <a:extLst>
                  <a:ext uri="{0D108BD9-81ED-4DB2-BD59-A6C34878D82A}">
                    <a16:rowId xmlns:a16="http://schemas.microsoft.com/office/drawing/2014/main" val="1446368706"/>
                  </a:ext>
                </a:extLst>
              </a:tr>
            </a:tbl>
          </a:graphicData>
        </a:graphic>
      </p:graphicFrame>
    </p:spTree>
    <p:extLst>
      <p:ext uri="{BB962C8B-B14F-4D97-AF65-F5344CB8AC3E}">
        <p14:creationId xmlns:p14="http://schemas.microsoft.com/office/powerpoint/2010/main" val="189399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125-C955-A766-1B35-BFACC437DA15}"/>
              </a:ext>
            </a:extLst>
          </p:cNvPr>
          <p:cNvSpPr>
            <a:spLocks noGrp="1"/>
          </p:cNvSpPr>
          <p:nvPr>
            <p:ph type="title"/>
          </p:nvPr>
        </p:nvSpPr>
        <p:spPr/>
        <p:txBody>
          <a:bodyPr/>
          <a:lstStyle/>
          <a:p>
            <a:r>
              <a:rPr lang="en-US" sz="4400" b="1"/>
              <a:t>Overview of Chemicals </a:t>
            </a:r>
          </a:p>
        </p:txBody>
      </p:sp>
      <p:sp>
        <p:nvSpPr>
          <p:cNvPr id="5" name="Slide Number Placeholder 4">
            <a:extLst>
              <a:ext uri="{FF2B5EF4-FFF2-40B4-BE49-F238E27FC236}">
                <a16:creationId xmlns:a16="http://schemas.microsoft.com/office/drawing/2014/main" id="{EC43059B-6D65-95DD-B0EF-E2348178D74A}"/>
              </a:ext>
            </a:extLst>
          </p:cNvPr>
          <p:cNvSpPr>
            <a:spLocks noGrp="1"/>
          </p:cNvSpPr>
          <p:nvPr>
            <p:ph type="sldNum" sz="quarter" idx="7"/>
          </p:nvPr>
        </p:nvSpPr>
        <p:spPr/>
        <p:txBody>
          <a:bodyPr/>
          <a:lstStyle/>
          <a:p>
            <a:fld id="{640F676A-E80A-4FD0-BDA7-6DF11B8C118C}" type="slidenum">
              <a:rPr lang="en-US" smtClean="0"/>
              <a:t>8</a:t>
            </a:fld>
            <a:endParaRPr lang="en-US"/>
          </a:p>
        </p:txBody>
      </p:sp>
      <p:sp>
        <p:nvSpPr>
          <p:cNvPr id="32" name="Rounded Rectangle 13">
            <a:extLst>
              <a:ext uri="{FF2B5EF4-FFF2-40B4-BE49-F238E27FC236}">
                <a16:creationId xmlns:a16="http://schemas.microsoft.com/office/drawing/2014/main" id="{2C9F0C8F-9456-CD8E-F599-B89AF2B8730E}"/>
              </a:ext>
            </a:extLst>
          </p:cNvPr>
          <p:cNvSpPr/>
          <p:nvPr/>
        </p:nvSpPr>
        <p:spPr>
          <a:xfrm>
            <a:off x="498763" y="5829300"/>
            <a:ext cx="9050482" cy="3938155"/>
          </a:xfrm>
          <a:prstGeom prst="roundRect">
            <a:avLst>
              <a:gd name="adj" fmla="val 7886"/>
            </a:avLst>
          </a:prstGeom>
          <a:solidFill>
            <a:srgbClr val="F9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3" name="Rounded Rectangle 12">
            <a:extLst>
              <a:ext uri="{FF2B5EF4-FFF2-40B4-BE49-F238E27FC236}">
                <a16:creationId xmlns:a16="http://schemas.microsoft.com/office/drawing/2014/main" id="{484ECA3D-D634-EE68-3C75-2CC19E51F995}"/>
              </a:ext>
            </a:extLst>
          </p:cNvPr>
          <p:cNvSpPr/>
          <p:nvPr/>
        </p:nvSpPr>
        <p:spPr>
          <a:xfrm>
            <a:off x="498763" y="2306782"/>
            <a:ext cx="9050482" cy="2912869"/>
          </a:xfrm>
          <a:prstGeom prst="roundRect">
            <a:avLst>
              <a:gd name="adj" fmla="val 12568"/>
            </a:avLst>
          </a:prstGeom>
          <a:solidFill>
            <a:srgbClr val="0564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4" name="Title 1">
            <a:extLst>
              <a:ext uri="{FF2B5EF4-FFF2-40B4-BE49-F238E27FC236}">
                <a16:creationId xmlns:a16="http://schemas.microsoft.com/office/drawing/2014/main" id="{418B6BF6-F3C1-73C4-9CB9-0784AA0C214B}"/>
              </a:ext>
            </a:extLst>
          </p:cNvPr>
          <p:cNvSpPr>
            <a:spLocks noGrp="1"/>
          </p:cNvSpPr>
          <p:nvPr/>
        </p:nvSpPr>
        <p:spPr>
          <a:xfrm>
            <a:off x="6623050" y="549275"/>
            <a:ext cx="12475846" cy="1395383"/>
          </a:xfrm>
          <a:prstGeom prst="rect">
            <a:avLst/>
          </a:prstGeom>
        </p:spPr>
        <p:txBody>
          <a:bodyPr lIns="0" tIns="0" rIns="0" bIns="0" anchor="ctr"/>
          <a:lstStyle>
            <a:lvl1pPr algn="r">
              <a:defRPr sz="3800" b="1" i="0">
                <a:solidFill>
                  <a:srgbClr val="05639B"/>
                </a:solidFill>
                <a:latin typeface="Verdana" panose="020B0604030504040204" pitchFamily="34" charset="0"/>
                <a:ea typeface="Verdana" panose="020B0604030504040204" pitchFamily="34" charset="0"/>
                <a:cs typeface="Helvetica"/>
              </a:defRPr>
            </a:lvl1pPr>
          </a:lstStyle>
          <a:p>
            <a:endParaRPr lang="en-US" sz="4400" b="1"/>
          </a:p>
        </p:txBody>
      </p:sp>
      <p:sp>
        <p:nvSpPr>
          <p:cNvPr id="35" name="Rounded Rectangle 10">
            <a:extLst>
              <a:ext uri="{FF2B5EF4-FFF2-40B4-BE49-F238E27FC236}">
                <a16:creationId xmlns:a16="http://schemas.microsoft.com/office/drawing/2014/main" id="{94250187-2233-9679-C13A-A96CC225A8CA}"/>
              </a:ext>
            </a:extLst>
          </p:cNvPr>
          <p:cNvSpPr/>
          <p:nvPr/>
        </p:nvSpPr>
        <p:spPr>
          <a:xfrm>
            <a:off x="9883487" y="2306782"/>
            <a:ext cx="9433213" cy="7710054"/>
          </a:xfrm>
          <a:prstGeom prst="roundRect">
            <a:avLst>
              <a:gd name="adj" fmla="val 5077"/>
            </a:avLst>
          </a:prstGeom>
          <a:solidFill>
            <a:srgbClr val="045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36" name="Picture 35" descr="Map&#10;&#10;AI-generated content may be incorrect.">
            <a:extLst>
              <a:ext uri="{FF2B5EF4-FFF2-40B4-BE49-F238E27FC236}">
                <a16:creationId xmlns:a16="http://schemas.microsoft.com/office/drawing/2014/main" id="{1B0684D9-1722-4B5A-73F0-4039E483F148}"/>
              </a:ext>
            </a:extLst>
          </p:cNvPr>
          <p:cNvPicPr>
            <a:picLocks noChangeAspect="1"/>
          </p:cNvPicPr>
          <p:nvPr/>
        </p:nvPicPr>
        <p:blipFill>
          <a:blip r:embed="rId3">
            <a:extLst>
              <a:ext uri="{28A0092B-C50C-407E-A947-70E740481C1C}">
                <a14:useLocalDpi xmlns:a14="http://schemas.microsoft.com/office/drawing/2010/main" val="0"/>
              </a:ext>
            </a:extLst>
          </a:blip>
          <a:srcRect l="965" t="2805" r="1961" b="4508"/>
          <a:stretch/>
        </p:blipFill>
        <p:spPr>
          <a:xfrm>
            <a:off x="10121408" y="2727797"/>
            <a:ext cx="8957370" cy="6640925"/>
          </a:xfrm>
          <a:prstGeom prst="rect">
            <a:avLst/>
          </a:prstGeom>
        </p:spPr>
      </p:pic>
      <p:pic>
        <p:nvPicPr>
          <p:cNvPr id="37" name="Picture 36" descr="Graphical user interface, diagram, text&#10;&#10;AI-generated content may be incorrect.">
            <a:extLst>
              <a:ext uri="{FF2B5EF4-FFF2-40B4-BE49-F238E27FC236}">
                <a16:creationId xmlns:a16="http://schemas.microsoft.com/office/drawing/2014/main" id="{7438CBF5-5584-1F17-2549-46114B7C3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05" y="2439313"/>
            <a:ext cx="8446202" cy="2707531"/>
          </a:xfrm>
          <a:prstGeom prst="rect">
            <a:avLst/>
          </a:prstGeom>
        </p:spPr>
      </p:pic>
      <p:sp>
        <p:nvSpPr>
          <p:cNvPr id="38" name="Rounded Rectangle 16">
            <a:extLst>
              <a:ext uri="{FF2B5EF4-FFF2-40B4-BE49-F238E27FC236}">
                <a16:creationId xmlns:a16="http://schemas.microsoft.com/office/drawing/2014/main" id="{628A3F6D-8B91-D72E-E81E-34E4AD8BF453}"/>
              </a:ext>
            </a:extLst>
          </p:cNvPr>
          <p:cNvSpPr/>
          <p:nvPr/>
        </p:nvSpPr>
        <p:spPr>
          <a:xfrm>
            <a:off x="956717" y="5581775"/>
            <a:ext cx="8198777" cy="1256221"/>
          </a:xfrm>
          <a:prstGeom prst="roundRect">
            <a:avLst/>
          </a:prstGeom>
          <a:solidFill>
            <a:srgbClr val="05649B"/>
          </a:solidFill>
          <a:ln w="38100">
            <a:solidFill>
              <a:srgbClr val="F26A39"/>
            </a:solidFill>
          </a:ln>
          <a:effectLst>
            <a:outerShdw dist="56728"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0" indent="0" algn="ctr" defTabSz="2044700">
              <a:lnSpc>
                <a:spcPct val="90000"/>
              </a:lnSpc>
              <a:spcBef>
                <a:spcPct val="0"/>
              </a:spcBef>
              <a:spcAft>
                <a:spcPct val="35000"/>
              </a:spcAft>
              <a:buNone/>
            </a:pPr>
            <a:r>
              <a:rPr lang="en-US" sz="3600" kern="1200"/>
              <a:t>CCH determined chemicals of concern from fire</a:t>
            </a:r>
          </a:p>
        </p:txBody>
      </p:sp>
      <p:sp>
        <p:nvSpPr>
          <p:cNvPr id="39" name="Rounded Rectangle 17">
            <a:extLst>
              <a:ext uri="{FF2B5EF4-FFF2-40B4-BE49-F238E27FC236}">
                <a16:creationId xmlns:a16="http://schemas.microsoft.com/office/drawing/2014/main" id="{35B6418B-4AE7-B18E-3AD8-246757E0CB94}"/>
              </a:ext>
            </a:extLst>
          </p:cNvPr>
          <p:cNvSpPr/>
          <p:nvPr/>
        </p:nvSpPr>
        <p:spPr>
          <a:xfrm>
            <a:off x="956717" y="8740612"/>
            <a:ext cx="8198777" cy="1256221"/>
          </a:xfrm>
          <a:prstGeom prst="roundRect">
            <a:avLst/>
          </a:prstGeom>
          <a:solidFill>
            <a:srgbClr val="05649B"/>
          </a:solidFill>
          <a:ln w="38100">
            <a:solidFill>
              <a:srgbClr val="F26A39"/>
            </a:solidFill>
          </a:ln>
          <a:effectLst>
            <a:outerShdw dist="56728"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0" indent="0" algn="ctr" defTabSz="2044700">
              <a:lnSpc>
                <a:spcPct val="90000"/>
              </a:lnSpc>
              <a:spcBef>
                <a:spcPct val="0"/>
              </a:spcBef>
              <a:spcAft>
                <a:spcPct val="35000"/>
              </a:spcAft>
              <a:buNone/>
            </a:pPr>
            <a:r>
              <a:rPr lang="en-US" sz="3600" kern="1200"/>
              <a:t>CCH identified elevated levels for Particulate Matter in smoke</a:t>
            </a:r>
          </a:p>
        </p:txBody>
      </p:sp>
      <p:sp>
        <p:nvSpPr>
          <p:cNvPr id="40" name="Rounded Rectangle 18">
            <a:extLst>
              <a:ext uri="{FF2B5EF4-FFF2-40B4-BE49-F238E27FC236}">
                <a16:creationId xmlns:a16="http://schemas.microsoft.com/office/drawing/2014/main" id="{8344BC17-0B4E-7208-F314-9956A2F30BFA}"/>
              </a:ext>
            </a:extLst>
          </p:cNvPr>
          <p:cNvSpPr/>
          <p:nvPr/>
        </p:nvSpPr>
        <p:spPr>
          <a:xfrm>
            <a:off x="956717" y="7161194"/>
            <a:ext cx="8198777" cy="1256221"/>
          </a:xfrm>
          <a:prstGeom prst="roundRect">
            <a:avLst/>
          </a:prstGeom>
          <a:solidFill>
            <a:srgbClr val="05649B"/>
          </a:solidFill>
          <a:ln w="38100">
            <a:solidFill>
              <a:srgbClr val="F26A39"/>
            </a:solidFill>
          </a:ln>
          <a:effectLst>
            <a:outerShdw dist="56728" dir="5400000" algn="t" rotWithShape="0">
              <a:srgbClr val="F26A3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0" indent="0" algn="ctr" defTabSz="2044700">
              <a:lnSpc>
                <a:spcPct val="90000"/>
              </a:lnSpc>
              <a:spcBef>
                <a:spcPct val="0"/>
              </a:spcBef>
              <a:spcAft>
                <a:spcPct val="35000"/>
              </a:spcAft>
              <a:buNone/>
            </a:pPr>
            <a:r>
              <a:rPr lang="en-US" sz="3600" kern="1200"/>
              <a:t>Air monitoring results showed low levels for most chemicals</a:t>
            </a:r>
          </a:p>
        </p:txBody>
      </p:sp>
    </p:spTree>
    <p:extLst>
      <p:ext uri="{BB962C8B-B14F-4D97-AF65-F5344CB8AC3E}">
        <p14:creationId xmlns:p14="http://schemas.microsoft.com/office/powerpoint/2010/main" val="282715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BF37715-7976-6A0A-3A32-9A2C4633C783}"/>
              </a:ext>
            </a:extLst>
          </p:cNvPr>
          <p:cNvSpPr>
            <a:spLocks noGrp="1"/>
          </p:cNvSpPr>
          <p:nvPr>
            <p:ph type="title"/>
          </p:nvPr>
        </p:nvSpPr>
        <p:spPr/>
        <p:txBody>
          <a:bodyPr/>
          <a:lstStyle/>
          <a:p>
            <a:r>
              <a:rPr lang="en-US" sz="4400"/>
              <a:t>Timeline</a:t>
            </a: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62827"/>
            <a:fld id="{81D60167-4931-47E6-BA6A-407CBD079E47}" type="slidenum">
              <a:rPr dirty="0"/>
              <a:pPr marL="62827"/>
              <a:t>9</a:t>
            </a:fld>
            <a:endParaRPr/>
          </a:p>
        </p:txBody>
      </p:sp>
      <p:sp>
        <p:nvSpPr>
          <p:cNvPr id="10" name="object 10"/>
          <p:cNvSpPr/>
          <p:nvPr/>
        </p:nvSpPr>
        <p:spPr>
          <a:xfrm>
            <a:off x="10321338" y="2199283"/>
            <a:ext cx="8845804" cy="1236612"/>
          </a:xfrm>
          <a:custGeom>
            <a:avLst/>
            <a:gdLst/>
            <a:ahLst/>
            <a:cxnLst/>
            <a:rect l="l" t="t" r="r" b="b"/>
            <a:pathLst>
              <a:path w="5364480" h="749935">
                <a:moveTo>
                  <a:pt x="0" y="0"/>
                </a:moveTo>
                <a:lnTo>
                  <a:pt x="5364480" y="0"/>
                </a:lnTo>
                <a:lnTo>
                  <a:pt x="5364480" y="749808"/>
                </a:lnTo>
                <a:lnTo>
                  <a:pt x="0" y="749808"/>
                </a:lnTo>
                <a:lnTo>
                  <a:pt x="0" y="0"/>
                </a:lnTo>
                <a:close/>
              </a:path>
            </a:pathLst>
          </a:custGeom>
          <a:ln w="12700">
            <a:noFill/>
          </a:ln>
        </p:spPr>
        <p:txBody>
          <a:bodyPr wrap="square" lIns="0" tIns="0" rIns="0" bIns="0" rtlCol="0"/>
          <a:lstStyle/>
          <a:p>
            <a:endParaRPr/>
          </a:p>
        </p:txBody>
      </p:sp>
      <p:sp>
        <p:nvSpPr>
          <p:cNvPr id="11" name="object 11"/>
          <p:cNvSpPr txBox="1"/>
          <p:nvPr/>
        </p:nvSpPr>
        <p:spPr>
          <a:xfrm>
            <a:off x="11718829" y="2394154"/>
            <a:ext cx="7553421" cy="697198"/>
          </a:xfrm>
          <a:prstGeom prst="rect">
            <a:avLst/>
          </a:prstGeom>
        </p:spPr>
        <p:txBody>
          <a:bodyPr vert="horz" wrap="square" lIns="0" tIns="19895" rIns="0" bIns="0" rtlCol="0">
            <a:spAutoFit/>
          </a:bodyPr>
          <a:lstStyle/>
          <a:p>
            <a:pPr marL="20942">
              <a:spcBef>
                <a:spcPts val="157"/>
              </a:spcBef>
            </a:pPr>
            <a:r>
              <a:rPr sz="4400" spc="-8">
                <a:solidFill>
                  <a:srgbClr val="FFFFFF"/>
                </a:solidFill>
                <a:latin typeface="Verdana" panose="020B0604030504040204" pitchFamily="34" charset="0"/>
                <a:ea typeface="Verdana" panose="020B0604030504040204" pitchFamily="34" charset="0"/>
                <a:cs typeface="Franklin Gothic Book"/>
              </a:rPr>
              <a:t>C</a:t>
            </a:r>
            <a:r>
              <a:rPr lang="en-US" sz="4400" spc="-8">
                <a:solidFill>
                  <a:srgbClr val="FFFFFF"/>
                </a:solidFill>
                <a:latin typeface="Verdana" panose="020B0604030504040204" pitchFamily="34" charset="0"/>
                <a:ea typeface="Verdana" panose="020B0604030504040204" pitchFamily="34" charset="0"/>
                <a:cs typeface="Franklin Gothic Book"/>
              </a:rPr>
              <a:t>ertified Unified Programs</a:t>
            </a:r>
            <a:endParaRPr sz="4400">
              <a:latin typeface="Verdana" panose="020B0604030504040204" pitchFamily="34" charset="0"/>
              <a:ea typeface="Verdana" panose="020B0604030504040204" pitchFamily="34" charset="0"/>
              <a:cs typeface="Franklin Gothic Book"/>
            </a:endParaRPr>
          </a:p>
        </p:txBody>
      </p:sp>
      <p:sp>
        <p:nvSpPr>
          <p:cNvPr id="15" name="object 15"/>
          <p:cNvSpPr/>
          <p:nvPr/>
        </p:nvSpPr>
        <p:spPr>
          <a:xfrm>
            <a:off x="10147544" y="4038807"/>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p>
            <a:endParaRPr/>
          </a:p>
        </p:txBody>
      </p:sp>
      <p:sp>
        <p:nvSpPr>
          <p:cNvPr id="19" name="object 19"/>
          <p:cNvSpPr/>
          <p:nvPr/>
        </p:nvSpPr>
        <p:spPr>
          <a:xfrm>
            <a:off x="10162622" y="5956235"/>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p>
            <a:endParaRPr/>
          </a:p>
        </p:txBody>
      </p:sp>
      <p:sp>
        <p:nvSpPr>
          <p:cNvPr id="23" name="object 23"/>
          <p:cNvSpPr/>
          <p:nvPr/>
        </p:nvSpPr>
        <p:spPr>
          <a:xfrm>
            <a:off x="9453953" y="7810839"/>
            <a:ext cx="9157836" cy="1236612"/>
          </a:xfrm>
          <a:custGeom>
            <a:avLst/>
            <a:gdLst/>
            <a:ahLst/>
            <a:cxnLst/>
            <a:rect l="l" t="t" r="r" b="b"/>
            <a:pathLst>
              <a:path w="5553709" h="749935">
                <a:moveTo>
                  <a:pt x="0" y="0"/>
                </a:moveTo>
                <a:lnTo>
                  <a:pt x="5553456" y="0"/>
                </a:lnTo>
                <a:lnTo>
                  <a:pt x="5553456" y="749807"/>
                </a:lnTo>
                <a:lnTo>
                  <a:pt x="0" y="749807"/>
                </a:lnTo>
                <a:lnTo>
                  <a:pt x="0" y="0"/>
                </a:lnTo>
                <a:close/>
              </a:path>
            </a:pathLst>
          </a:custGeom>
          <a:ln w="12700">
            <a:noFill/>
          </a:ln>
        </p:spPr>
        <p:txBody>
          <a:bodyPr wrap="square" lIns="0" tIns="0" rIns="0" bIns="0" rtlCol="0"/>
          <a:lstStyle/>
          <a:p>
            <a:r>
              <a:rPr lang="en-US"/>
              <a:t>.</a:t>
            </a:r>
            <a:endParaRPr/>
          </a:p>
        </p:txBody>
      </p:sp>
      <p:sp>
        <p:nvSpPr>
          <p:cNvPr id="25" name="object 25"/>
          <p:cNvSpPr/>
          <p:nvPr/>
        </p:nvSpPr>
        <p:spPr>
          <a:xfrm>
            <a:off x="9441052" y="7501738"/>
            <a:ext cx="1854602" cy="1854602"/>
          </a:xfrm>
          <a:prstGeom prst="rect">
            <a:avLst/>
          </a:prstGeom>
          <a:blipFill>
            <a:blip r:embed="rId3" cstate="print"/>
            <a:stretch>
              <a:fillRect/>
            </a:stretch>
          </a:blipFill>
        </p:spPr>
        <p:txBody>
          <a:bodyPr wrap="square" lIns="0" tIns="0" rIns="0" bIns="0" rtlCol="0"/>
          <a:lstStyle/>
          <a:p>
            <a:endParaRPr/>
          </a:p>
        </p:txBody>
      </p:sp>
      <p:sp>
        <p:nvSpPr>
          <p:cNvPr id="2" name="object 28">
            <a:extLst>
              <a:ext uri="{FF2B5EF4-FFF2-40B4-BE49-F238E27FC236}">
                <a16:creationId xmlns:a16="http://schemas.microsoft.com/office/drawing/2014/main" id="{9EA70A53-E1F0-3E8E-6F42-C636C1805117}"/>
              </a:ext>
            </a:extLst>
          </p:cNvPr>
          <p:cNvSpPr txBox="1">
            <a:spLocks noGrp="1"/>
          </p:cNvSpPr>
          <p:nvPr/>
        </p:nvSpPr>
        <p:spPr>
          <a:xfrm>
            <a:off x="14474953" y="10517696"/>
            <a:ext cx="4623943" cy="276999"/>
          </a:xfrm>
          <a:prstGeom prst="rect">
            <a:avLst/>
          </a:prstGeom>
        </p:spPr>
        <p:txBody>
          <a:bodyPr vert="horz" wrap="square" lIns="0" tIns="0" rIns="0" bIns="0" rtlCol="0">
            <a:spAutoFit/>
          </a:bodyPr>
          <a:lstStyle>
            <a:defPPr>
              <a:defRPr kern="0"/>
            </a:defPPr>
            <a:lvl1pPr algn="r">
              <a:defRPr>
                <a:solidFill>
                  <a:schemeClr val="tx1">
                    <a:tint val="75000"/>
                  </a:schemeClr>
                </a:solidFill>
                <a:latin typeface="+mn-lt"/>
              </a:defRPr>
            </a:lvl1pPr>
          </a:lstStyle>
          <a:p>
            <a:pPr marL="62827"/>
            <a:fld id="{81D60167-4931-47E6-BA6A-407CBD079E47}" type="slidenum">
              <a:rPr dirty="0"/>
              <a:pPr marL="62827"/>
              <a:t>9</a:t>
            </a:fld>
            <a:endParaRPr/>
          </a:p>
        </p:txBody>
      </p:sp>
      <p:sp>
        <p:nvSpPr>
          <p:cNvPr id="3" name="object 10">
            <a:extLst>
              <a:ext uri="{FF2B5EF4-FFF2-40B4-BE49-F238E27FC236}">
                <a16:creationId xmlns:a16="http://schemas.microsoft.com/office/drawing/2014/main" id="{374C0A4C-8905-C8DF-97F1-553F75646B4E}"/>
              </a:ext>
            </a:extLst>
          </p:cNvPr>
          <p:cNvSpPr/>
          <p:nvPr/>
        </p:nvSpPr>
        <p:spPr>
          <a:xfrm>
            <a:off x="10321338" y="2199283"/>
            <a:ext cx="8845804" cy="1236612"/>
          </a:xfrm>
          <a:custGeom>
            <a:avLst/>
            <a:gdLst/>
            <a:ahLst/>
            <a:cxnLst/>
            <a:rect l="l" t="t" r="r" b="b"/>
            <a:pathLst>
              <a:path w="5364480" h="749935">
                <a:moveTo>
                  <a:pt x="0" y="0"/>
                </a:moveTo>
                <a:lnTo>
                  <a:pt x="5364480" y="0"/>
                </a:lnTo>
                <a:lnTo>
                  <a:pt x="5364480" y="749808"/>
                </a:lnTo>
                <a:lnTo>
                  <a:pt x="0" y="749808"/>
                </a:lnTo>
                <a:lnTo>
                  <a:pt x="0" y="0"/>
                </a:lnTo>
                <a:close/>
              </a:path>
            </a:pathLst>
          </a:custGeom>
          <a:ln w="12700">
            <a:noFill/>
          </a:ln>
        </p:spPr>
        <p:txBody>
          <a:bodyPr wrap="square" lIns="0" tIns="0" rIns="0" bIns="0" rtlCol="0"/>
          <a:lstStyle>
            <a:defPPr>
              <a:defRPr kern="0"/>
            </a:defPPr>
          </a:lstStyle>
          <a:p>
            <a:endParaRPr/>
          </a:p>
        </p:txBody>
      </p:sp>
      <p:sp>
        <p:nvSpPr>
          <p:cNvPr id="6" name="object 11">
            <a:extLst>
              <a:ext uri="{FF2B5EF4-FFF2-40B4-BE49-F238E27FC236}">
                <a16:creationId xmlns:a16="http://schemas.microsoft.com/office/drawing/2014/main" id="{F3C4E48D-F427-F1B7-F1B7-C01BEB258701}"/>
              </a:ext>
            </a:extLst>
          </p:cNvPr>
          <p:cNvSpPr txBox="1"/>
          <p:nvPr/>
        </p:nvSpPr>
        <p:spPr>
          <a:xfrm>
            <a:off x="11718829" y="2394154"/>
            <a:ext cx="7553421" cy="697198"/>
          </a:xfrm>
          <a:prstGeom prst="rect">
            <a:avLst/>
          </a:prstGeom>
        </p:spPr>
        <p:txBody>
          <a:bodyPr vert="horz" wrap="square" lIns="0" tIns="19895" rIns="0" bIns="0" rtlCol="0">
            <a:spAutoFit/>
          </a:bodyPr>
          <a:lstStyle>
            <a:defPPr>
              <a:defRPr kern="0"/>
            </a:defPPr>
          </a:lstStyle>
          <a:p>
            <a:pPr marL="20942">
              <a:spcBef>
                <a:spcPts val="157"/>
              </a:spcBef>
            </a:pPr>
            <a:r>
              <a:rPr sz="4400" spc="-8">
                <a:solidFill>
                  <a:srgbClr val="FFFFFF"/>
                </a:solidFill>
                <a:latin typeface="Verdana" panose="020B0604030504040204" pitchFamily="34" charset="0"/>
                <a:ea typeface="Verdana" panose="020B0604030504040204" pitchFamily="34" charset="0"/>
                <a:cs typeface="Franklin Gothic Book"/>
              </a:rPr>
              <a:t>C</a:t>
            </a:r>
            <a:r>
              <a:rPr lang="en-US" sz="4400" spc="-8">
                <a:solidFill>
                  <a:srgbClr val="FFFFFF"/>
                </a:solidFill>
                <a:latin typeface="Verdana" panose="020B0604030504040204" pitchFamily="34" charset="0"/>
                <a:ea typeface="Verdana" panose="020B0604030504040204" pitchFamily="34" charset="0"/>
                <a:cs typeface="Franklin Gothic Book"/>
              </a:rPr>
              <a:t>ertified Unified Programs</a:t>
            </a:r>
            <a:endParaRPr sz="4400">
              <a:latin typeface="Verdana" panose="020B0604030504040204" pitchFamily="34" charset="0"/>
              <a:ea typeface="Verdana" panose="020B0604030504040204" pitchFamily="34" charset="0"/>
              <a:cs typeface="Franklin Gothic Book"/>
            </a:endParaRPr>
          </a:p>
        </p:txBody>
      </p:sp>
      <p:sp>
        <p:nvSpPr>
          <p:cNvPr id="7" name="object 15">
            <a:extLst>
              <a:ext uri="{FF2B5EF4-FFF2-40B4-BE49-F238E27FC236}">
                <a16:creationId xmlns:a16="http://schemas.microsoft.com/office/drawing/2014/main" id="{E0083C4E-8E3E-17C6-99EC-2C02C40453DF}"/>
              </a:ext>
            </a:extLst>
          </p:cNvPr>
          <p:cNvSpPr/>
          <p:nvPr/>
        </p:nvSpPr>
        <p:spPr>
          <a:xfrm>
            <a:off x="10147544" y="4038807"/>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defPPr>
              <a:defRPr kern="0"/>
            </a:defPPr>
          </a:lstStyle>
          <a:p>
            <a:endParaRPr/>
          </a:p>
        </p:txBody>
      </p:sp>
      <p:sp>
        <p:nvSpPr>
          <p:cNvPr id="8" name="object 19">
            <a:extLst>
              <a:ext uri="{FF2B5EF4-FFF2-40B4-BE49-F238E27FC236}">
                <a16:creationId xmlns:a16="http://schemas.microsoft.com/office/drawing/2014/main" id="{4EE43326-8365-E58B-7C99-101C8D290009}"/>
              </a:ext>
            </a:extLst>
          </p:cNvPr>
          <p:cNvSpPr/>
          <p:nvPr/>
        </p:nvSpPr>
        <p:spPr>
          <a:xfrm>
            <a:off x="10162622" y="5956235"/>
            <a:ext cx="8448957" cy="1236612"/>
          </a:xfrm>
          <a:custGeom>
            <a:avLst/>
            <a:gdLst/>
            <a:ahLst/>
            <a:cxnLst/>
            <a:rect l="l" t="t" r="r" b="b"/>
            <a:pathLst>
              <a:path w="5123815" h="749935">
                <a:moveTo>
                  <a:pt x="0" y="0"/>
                </a:moveTo>
                <a:lnTo>
                  <a:pt x="5123688" y="0"/>
                </a:lnTo>
                <a:lnTo>
                  <a:pt x="5123688" y="749808"/>
                </a:lnTo>
                <a:lnTo>
                  <a:pt x="0" y="749808"/>
                </a:lnTo>
                <a:lnTo>
                  <a:pt x="0" y="0"/>
                </a:lnTo>
                <a:close/>
              </a:path>
            </a:pathLst>
          </a:custGeom>
          <a:ln w="12700">
            <a:noFill/>
          </a:ln>
        </p:spPr>
        <p:txBody>
          <a:bodyPr wrap="square" lIns="0" tIns="0" rIns="0" bIns="0" rtlCol="0"/>
          <a:lstStyle>
            <a:defPPr>
              <a:defRPr kern="0"/>
            </a:defPPr>
          </a:lstStyle>
          <a:p>
            <a:endParaRPr/>
          </a:p>
        </p:txBody>
      </p:sp>
      <p:sp>
        <p:nvSpPr>
          <p:cNvPr id="9" name="object 23">
            <a:extLst>
              <a:ext uri="{FF2B5EF4-FFF2-40B4-BE49-F238E27FC236}">
                <a16:creationId xmlns:a16="http://schemas.microsoft.com/office/drawing/2014/main" id="{0BBA799F-3DFB-5A95-9240-CA6133DF3A2D}"/>
              </a:ext>
            </a:extLst>
          </p:cNvPr>
          <p:cNvSpPr/>
          <p:nvPr/>
        </p:nvSpPr>
        <p:spPr>
          <a:xfrm>
            <a:off x="9453953" y="7810839"/>
            <a:ext cx="9157836" cy="1236612"/>
          </a:xfrm>
          <a:custGeom>
            <a:avLst/>
            <a:gdLst/>
            <a:ahLst/>
            <a:cxnLst/>
            <a:rect l="l" t="t" r="r" b="b"/>
            <a:pathLst>
              <a:path w="5553709" h="749935">
                <a:moveTo>
                  <a:pt x="0" y="0"/>
                </a:moveTo>
                <a:lnTo>
                  <a:pt x="5553456" y="0"/>
                </a:lnTo>
                <a:lnTo>
                  <a:pt x="5553456" y="749807"/>
                </a:lnTo>
                <a:lnTo>
                  <a:pt x="0" y="749807"/>
                </a:lnTo>
                <a:lnTo>
                  <a:pt x="0" y="0"/>
                </a:lnTo>
                <a:close/>
              </a:path>
            </a:pathLst>
          </a:custGeom>
          <a:ln w="12700">
            <a:noFill/>
          </a:ln>
        </p:spPr>
        <p:txBody>
          <a:bodyPr wrap="square" lIns="0" tIns="0" rIns="0" bIns="0" rtlCol="0"/>
          <a:lstStyle>
            <a:defPPr>
              <a:defRPr kern="0"/>
            </a:defPPr>
          </a:lstStyle>
          <a:p>
            <a:r>
              <a:rPr lang="en-US"/>
              <a:t>.</a:t>
            </a:r>
            <a:endParaRPr/>
          </a:p>
        </p:txBody>
      </p:sp>
      <p:sp>
        <p:nvSpPr>
          <p:cNvPr id="12" name="object 25">
            <a:extLst>
              <a:ext uri="{FF2B5EF4-FFF2-40B4-BE49-F238E27FC236}">
                <a16:creationId xmlns:a16="http://schemas.microsoft.com/office/drawing/2014/main" id="{478EAB67-C5FF-A12C-AEF2-F34D54FF94B1}"/>
              </a:ext>
            </a:extLst>
          </p:cNvPr>
          <p:cNvSpPr/>
          <p:nvPr/>
        </p:nvSpPr>
        <p:spPr>
          <a:xfrm>
            <a:off x="9441052" y="7501738"/>
            <a:ext cx="1854602" cy="1854602"/>
          </a:xfrm>
          <a:prstGeom prst="rect">
            <a:avLst/>
          </a:prstGeom>
          <a:blipFill>
            <a:blip r:embed="rId3" cstate="print"/>
            <a:stretch>
              <a:fillRect/>
            </a:stretch>
          </a:blipFill>
        </p:spPr>
        <p:txBody>
          <a:bodyPr wrap="square" lIns="0" tIns="0" rIns="0" bIns="0" rtlCol="0"/>
          <a:lstStyle>
            <a:defPPr>
              <a:defRPr kern="0"/>
            </a:defPPr>
          </a:lstStyle>
          <a:p>
            <a:endParaRPr/>
          </a:p>
        </p:txBody>
      </p:sp>
      <p:sp>
        <p:nvSpPr>
          <p:cNvPr id="18" name="Rounded Rectangular Callout 7">
            <a:extLst>
              <a:ext uri="{FF2B5EF4-FFF2-40B4-BE49-F238E27FC236}">
                <a16:creationId xmlns:a16="http://schemas.microsoft.com/office/drawing/2014/main" id="{88D56683-93C3-63BD-8E44-A034B67233E6}"/>
              </a:ext>
            </a:extLst>
          </p:cNvPr>
          <p:cNvSpPr/>
          <p:nvPr/>
        </p:nvSpPr>
        <p:spPr>
          <a:xfrm>
            <a:off x="684591" y="2835667"/>
            <a:ext cx="2095928" cy="1111092"/>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Level 2 Alert </a:t>
            </a:r>
            <a:r>
              <a:rPr lang="en-US">
                <a:solidFill>
                  <a:schemeClr val="tx1"/>
                </a:solidFill>
              </a:rPr>
              <a:t>Received by CCH</a:t>
            </a:r>
          </a:p>
        </p:txBody>
      </p:sp>
      <p:sp>
        <p:nvSpPr>
          <p:cNvPr id="20" name="Rounded Rectangle 6">
            <a:extLst>
              <a:ext uri="{FF2B5EF4-FFF2-40B4-BE49-F238E27FC236}">
                <a16:creationId xmlns:a16="http://schemas.microsoft.com/office/drawing/2014/main" id="{AB5A359D-EABC-E271-344C-A6E2B3549A09}"/>
              </a:ext>
            </a:extLst>
          </p:cNvPr>
          <p:cNvSpPr/>
          <p:nvPr/>
        </p:nvSpPr>
        <p:spPr>
          <a:xfrm>
            <a:off x="1112325" y="2622380"/>
            <a:ext cx="1277777"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2/1/2025</a:t>
            </a:r>
            <a:endParaRPr lang="en-US"/>
          </a:p>
        </p:txBody>
      </p:sp>
      <p:cxnSp>
        <p:nvCxnSpPr>
          <p:cNvPr id="21" name="Straight Arrow Connector 20">
            <a:extLst>
              <a:ext uri="{FF2B5EF4-FFF2-40B4-BE49-F238E27FC236}">
                <a16:creationId xmlns:a16="http://schemas.microsoft.com/office/drawing/2014/main" id="{8A85F5AB-B244-2592-3965-6D5EE39CFAE1}"/>
              </a:ext>
            </a:extLst>
          </p:cNvPr>
          <p:cNvCxnSpPr>
            <a:cxnSpLocks/>
          </p:cNvCxnSpPr>
          <p:nvPr/>
        </p:nvCxnSpPr>
        <p:spPr>
          <a:xfrm>
            <a:off x="1643866" y="3946759"/>
            <a:ext cx="0" cy="2329130"/>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ounded Rectangular Callout 12">
            <a:extLst>
              <a:ext uri="{FF2B5EF4-FFF2-40B4-BE49-F238E27FC236}">
                <a16:creationId xmlns:a16="http://schemas.microsoft.com/office/drawing/2014/main" id="{A41F2EF0-CFA9-AD26-1E3E-991D38C809EF}"/>
              </a:ext>
            </a:extLst>
          </p:cNvPr>
          <p:cNvSpPr/>
          <p:nvPr/>
        </p:nvSpPr>
        <p:spPr>
          <a:xfrm>
            <a:off x="2080518" y="4477915"/>
            <a:ext cx="2095928" cy="1111092"/>
          </a:xfrm>
          <a:prstGeom prst="wedgeRoundRectCallout">
            <a:avLst>
              <a:gd name="adj1" fmla="val -26225"/>
              <a:gd name="adj2" fmla="val 1724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72 HR Report </a:t>
            </a:r>
            <a:r>
              <a:rPr lang="en-US">
                <a:solidFill>
                  <a:schemeClr val="tx1"/>
                </a:solidFill>
              </a:rPr>
              <a:t>Received</a:t>
            </a:r>
          </a:p>
        </p:txBody>
      </p:sp>
      <p:sp>
        <p:nvSpPr>
          <p:cNvPr id="24" name="Rounded Rectangle 15">
            <a:extLst>
              <a:ext uri="{FF2B5EF4-FFF2-40B4-BE49-F238E27FC236}">
                <a16:creationId xmlns:a16="http://schemas.microsoft.com/office/drawing/2014/main" id="{4D7E2B70-E090-2570-49F8-3AD5F84D119E}"/>
              </a:ext>
            </a:extLst>
          </p:cNvPr>
          <p:cNvSpPr/>
          <p:nvPr/>
        </p:nvSpPr>
        <p:spPr>
          <a:xfrm>
            <a:off x="2508252" y="4264628"/>
            <a:ext cx="1277777"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2/5/2025</a:t>
            </a:r>
            <a:endParaRPr lang="en-US"/>
          </a:p>
        </p:txBody>
      </p:sp>
      <p:cxnSp>
        <p:nvCxnSpPr>
          <p:cNvPr id="26" name="Straight Arrow Connector 25">
            <a:extLst>
              <a:ext uri="{FF2B5EF4-FFF2-40B4-BE49-F238E27FC236}">
                <a16:creationId xmlns:a16="http://schemas.microsoft.com/office/drawing/2014/main" id="{979E6E73-A8D0-2711-4B44-FD085ED7D6C3}"/>
              </a:ext>
            </a:extLst>
          </p:cNvPr>
          <p:cNvCxnSpPr>
            <a:cxnSpLocks/>
          </p:cNvCxnSpPr>
          <p:nvPr/>
        </p:nvCxnSpPr>
        <p:spPr>
          <a:xfrm>
            <a:off x="2415786" y="5589007"/>
            <a:ext cx="0" cy="686882"/>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ounded Rectangular Callout 17">
            <a:extLst>
              <a:ext uri="{FF2B5EF4-FFF2-40B4-BE49-F238E27FC236}">
                <a16:creationId xmlns:a16="http://schemas.microsoft.com/office/drawing/2014/main" id="{8F133847-37E0-079F-B697-6D1D2AD0CB73}"/>
              </a:ext>
            </a:extLst>
          </p:cNvPr>
          <p:cNvSpPr/>
          <p:nvPr/>
        </p:nvSpPr>
        <p:spPr>
          <a:xfrm>
            <a:off x="1118769" y="8969054"/>
            <a:ext cx="2095928" cy="1111092"/>
          </a:xfrm>
          <a:prstGeom prst="wedgeRoundRectCallout">
            <a:avLst>
              <a:gd name="adj1" fmla="val -20833"/>
              <a:gd name="adj2" fmla="val 3296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Health Advisory Lifted</a:t>
            </a:r>
            <a:endParaRPr lang="en-US">
              <a:solidFill>
                <a:schemeClr val="tx1"/>
              </a:solidFill>
            </a:endParaRPr>
          </a:p>
        </p:txBody>
      </p:sp>
      <p:sp>
        <p:nvSpPr>
          <p:cNvPr id="29" name="Rounded Rectangle 19">
            <a:extLst>
              <a:ext uri="{FF2B5EF4-FFF2-40B4-BE49-F238E27FC236}">
                <a16:creationId xmlns:a16="http://schemas.microsoft.com/office/drawing/2014/main" id="{0CCB9673-DF56-5E5E-99E0-21EA94FDA24A}"/>
              </a:ext>
            </a:extLst>
          </p:cNvPr>
          <p:cNvSpPr/>
          <p:nvPr/>
        </p:nvSpPr>
        <p:spPr>
          <a:xfrm>
            <a:off x="1527844" y="9904003"/>
            <a:ext cx="1277777"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2/4/2025</a:t>
            </a:r>
            <a:endParaRPr lang="en-US"/>
          </a:p>
        </p:txBody>
      </p:sp>
      <p:cxnSp>
        <p:nvCxnSpPr>
          <p:cNvPr id="30" name="Straight Arrow Connector 29">
            <a:extLst>
              <a:ext uri="{FF2B5EF4-FFF2-40B4-BE49-F238E27FC236}">
                <a16:creationId xmlns:a16="http://schemas.microsoft.com/office/drawing/2014/main" id="{8CC6522D-6094-7536-4546-34DD4C213DD6}"/>
              </a:ext>
            </a:extLst>
          </p:cNvPr>
          <p:cNvCxnSpPr>
            <a:cxnSpLocks/>
          </p:cNvCxnSpPr>
          <p:nvPr/>
        </p:nvCxnSpPr>
        <p:spPr>
          <a:xfrm flipV="1">
            <a:off x="2126752" y="6666307"/>
            <a:ext cx="0" cy="2286000"/>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ounded Rectangular Callout 32">
            <a:extLst>
              <a:ext uri="{FF2B5EF4-FFF2-40B4-BE49-F238E27FC236}">
                <a16:creationId xmlns:a16="http://schemas.microsoft.com/office/drawing/2014/main" id="{1A097101-04C4-6978-9F7B-4EE922918FF8}"/>
              </a:ext>
            </a:extLst>
          </p:cNvPr>
          <p:cNvSpPr/>
          <p:nvPr/>
        </p:nvSpPr>
        <p:spPr>
          <a:xfrm>
            <a:off x="3128482" y="7260519"/>
            <a:ext cx="2095928" cy="1393176"/>
          </a:xfrm>
          <a:prstGeom prst="wedgeRoundRectCallout">
            <a:avLst>
              <a:gd name="adj1" fmla="val -20833"/>
              <a:gd name="adj2" fmla="val 32969"/>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Media Release – </a:t>
            </a:r>
            <a:r>
              <a:rPr lang="en-US">
                <a:solidFill>
                  <a:schemeClr val="tx1"/>
                </a:solidFill>
              </a:rPr>
              <a:t>Disclosure of Chemicals</a:t>
            </a:r>
          </a:p>
        </p:txBody>
      </p:sp>
      <p:sp>
        <p:nvSpPr>
          <p:cNvPr id="32" name="Rounded Rectangle 33">
            <a:extLst>
              <a:ext uri="{FF2B5EF4-FFF2-40B4-BE49-F238E27FC236}">
                <a16:creationId xmlns:a16="http://schemas.microsoft.com/office/drawing/2014/main" id="{2F5C8587-39F0-2F3D-A385-7F52E95B8BDC}"/>
              </a:ext>
            </a:extLst>
          </p:cNvPr>
          <p:cNvSpPr/>
          <p:nvPr/>
        </p:nvSpPr>
        <p:spPr>
          <a:xfrm>
            <a:off x="3478951" y="8491761"/>
            <a:ext cx="1394989"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2/11/2025</a:t>
            </a:r>
            <a:endParaRPr lang="en-US"/>
          </a:p>
        </p:txBody>
      </p:sp>
      <p:cxnSp>
        <p:nvCxnSpPr>
          <p:cNvPr id="33" name="Straight Arrow Connector 32">
            <a:extLst>
              <a:ext uri="{FF2B5EF4-FFF2-40B4-BE49-F238E27FC236}">
                <a16:creationId xmlns:a16="http://schemas.microsoft.com/office/drawing/2014/main" id="{357CEDB9-5CF3-6B9E-7DA1-008932477F08}"/>
              </a:ext>
            </a:extLst>
          </p:cNvPr>
          <p:cNvCxnSpPr>
            <a:cxnSpLocks/>
          </p:cNvCxnSpPr>
          <p:nvPr/>
        </p:nvCxnSpPr>
        <p:spPr>
          <a:xfrm flipV="1">
            <a:off x="4176446" y="6666307"/>
            <a:ext cx="0" cy="594212"/>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ounded Rectangular Callout 38">
            <a:extLst>
              <a:ext uri="{FF2B5EF4-FFF2-40B4-BE49-F238E27FC236}">
                <a16:creationId xmlns:a16="http://schemas.microsoft.com/office/drawing/2014/main" id="{B6B4FC71-E67E-04EF-B12A-1354229B81E0}"/>
              </a:ext>
            </a:extLst>
          </p:cNvPr>
          <p:cNvSpPr/>
          <p:nvPr/>
        </p:nvSpPr>
        <p:spPr>
          <a:xfrm>
            <a:off x="5472353" y="2835667"/>
            <a:ext cx="2095928" cy="864013"/>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Soil Sampling</a:t>
            </a:r>
            <a:endParaRPr lang="en-US">
              <a:solidFill>
                <a:schemeClr val="tx1"/>
              </a:solidFill>
            </a:endParaRPr>
          </a:p>
        </p:txBody>
      </p:sp>
      <p:sp>
        <p:nvSpPr>
          <p:cNvPr id="35" name="Rounded Rectangle 39">
            <a:extLst>
              <a:ext uri="{FF2B5EF4-FFF2-40B4-BE49-F238E27FC236}">
                <a16:creationId xmlns:a16="http://schemas.microsoft.com/office/drawing/2014/main" id="{57009D6B-893D-F31D-8122-F02F4B324118}"/>
              </a:ext>
            </a:extLst>
          </p:cNvPr>
          <p:cNvSpPr/>
          <p:nvPr/>
        </p:nvSpPr>
        <p:spPr>
          <a:xfrm>
            <a:off x="5833309" y="2622380"/>
            <a:ext cx="1374016" cy="390418"/>
          </a:xfrm>
          <a:prstGeom prst="roundRect">
            <a:avLst>
              <a:gd name="adj" fmla="val 50000"/>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2/21/2025</a:t>
            </a:r>
            <a:endParaRPr lang="en-US"/>
          </a:p>
        </p:txBody>
      </p:sp>
      <p:cxnSp>
        <p:nvCxnSpPr>
          <p:cNvPr id="36" name="Straight Arrow Connector 35">
            <a:extLst>
              <a:ext uri="{FF2B5EF4-FFF2-40B4-BE49-F238E27FC236}">
                <a16:creationId xmlns:a16="http://schemas.microsoft.com/office/drawing/2014/main" id="{F669311E-A26F-C8E5-0633-BAE60E80F62E}"/>
              </a:ext>
            </a:extLst>
          </p:cNvPr>
          <p:cNvCxnSpPr>
            <a:cxnSpLocks/>
          </p:cNvCxnSpPr>
          <p:nvPr/>
        </p:nvCxnSpPr>
        <p:spPr>
          <a:xfrm>
            <a:off x="6842589" y="3699680"/>
            <a:ext cx="0" cy="2576209"/>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ounded Rectangular Callout 44">
            <a:extLst>
              <a:ext uri="{FF2B5EF4-FFF2-40B4-BE49-F238E27FC236}">
                <a16:creationId xmlns:a16="http://schemas.microsoft.com/office/drawing/2014/main" id="{00E45841-8F8C-7714-C210-94A2C60771BD}"/>
              </a:ext>
            </a:extLst>
          </p:cNvPr>
          <p:cNvSpPr/>
          <p:nvPr/>
        </p:nvSpPr>
        <p:spPr>
          <a:xfrm>
            <a:off x="7999795" y="2835667"/>
            <a:ext cx="2095928" cy="1111092"/>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30 Day Report </a:t>
            </a:r>
            <a:r>
              <a:rPr lang="en-US">
                <a:solidFill>
                  <a:schemeClr val="tx1"/>
                </a:solidFill>
              </a:rPr>
              <a:t>Received</a:t>
            </a:r>
          </a:p>
        </p:txBody>
      </p:sp>
      <p:sp>
        <p:nvSpPr>
          <p:cNvPr id="38" name="Rounded Rectangle 45">
            <a:extLst>
              <a:ext uri="{FF2B5EF4-FFF2-40B4-BE49-F238E27FC236}">
                <a16:creationId xmlns:a16="http://schemas.microsoft.com/office/drawing/2014/main" id="{C293208E-342F-A962-C23D-D81C60180AE2}"/>
              </a:ext>
            </a:extLst>
          </p:cNvPr>
          <p:cNvSpPr/>
          <p:nvPr/>
        </p:nvSpPr>
        <p:spPr>
          <a:xfrm>
            <a:off x="8375857" y="2605164"/>
            <a:ext cx="1363912" cy="390418"/>
          </a:xfrm>
          <a:prstGeom prst="roundRect">
            <a:avLst>
              <a:gd name="adj" fmla="val 50000"/>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2/28/2025</a:t>
            </a:r>
            <a:endParaRPr lang="en-US"/>
          </a:p>
        </p:txBody>
      </p:sp>
      <p:sp>
        <p:nvSpPr>
          <p:cNvPr id="39" name="Rounded Rectangular Callout 46">
            <a:extLst>
              <a:ext uri="{FF2B5EF4-FFF2-40B4-BE49-F238E27FC236}">
                <a16:creationId xmlns:a16="http://schemas.microsoft.com/office/drawing/2014/main" id="{D3874CD8-490A-DB99-B8D5-2FDB4E5B4001}"/>
              </a:ext>
            </a:extLst>
          </p:cNvPr>
          <p:cNvSpPr/>
          <p:nvPr/>
        </p:nvSpPr>
        <p:spPr>
          <a:xfrm>
            <a:off x="6721006" y="9216133"/>
            <a:ext cx="2095928" cy="864013"/>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Safety Inspection</a:t>
            </a:r>
            <a:endParaRPr lang="en-US">
              <a:solidFill>
                <a:schemeClr val="tx1"/>
              </a:solidFill>
            </a:endParaRPr>
          </a:p>
        </p:txBody>
      </p:sp>
      <p:sp>
        <p:nvSpPr>
          <p:cNvPr id="40" name="Rounded Rectangle 47">
            <a:extLst>
              <a:ext uri="{FF2B5EF4-FFF2-40B4-BE49-F238E27FC236}">
                <a16:creationId xmlns:a16="http://schemas.microsoft.com/office/drawing/2014/main" id="{8C2862C9-FB47-B87F-2BCA-F005027D06FA}"/>
              </a:ext>
            </a:extLst>
          </p:cNvPr>
          <p:cNvSpPr/>
          <p:nvPr/>
        </p:nvSpPr>
        <p:spPr>
          <a:xfrm>
            <a:off x="7081960" y="9904003"/>
            <a:ext cx="1417804" cy="390418"/>
          </a:xfrm>
          <a:prstGeom prst="roundRect">
            <a:avLst>
              <a:gd name="adj" fmla="val 50000"/>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2/25/2025</a:t>
            </a:r>
            <a:endParaRPr lang="en-US"/>
          </a:p>
        </p:txBody>
      </p:sp>
      <p:cxnSp>
        <p:nvCxnSpPr>
          <p:cNvPr id="41" name="Straight Arrow Connector 40">
            <a:extLst>
              <a:ext uri="{FF2B5EF4-FFF2-40B4-BE49-F238E27FC236}">
                <a16:creationId xmlns:a16="http://schemas.microsoft.com/office/drawing/2014/main" id="{05E03184-ACD0-910B-E537-6A1EE8F1A268}"/>
              </a:ext>
            </a:extLst>
          </p:cNvPr>
          <p:cNvCxnSpPr>
            <a:cxnSpLocks/>
          </p:cNvCxnSpPr>
          <p:nvPr/>
        </p:nvCxnSpPr>
        <p:spPr>
          <a:xfrm flipV="1">
            <a:off x="7769015" y="6666307"/>
            <a:ext cx="0" cy="2549826"/>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B2AA287-D938-187B-BA22-FF72FC2F0F64}"/>
              </a:ext>
            </a:extLst>
          </p:cNvPr>
          <p:cNvCxnSpPr>
            <a:cxnSpLocks/>
          </p:cNvCxnSpPr>
          <p:nvPr/>
        </p:nvCxnSpPr>
        <p:spPr>
          <a:xfrm>
            <a:off x="8492622" y="3963994"/>
            <a:ext cx="0" cy="2329130"/>
          </a:xfrm>
          <a:prstGeom prst="straightConnector1">
            <a:avLst/>
          </a:prstGeom>
          <a:ln w="38100">
            <a:solidFill>
              <a:srgbClr val="D6D6D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ounded Rectangle 52">
            <a:extLst>
              <a:ext uri="{FF2B5EF4-FFF2-40B4-BE49-F238E27FC236}">
                <a16:creationId xmlns:a16="http://schemas.microsoft.com/office/drawing/2014/main" id="{B40F78C9-F8D4-5C61-35A6-3EE408BA168D}"/>
              </a:ext>
            </a:extLst>
          </p:cNvPr>
          <p:cNvSpPr/>
          <p:nvPr/>
        </p:nvSpPr>
        <p:spPr>
          <a:xfrm>
            <a:off x="531676" y="7260519"/>
            <a:ext cx="1417804" cy="394547"/>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2/1/2025</a:t>
            </a:r>
            <a:endParaRPr lang="en-US">
              <a:solidFill>
                <a:srgbClr val="FFFFFF"/>
              </a:solidFill>
            </a:endParaRPr>
          </a:p>
        </p:txBody>
      </p:sp>
      <p:sp>
        <p:nvSpPr>
          <p:cNvPr id="44" name="Rounded Rectangle 53">
            <a:extLst>
              <a:ext uri="{FF2B5EF4-FFF2-40B4-BE49-F238E27FC236}">
                <a16:creationId xmlns:a16="http://schemas.microsoft.com/office/drawing/2014/main" id="{979334FE-E092-A163-3678-8FB9046CABD1}"/>
              </a:ext>
            </a:extLst>
          </p:cNvPr>
          <p:cNvSpPr/>
          <p:nvPr/>
        </p:nvSpPr>
        <p:spPr>
          <a:xfrm>
            <a:off x="8002739" y="7264648"/>
            <a:ext cx="1417804" cy="390418"/>
          </a:xfrm>
          <a:prstGeom prst="roundRect">
            <a:avLst>
              <a:gd name="adj" fmla="val 50000"/>
            </a:avLst>
          </a:prstGeom>
          <a:solidFill>
            <a:srgbClr val="0563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rgbClr val="FFFFFF"/>
                </a:solidFill>
              </a:rPr>
              <a:t>3/1/2025</a:t>
            </a:r>
            <a:endParaRPr lang="en-US">
              <a:solidFill>
                <a:srgbClr val="FFFFFF"/>
              </a:solidFill>
            </a:endParaRPr>
          </a:p>
        </p:txBody>
      </p:sp>
      <p:sp>
        <p:nvSpPr>
          <p:cNvPr id="45" name="Rounded Rectangle 54">
            <a:extLst>
              <a:ext uri="{FF2B5EF4-FFF2-40B4-BE49-F238E27FC236}">
                <a16:creationId xmlns:a16="http://schemas.microsoft.com/office/drawing/2014/main" id="{1B41C070-E2DC-497E-EF53-6700EBC94A93}"/>
              </a:ext>
            </a:extLst>
          </p:cNvPr>
          <p:cNvSpPr/>
          <p:nvPr/>
        </p:nvSpPr>
        <p:spPr>
          <a:xfrm>
            <a:off x="15847614" y="3984300"/>
            <a:ext cx="1417804" cy="390418"/>
          </a:xfrm>
          <a:prstGeom prst="roundRect">
            <a:avLst>
              <a:gd name="adj" fmla="val 50000"/>
            </a:avLst>
          </a:prstGeom>
          <a:solidFill>
            <a:srgbClr val="F9AF3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4/18/2025</a:t>
            </a:r>
            <a:endParaRPr lang="en-US">
              <a:solidFill>
                <a:schemeClr val="tx1"/>
              </a:solidFill>
            </a:endParaRPr>
          </a:p>
        </p:txBody>
      </p:sp>
      <p:sp>
        <p:nvSpPr>
          <p:cNvPr id="46" name="Rounded Rectangle 55">
            <a:extLst>
              <a:ext uri="{FF2B5EF4-FFF2-40B4-BE49-F238E27FC236}">
                <a16:creationId xmlns:a16="http://schemas.microsoft.com/office/drawing/2014/main" id="{B1BE47FB-8EF0-91BA-94DC-D34220DD141B}"/>
              </a:ext>
            </a:extLst>
          </p:cNvPr>
          <p:cNvSpPr/>
          <p:nvPr/>
        </p:nvSpPr>
        <p:spPr>
          <a:xfrm>
            <a:off x="17699064" y="7264648"/>
            <a:ext cx="1748708" cy="390418"/>
          </a:xfrm>
          <a:prstGeom prst="roundRect">
            <a:avLst>
              <a:gd name="adj" fmla="val 50000"/>
            </a:avLst>
          </a:prstGeom>
          <a:solidFill>
            <a:srgbClr val="F9AF3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Final Pending</a:t>
            </a:r>
            <a:endParaRPr lang="en-US">
              <a:solidFill>
                <a:schemeClr val="tx1"/>
              </a:solidFill>
            </a:endParaRPr>
          </a:p>
        </p:txBody>
      </p:sp>
      <p:cxnSp>
        <p:nvCxnSpPr>
          <p:cNvPr id="47" name="Straight Arrow Connector 46">
            <a:extLst>
              <a:ext uri="{FF2B5EF4-FFF2-40B4-BE49-F238E27FC236}">
                <a16:creationId xmlns:a16="http://schemas.microsoft.com/office/drawing/2014/main" id="{0FEFC759-521A-C7D6-32A3-D61A9936B3B2}"/>
              </a:ext>
            </a:extLst>
          </p:cNvPr>
          <p:cNvCxnSpPr>
            <a:cxnSpLocks/>
          </p:cNvCxnSpPr>
          <p:nvPr/>
        </p:nvCxnSpPr>
        <p:spPr>
          <a:xfrm flipV="1">
            <a:off x="1609892" y="6666307"/>
            <a:ext cx="0" cy="594212"/>
          </a:xfrm>
          <a:prstGeom prst="straightConnector1">
            <a:avLst/>
          </a:prstGeom>
          <a:ln w="38100">
            <a:solidFill>
              <a:srgbClr val="D6D6D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55538E6-851C-162B-33B1-BCBC1B85A0F9}"/>
              </a:ext>
            </a:extLst>
          </p:cNvPr>
          <p:cNvCxnSpPr>
            <a:cxnSpLocks/>
          </p:cNvCxnSpPr>
          <p:nvPr/>
        </p:nvCxnSpPr>
        <p:spPr>
          <a:xfrm flipV="1">
            <a:off x="8675709" y="6666307"/>
            <a:ext cx="0" cy="594212"/>
          </a:xfrm>
          <a:prstGeom prst="straightConnector1">
            <a:avLst/>
          </a:prstGeom>
          <a:ln w="38100">
            <a:solidFill>
              <a:srgbClr val="D6D6D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4EAC91C-1C99-AE77-11CD-71CE9D5BF71B}"/>
              </a:ext>
            </a:extLst>
          </p:cNvPr>
          <p:cNvCxnSpPr>
            <a:cxnSpLocks/>
          </p:cNvCxnSpPr>
          <p:nvPr/>
        </p:nvCxnSpPr>
        <p:spPr>
          <a:xfrm flipV="1">
            <a:off x="16556516" y="5634888"/>
            <a:ext cx="0" cy="594212"/>
          </a:xfrm>
          <a:prstGeom prst="straightConnector1">
            <a:avLst/>
          </a:prstGeom>
          <a:ln w="38100">
            <a:solidFill>
              <a:srgbClr val="D6D6D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2DBDE49-982A-7AC5-8CE4-09B1020EB9E8}"/>
              </a:ext>
            </a:extLst>
          </p:cNvPr>
          <p:cNvCxnSpPr>
            <a:cxnSpLocks/>
          </p:cNvCxnSpPr>
          <p:nvPr/>
        </p:nvCxnSpPr>
        <p:spPr>
          <a:xfrm flipV="1">
            <a:off x="19004273" y="6666307"/>
            <a:ext cx="0" cy="594212"/>
          </a:xfrm>
          <a:prstGeom prst="straightConnector1">
            <a:avLst/>
          </a:prstGeom>
          <a:ln w="38100">
            <a:solidFill>
              <a:srgbClr val="D6D6D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5">
            <a:extLst>
              <a:ext uri="{FF2B5EF4-FFF2-40B4-BE49-F238E27FC236}">
                <a16:creationId xmlns:a16="http://schemas.microsoft.com/office/drawing/2014/main" id="{3D898A67-A00A-9FAF-54C7-B3E5F34C7086}"/>
              </a:ext>
            </a:extLst>
          </p:cNvPr>
          <p:cNvSpPr/>
          <p:nvPr/>
        </p:nvSpPr>
        <p:spPr>
          <a:xfrm>
            <a:off x="12582060" y="6275889"/>
            <a:ext cx="6599791" cy="390418"/>
          </a:xfrm>
          <a:prstGeom prst="roundRect">
            <a:avLst>
              <a:gd name="adj" fmla="val 50000"/>
            </a:avLst>
          </a:prstGeom>
          <a:solidFill>
            <a:srgbClr val="F9AF3F"/>
          </a:solidFill>
          <a:ln>
            <a:no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   3/22/2025 - </a:t>
            </a:r>
            <a:r>
              <a:rPr lang="en-US">
                <a:solidFill>
                  <a:schemeClr val="tx1"/>
                </a:solidFill>
              </a:rPr>
              <a:t>CONTINUED OVERSIGHT</a:t>
            </a:r>
            <a:endParaRPr lang="en-US">
              <a:solidFill>
                <a:schemeClr val="tx1"/>
              </a:solidFill>
              <a:ea typeface="Calibri"/>
              <a:cs typeface="Calibri"/>
            </a:endParaRPr>
          </a:p>
        </p:txBody>
      </p:sp>
      <p:sp>
        <p:nvSpPr>
          <p:cNvPr id="16" name="Rounded Rectangle 2">
            <a:extLst>
              <a:ext uri="{FF2B5EF4-FFF2-40B4-BE49-F238E27FC236}">
                <a16:creationId xmlns:a16="http://schemas.microsoft.com/office/drawing/2014/main" id="{19A1254E-25C1-3D74-8A1C-6EC0A470ADB0}"/>
              </a:ext>
            </a:extLst>
          </p:cNvPr>
          <p:cNvSpPr/>
          <p:nvPr/>
        </p:nvSpPr>
        <p:spPr>
          <a:xfrm>
            <a:off x="6263454" y="6275889"/>
            <a:ext cx="6753903" cy="390418"/>
          </a:xfrm>
          <a:prstGeom prst="roundRect">
            <a:avLst>
              <a:gd name="adj" fmla="val 50000"/>
            </a:avLst>
          </a:prstGeom>
          <a:solidFill>
            <a:srgbClr val="05649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   2/21/2025 - 3/21/2025 </a:t>
            </a:r>
            <a:r>
              <a:rPr lang="en-US"/>
              <a:t>POST INCIDENT ACTIVITY</a:t>
            </a:r>
          </a:p>
        </p:txBody>
      </p:sp>
      <p:sp>
        <p:nvSpPr>
          <p:cNvPr id="17" name="Rounded Rectangle 1">
            <a:extLst>
              <a:ext uri="{FF2B5EF4-FFF2-40B4-BE49-F238E27FC236}">
                <a16:creationId xmlns:a16="http://schemas.microsoft.com/office/drawing/2014/main" id="{4C11346B-6750-03F9-F784-20054C42B91C}"/>
              </a:ext>
            </a:extLst>
          </p:cNvPr>
          <p:cNvSpPr/>
          <p:nvPr/>
        </p:nvSpPr>
        <p:spPr>
          <a:xfrm>
            <a:off x="1438383" y="6275889"/>
            <a:ext cx="5359325" cy="390418"/>
          </a:xfrm>
          <a:prstGeom prst="roundRect">
            <a:avLst>
              <a:gd name="adj" fmla="val 50000"/>
            </a:avLst>
          </a:prstGeom>
          <a:solidFill>
            <a:srgbClr val="F26A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2/1/2025 - 2/20/2025 </a:t>
            </a:r>
            <a:r>
              <a:rPr lang="en-US"/>
              <a:t>INCIDENT RESPONSE</a:t>
            </a:r>
          </a:p>
        </p:txBody>
      </p:sp>
      <p:sp>
        <p:nvSpPr>
          <p:cNvPr id="4" name="Rounded Rectangular Callout 44">
            <a:extLst>
              <a:ext uri="{FF2B5EF4-FFF2-40B4-BE49-F238E27FC236}">
                <a16:creationId xmlns:a16="http://schemas.microsoft.com/office/drawing/2014/main" id="{D470612E-D3E8-3807-2970-80B1249C07A4}"/>
              </a:ext>
            </a:extLst>
          </p:cNvPr>
          <p:cNvSpPr/>
          <p:nvPr/>
        </p:nvSpPr>
        <p:spPr>
          <a:xfrm>
            <a:off x="15495539" y="4374718"/>
            <a:ext cx="2095928" cy="1111092"/>
          </a:xfrm>
          <a:prstGeom prst="wedgeRoundRectCallout">
            <a:avLst>
              <a:gd name="adj1" fmla="val -21323"/>
              <a:gd name="adj2" fmla="val 44065"/>
              <a:gd name="adj3" fmla="val 16667"/>
            </a:avLst>
          </a:prstGeom>
          <a:solidFill>
            <a:srgbClr val="D6D6D6">
              <a:alpha val="24853"/>
            </a:srgbClr>
          </a:solidFill>
          <a:ln w="38100" cap="rnd">
            <a:solidFill>
              <a:srgbClr val="D6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solidFill>
                  <a:schemeClr val="tx1"/>
                </a:solidFill>
              </a:rPr>
              <a:t>MRC Oversight </a:t>
            </a:r>
            <a:r>
              <a:rPr lang="en-US">
                <a:solidFill>
                  <a:schemeClr val="tx1"/>
                </a:solidFill>
              </a:rPr>
              <a:t>Committee Received Draft Toxicologist Report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3911e03-26cf-4480-83f4-e15f1be43dff"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73941309185C4D9705FA9E37A25A79" ma:contentTypeVersion="18" ma:contentTypeDescription="Create a new document." ma:contentTypeScope="" ma:versionID="c96f987855f97c3ecbae13c68997ca28">
  <xsd:schema xmlns:xsd="http://www.w3.org/2001/XMLSchema" xmlns:xs="http://www.w3.org/2001/XMLSchema" xmlns:p="http://schemas.microsoft.com/office/2006/metadata/properties" xmlns:ns1="http://schemas.microsoft.com/sharepoint/v3" xmlns:ns3="23911e03-26cf-4480-83f4-e15f1be43dff" xmlns:ns4="c9b0eafd-6906-4ac5-9229-e975d97cd39d" targetNamespace="http://schemas.microsoft.com/office/2006/metadata/properties" ma:root="true" ma:fieldsID="45f1f3301ef45b436982aba359510159" ns1:_="" ns3:_="" ns4:_="">
    <xsd:import namespace="http://schemas.microsoft.com/sharepoint/v3"/>
    <xsd:import namespace="23911e03-26cf-4480-83f4-e15f1be43dff"/>
    <xsd:import namespace="c9b0eafd-6906-4ac5-9229-e975d97cd3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911e03-26cf-4480-83f4-e15f1be43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0eafd-6906-4ac5-9229-e975d97cd3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5B27E-67A6-4C68-A1CF-7EA562675EA7}">
  <ds:schemaRefs>
    <ds:schemaRef ds:uri="23911e03-26cf-4480-83f4-e15f1be43dff"/>
    <ds:schemaRef ds:uri="c9b0eafd-6906-4ac5-9229-e975d97cd3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EACF50-6168-43DC-80EB-E8F9EE5146EA}">
  <ds:schemaRefs>
    <ds:schemaRef ds:uri="23911e03-26cf-4480-83f4-e15f1be43dff"/>
    <ds:schemaRef ds:uri="c9b0eafd-6906-4ac5-9229-e975d97cd3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D9C8E58-E2EC-4ADD-9961-70C0360BCC6C}">
  <ds:schemaRefs>
    <ds:schemaRef ds:uri="http://schemas.microsoft.com/sharepoint/v3/contenttype/forms"/>
  </ds:schemaRefs>
</ds:datastoreItem>
</file>

<file path=docMetadata/LabelInfo.xml><?xml version="1.0" encoding="utf-8"?>
<clbl:labelList xmlns:clbl="http://schemas.microsoft.com/office/2020/mipLabelMetadata">
  <clbl:label id="{2820d9de-dc2d-4363-8626-f2b003438c45}" enabled="0" method="" siteId="{2820d9de-dc2d-4363-8626-f2b003438c45}" removed="1"/>
</clbl:labelList>
</file>

<file path=docProps/app.xml><?xml version="1.0" encoding="utf-8"?>
<Properties xmlns="http://schemas.openxmlformats.org/officeDocument/2006/extended-properties" xmlns:vt="http://schemas.openxmlformats.org/officeDocument/2006/docPropsVTypes">
  <Template/>
  <TotalTime>1</TotalTime>
  <Words>951</Words>
  <Application>Microsoft Office PowerPoint</Application>
  <PresentationFormat>Custom</PresentationFormat>
  <Paragraphs>169</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Helvetica</vt:lpstr>
      <vt:lpstr>Verdana</vt:lpstr>
      <vt:lpstr>Franklin Gothic Book</vt:lpstr>
      <vt:lpstr>Calibri</vt:lpstr>
      <vt:lpstr>Arial</vt:lpstr>
      <vt:lpstr>Aptos</vt:lpstr>
      <vt:lpstr>Office Theme</vt:lpstr>
      <vt:lpstr>PowerPoint Presentation</vt:lpstr>
      <vt:lpstr>PowerPoint Presentation</vt:lpstr>
      <vt:lpstr>PowerPoint Presentation</vt:lpstr>
      <vt:lpstr>CCH Response Timeline</vt:lpstr>
      <vt:lpstr>Health Advisory and Shelter in Place </vt:lpstr>
      <vt:lpstr>Health Advisory Assessment   </vt:lpstr>
      <vt:lpstr>PowerPoint Presentation</vt:lpstr>
      <vt:lpstr>Overview of Chemicals </vt:lpstr>
      <vt:lpstr>Timeline</vt:lpstr>
      <vt:lpstr>PowerPoint Presentation</vt:lpstr>
      <vt:lpstr>PowerPoint Presentation</vt:lpstr>
      <vt:lpstr>PowerPoint Presentation</vt:lpstr>
    </vt:vector>
  </TitlesOfParts>
  <Manager/>
  <Company>MHC United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Marco Hernandez</dc:creator>
  <cp:keywords/>
  <dc:description/>
  <cp:lastModifiedBy>Lori McDonald</cp:lastModifiedBy>
  <cp:revision>1</cp:revision>
  <cp:lastPrinted>2024-07-08T16:45:44Z</cp:lastPrinted>
  <dcterms:created xsi:type="dcterms:W3CDTF">2023-03-27T19:55:12Z</dcterms:created>
  <dcterms:modified xsi:type="dcterms:W3CDTF">2025-10-30T20:20:46Z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2023-03-26T10:00:00Z</vt:filetime>
  </property>
  <property fmtid="{D5CDD505-2E9C-101B-9397-08002B2CF9AE}" pid="3" name="Creator">
    <vt:lpwstr>Adobe InDesign 18.1 (Macintosh)</vt:lpwstr>
  </property>
  <property fmtid="{D5CDD505-2E9C-101B-9397-08002B2CF9AE}" pid="4" name="LastSaved">
    <vt:filetime>2023-03-26T10:00:00Z</vt:filetime>
  </property>
  <property fmtid="{D5CDD505-2E9C-101B-9397-08002B2CF9AE}" pid="5" name="Producer">
    <vt:lpwstr>Adobe PDF Library 17.0</vt:lpwstr>
  </property>
  <property fmtid="{D5CDD505-2E9C-101B-9397-08002B2CF9AE}" pid="6" name="ContentTypeId">
    <vt:lpwstr>0x010100B673941309185C4D9705FA9E37A25A79</vt:lpwstr>
  </property>
</Properties>
</file>