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67" d="100"/>
          <a:sy n="67" d="100"/>
        </p:scale>
        <p:origin x="31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241623-A064-4BED-B073-BA4D61433402}" type="datetime1">
              <a:rPr lang="en-US" smtClean="0"/>
              <a:t>8/15/2023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FAEF9944-A4F6-4C59-AEBD-678D6480B8EA}"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71270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86ED0C-1DA7-41F0-94CF-6218B1FEDFF1}" type="datetime1">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44916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CF02AB-6034-4B88-BC5A-7C17CB0EF809}" type="datetime1">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061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F3E5F3-28EE-488F-BD53-B744C06C3DEC}" type="datetime1">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8150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2EB70D-CD01-44DA-83B3-8FEB3383D307}" type="datetime1">
              <a:rPr lang="en-US" smtClean="0"/>
              <a:t>8/15/2023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315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158CFD-9357-46BE-A189-D637A67C8730}" type="datetime1">
              <a:rPr lang="en-US" smtClean="0"/>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306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4742EE-B331-4632-BD10-A82FED6B6FC0}" type="datetime1">
              <a:rPr lang="en-US" smtClean="0"/>
              <a:t>8/15/2023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7810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1BA835-D13F-49F4-8F11-5D576AC65FAD}" type="datetime1">
              <a:rPr lang="en-US" smtClean="0"/>
              <a:t>8/15/2023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0156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D1799-ACB5-4CB2-86A2-5C574F1C8706}" type="datetime1">
              <a:rPr lang="en-US" smtClean="0"/>
              <a:t>8/15/2023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817199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5DD0D6-7A82-473E-879B-C6ECD6CCCFEC}" type="datetime1">
              <a:rPr lang="en-US" smtClean="0"/>
              <a:t>8/15/2023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941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4605E03-BC17-41A7-854C-DFAB672737DC}" type="datetime1">
              <a:rPr lang="en-US" smtClean="0"/>
              <a:t>8/15/2023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4116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408324-A84C-4A45-93B6-78D079CCE772}" type="datetime1">
              <a:rPr lang="en-US" smtClean="0"/>
              <a:t>8/15/2023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algn="l"/>
            <a:fld id="{FAEF9944-A4F6-4C59-AEBD-678D6480B8EA}" type="slidenum">
              <a:rPr lang="en-US" smtClean="0"/>
              <a:pPr algn="l"/>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7624819"/>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4" name="Picture 3" descr="A colorful squares and lines&#10;&#10;Description automatically generated with medium confidence">
            <a:extLst>
              <a:ext uri="{FF2B5EF4-FFF2-40B4-BE49-F238E27FC236}">
                <a16:creationId xmlns:a16="http://schemas.microsoft.com/office/drawing/2014/main" id="{968FE8C2-DD7D-C8B1-6023-11A5EE416FB6}"/>
              </a:ext>
            </a:extLst>
          </p:cNvPr>
          <p:cNvPicPr>
            <a:picLocks noChangeAspect="1"/>
          </p:cNvPicPr>
          <p:nvPr/>
        </p:nvPicPr>
        <p:blipFill rotWithShape="1">
          <a:blip r:embed="rId2"/>
          <a:srcRect t="7487" r="-1" b="4942"/>
          <a:stretch/>
        </p:blipFill>
        <p:spPr>
          <a:xfrm>
            <a:off x="1524" y="10"/>
            <a:ext cx="12188952" cy="6857990"/>
          </a:xfrm>
          <a:prstGeom prst="rect">
            <a:avLst/>
          </a:prstGeom>
        </p:spPr>
      </p:pic>
      <p:sp>
        <p:nvSpPr>
          <p:cNvPr id="2" name="Title 1">
            <a:extLst>
              <a:ext uri="{FF2B5EF4-FFF2-40B4-BE49-F238E27FC236}">
                <a16:creationId xmlns:a16="http://schemas.microsoft.com/office/drawing/2014/main" id="{131DC3D1-B3C7-092D-3E20-B49FE0186CD3}"/>
              </a:ext>
            </a:extLst>
          </p:cNvPr>
          <p:cNvSpPr>
            <a:spLocks noGrp="1"/>
          </p:cNvSpPr>
          <p:nvPr>
            <p:ph type="ctrTitle"/>
          </p:nvPr>
        </p:nvSpPr>
        <p:spPr>
          <a:xfrm>
            <a:off x="2190750" y="1346268"/>
            <a:ext cx="7810500" cy="3125338"/>
          </a:xfrm>
        </p:spPr>
        <p:txBody>
          <a:bodyPr anchor="b">
            <a:normAutofit/>
          </a:bodyPr>
          <a:lstStyle/>
          <a:p>
            <a:pPr algn="ctr">
              <a:lnSpc>
                <a:spcPct val="110000"/>
              </a:lnSpc>
            </a:pPr>
            <a:r>
              <a:rPr lang="en-US" sz="5000" b="1" dirty="0"/>
              <a:t>JULY 26, 1993</a:t>
            </a:r>
            <a:br>
              <a:rPr lang="en-US" sz="5000" b="1" dirty="0"/>
            </a:br>
            <a:r>
              <a:rPr lang="en-US" sz="5000" b="1" dirty="0"/>
              <a:t>A Catalyst for Change</a:t>
            </a:r>
          </a:p>
        </p:txBody>
      </p:sp>
      <p:sp>
        <p:nvSpPr>
          <p:cNvPr id="3" name="Subtitle 2">
            <a:extLst>
              <a:ext uri="{FF2B5EF4-FFF2-40B4-BE49-F238E27FC236}">
                <a16:creationId xmlns:a16="http://schemas.microsoft.com/office/drawing/2014/main" id="{3B042027-B6A7-9587-0F0B-70B97D981A6B}"/>
              </a:ext>
            </a:extLst>
          </p:cNvPr>
          <p:cNvSpPr>
            <a:spLocks noGrp="1"/>
          </p:cNvSpPr>
          <p:nvPr>
            <p:ph type="subTitle" idx="1"/>
          </p:nvPr>
        </p:nvSpPr>
        <p:spPr>
          <a:xfrm>
            <a:off x="2619375" y="4471607"/>
            <a:ext cx="6953250" cy="862394"/>
          </a:xfrm>
        </p:spPr>
        <p:txBody>
          <a:bodyPr anchor="t">
            <a:normAutofit/>
          </a:bodyPr>
          <a:lstStyle/>
          <a:p>
            <a:pPr algn="ctr"/>
            <a:endParaRPr lang="en-US"/>
          </a:p>
        </p:txBody>
      </p:sp>
    </p:spTree>
    <p:extLst>
      <p:ext uri="{BB962C8B-B14F-4D97-AF65-F5344CB8AC3E}">
        <p14:creationId xmlns:p14="http://schemas.microsoft.com/office/powerpoint/2010/main" val="3225916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47BB0-38FD-DB09-7468-42F514D9884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3860B84-72CC-13F1-2438-E1406F2243CB}"/>
              </a:ext>
            </a:extLst>
          </p:cNvPr>
          <p:cNvSpPr>
            <a:spLocks noGrp="1"/>
          </p:cNvSpPr>
          <p:nvPr>
            <p:ph idx="1"/>
          </p:nvPr>
        </p:nvSpPr>
        <p:spPr/>
        <p:txBody>
          <a:bodyPr>
            <a:noAutofit/>
          </a:bodyPr>
          <a:lstStyle/>
          <a:p>
            <a:pPr marL="285750" indent="-285750">
              <a:buFont typeface="Arial" panose="020B0604020202020204" pitchFamily="34" charset="0"/>
              <a:buChar char="•"/>
            </a:pPr>
            <a:r>
              <a:rPr lang="en-US" sz="2400" b="1" dirty="0"/>
              <a:t>The purpose of the Safety Summit process was to bring together subject matter experts from industry, agencies and the community to share best practices, lessons learned, near misses and other related topics to help improve overall industrial safety at facilities.</a:t>
            </a:r>
          </a:p>
          <a:p>
            <a:pPr marL="285750" indent="-285750">
              <a:buFont typeface="Arial" panose="020B0604020202020204" pitchFamily="34" charset="0"/>
              <a:buChar char="•"/>
            </a:pPr>
            <a:r>
              <a:rPr lang="en-US" sz="2400" b="1" dirty="0"/>
              <a:t>The ISO along with the Safety Summits have been credited with reducing the number of industrial incidents in Contra Costa County.</a:t>
            </a:r>
          </a:p>
        </p:txBody>
      </p:sp>
    </p:spTree>
    <p:extLst>
      <p:ext uri="{BB962C8B-B14F-4D97-AF65-F5344CB8AC3E}">
        <p14:creationId xmlns:p14="http://schemas.microsoft.com/office/powerpoint/2010/main" val="1700241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2168-2EF4-9B01-A455-703E9CE664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46A9DE6-C3D2-354E-92E4-5E447B3AF089}"/>
              </a:ext>
            </a:extLst>
          </p:cNvPr>
          <p:cNvSpPr>
            <a:spLocks noGrp="1"/>
          </p:cNvSpPr>
          <p:nvPr>
            <p:ph idx="1"/>
          </p:nvPr>
        </p:nvSpPr>
        <p:spPr>
          <a:xfrm>
            <a:off x="1825014" y="2392286"/>
            <a:ext cx="8770571" cy="3651504"/>
          </a:xfrm>
        </p:spPr>
        <p:txBody>
          <a:bodyPr>
            <a:normAutofit/>
          </a:bodyPr>
          <a:lstStyle/>
          <a:p>
            <a:pPr marL="342900" indent="-342900">
              <a:buFont typeface="Arial" panose="020B0604020202020204" pitchFamily="34" charset="0"/>
              <a:buChar char="•"/>
            </a:pPr>
            <a:r>
              <a:rPr lang="en-US" sz="2400" b="1" dirty="0"/>
              <a:t>July 26, 1993 – Safety valve on an oleum tank car at a General Chemical facility failed.</a:t>
            </a:r>
          </a:p>
          <a:p>
            <a:pPr marL="342900" indent="-342900">
              <a:buFont typeface="Arial" panose="020B0604020202020204" pitchFamily="34" charset="0"/>
              <a:buChar char="•"/>
            </a:pPr>
            <a:r>
              <a:rPr lang="en-US" sz="2400" b="1" dirty="0"/>
              <a:t>Roughly 30 tons of oleum were released into the atmosphere surrounding the facility.</a:t>
            </a:r>
          </a:p>
          <a:p>
            <a:pPr marL="342900" indent="-342900">
              <a:buFont typeface="Arial" panose="020B0604020202020204" pitchFamily="34" charset="0"/>
              <a:buChar char="•"/>
            </a:pPr>
            <a:r>
              <a:rPr lang="en-US" sz="2400" b="1" dirty="0"/>
              <a:t>The oleum cloud, according to subject matter experts, traveled some 12 miles downwind and was anywhere from six to eight miles wide.</a:t>
            </a:r>
          </a:p>
        </p:txBody>
      </p:sp>
    </p:spTree>
    <p:extLst>
      <p:ext uri="{BB962C8B-B14F-4D97-AF65-F5344CB8AC3E}">
        <p14:creationId xmlns:p14="http://schemas.microsoft.com/office/powerpoint/2010/main" val="3053240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0FAF1-ED85-0A23-41E0-84D4BD868A4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8D0553-DA62-F40A-50E7-C2AE51D4C1D5}"/>
              </a:ext>
            </a:extLst>
          </p:cNvPr>
          <p:cNvSpPr>
            <a:spLocks noGrp="1"/>
          </p:cNvSpPr>
          <p:nvPr>
            <p:ph idx="1"/>
          </p:nvPr>
        </p:nvSpPr>
        <p:spPr/>
        <p:txBody>
          <a:bodyPr>
            <a:normAutofit/>
          </a:bodyPr>
          <a:lstStyle/>
          <a:p>
            <a:pPr marL="285750" indent="-285750">
              <a:buFont typeface="Arial" panose="020B0604020202020204" pitchFamily="34" charset="0"/>
              <a:buChar char="•"/>
            </a:pPr>
            <a:r>
              <a:rPr lang="en-US" sz="2400" b="1" dirty="0"/>
              <a:t>It had a profound effect on the cities of Richmond, San Pablo, El Sobrante, El Cerrito, Pinole, Rodeo and Hercules.</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In the first 24 hours roughly 4000 people visited hospital emergency rooms.</a:t>
            </a:r>
          </a:p>
        </p:txBody>
      </p:sp>
    </p:spTree>
    <p:extLst>
      <p:ext uri="{BB962C8B-B14F-4D97-AF65-F5344CB8AC3E}">
        <p14:creationId xmlns:p14="http://schemas.microsoft.com/office/powerpoint/2010/main" val="2801159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F71CC-3FE8-454A-4FC2-109619054E6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DDDAD9-BC43-B2A7-88B3-5A29A3BEF2EB}"/>
              </a:ext>
            </a:extLst>
          </p:cNvPr>
          <p:cNvSpPr>
            <a:spLocks noGrp="1"/>
          </p:cNvSpPr>
          <p:nvPr>
            <p:ph idx="1"/>
          </p:nvPr>
        </p:nvSpPr>
        <p:spPr/>
        <p:txBody>
          <a:bodyPr>
            <a:normAutofit/>
          </a:bodyPr>
          <a:lstStyle/>
          <a:p>
            <a:pPr marL="285750" indent="-285750">
              <a:buFont typeface="Arial" panose="020B0604020202020204" pitchFamily="34" charset="0"/>
              <a:buChar char="•"/>
            </a:pPr>
            <a:r>
              <a:rPr lang="en-US" sz="2400" b="1" dirty="0"/>
              <a:t>In the first week after the incident it was calculated that some 20,000 people sought medical attention.</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Dr. William Walker, the Medical Officer of Contra Costa County Health Services (CCCHS), met with industrial leaders and formed an Industrial Safety Sharing Forum (ISSF).</a:t>
            </a:r>
          </a:p>
        </p:txBody>
      </p:sp>
    </p:spTree>
    <p:extLst>
      <p:ext uri="{BB962C8B-B14F-4D97-AF65-F5344CB8AC3E}">
        <p14:creationId xmlns:p14="http://schemas.microsoft.com/office/powerpoint/2010/main" val="1460973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5CE0F-6723-561A-70E1-2117F820918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8C2510-369B-F69A-4A36-DA10CF537DF9}"/>
              </a:ext>
            </a:extLst>
          </p:cNvPr>
          <p:cNvSpPr>
            <a:spLocks noGrp="1"/>
          </p:cNvSpPr>
          <p:nvPr>
            <p:ph idx="1"/>
          </p:nvPr>
        </p:nvSpPr>
        <p:spPr/>
        <p:txBody>
          <a:bodyPr>
            <a:normAutofit/>
          </a:bodyPr>
          <a:lstStyle/>
          <a:p>
            <a:pPr marL="285750" indent="-285750">
              <a:buFont typeface="Arial" panose="020B0604020202020204" pitchFamily="34" charset="0"/>
              <a:buChar char="•"/>
            </a:pPr>
            <a:r>
              <a:rPr lang="en-US" sz="2400" b="1" dirty="0"/>
              <a:t>The ISSF met monthly with county officials to determine how to improve overall safety in industrial facilities in Contra Costa County.</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As a result of these meetings three significant outcomes occurred.</a:t>
            </a:r>
          </a:p>
        </p:txBody>
      </p:sp>
    </p:spTree>
    <p:extLst>
      <p:ext uri="{BB962C8B-B14F-4D97-AF65-F5344CB8AC3E}">
        <p14:creationId xmlns:p14="http://schemas.microsoft.com/office/powerpoint/2010/main" val="1403894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2FA4F-C5F2-26C1-25F0-32683561B56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E83F61E-45EA-3090-A17A-3D8DE804EBDF}"/>
              </a:ext>
            </a:extLst>
          </p:cNvPr>
          <p:cNvSpPr>
            <a:spLocks noGrp="1"/>
          </p:cNvSpPr>
          <p:nvPr>
            <p:ph idx="1"/>
          </p:nvPr>
        </p:nvSpPr>
        <p:spPr/>
        <p:txBody>
          <a:bodyPr>
            <a:noAutofit/>
          </a:bodyPr>
          <a:lstStyle/>
          <a:p>
            <a:pPr marL="285750" indent="-285750">
              <a:buFont typeface="Arial" panose="020B0604020202020204" pitchFamily="34" charset="0"/>
              <a:buChar char="•"/>
            </a:pPr>
            <a:r>
              <a:rPr lang="en-US" sz="2400" b="1" dirty="0"/>
              <a:t>The FIRST was for the Community Awareness Emergency Response organization (CAER) to take the lead on recommending an emergency, alerting and notification system that would fit the needs of Contra Costa County.</a:t>
            </a:r>
          </a:p>
          <a:p>
            <a:pPr marL="285750" indent="-285750">
              <a:buFont typeface="Arial" panose="020B0604020202020204" pitchFamily="34" charset="0"/>
              <a:buChar char="•"/>
            </a:pPr>
            <a:r>
              <a:rPr lang="en-US" sz="2400" b="1" dirty="0"/>
              <a:t>Within three weeks after the July 26, 1993 incident CAER had organized a 15-person team consisting of agency, industry and community members who met weekly to identify the problem and look for solutions.</a:t>
            </a:r>
          </a:p>
        </p:txBody>
      </p:sp>
    </p:spTree>
    <p:extLst>
      <p:ext uri="{BB962C8B-B14F-4D97-AF65-F5344CB8AC3E}">
        <p14:creationId xmlns:p14="http://schemas.microsoft.com/office/powerpoint/2010/main" val="796326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65CE8-35FE-6A40-8849-87E65F7C091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99FF03F-9250-9C5C-26F4-544D528F58E0}"/>
              </a:ext>
            </a:extLst>
          </p:cNvPr>
          <p:cNvSpPr>
            <a:spLocks noGrp="1"/>
          </p:cNvSpPr>
          <p:nvPr>
            <p:ph idx="1"/>
          </p:nvPr>
        </p:nvSpPr>
        <p:spPr/>
        <p:txBody>
          <a:bodyPr>
            <a:normAutofit/>
          </a:bodyPr>
          <a:lstStyle/>
          <a:p>
            <a:pPr marL="285750" indent="-285750">
              <a:buFont typeface="Arial" panose="020B0604020202020204" pitchFamily="34" charset="0"/>
              <a:buChar char="•"/>
            </a:pPr>
            <a:r>
              <a:rPr lang="en-US" sz="2400" b="1" dirty="0"/>
              <a:t>In December of 1993 CAER presented a 52-page report with recommendations on how to build and implement a Community Warning System (CWS).</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CAER developed a funding plan that called for industry to fund the building, ongoing maintenance and improvements to the CWS.</a:t>
            </a:r>
          </a:p>
        </p:txBody>
      </p:sp>
    </p:spTree>
    <p:extLst>
      <p:ext uri="{BB962C8B-B14F-4D97-AF65-F5344CB8AC3E}">
        <p14:creationId xmlns:p14="http://schemas.microsoft.com/office/powerpoint/2010/main" val="2428358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61710-3BEB-0975-AB6A-E4684600356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6A318D0-0108-6B7D-5E05-03FD5742261B}"/>
              </a:ext>
            </a:extLst>
          </p:cNvPr>
          <p:cNvSpPr>
            <a:spLocks noGrp="1"/>
          </p:cNvSpPr>
          <p:nvPr>
            <p:ph idx="1"/>
          </p:nvPr>
        </p:nvSpPr>
        <p:spPr/>
        <p:txBody>
          <a:bodyPr>
            <a:noAutofit/>
          </a:bodyPr>
          <a:lstStyle/>
          <a:p>
            <a:pPr marL="285750" indent="-285750">
              <a:buFont typeface="Arial" panose="020B0604020202020204" pitchFamily="34" charset="0"/>
              <a:buChar char="•"/>
            </a:pPr>
            <a:r>
              <a:rPr lang="en-US" sz="2400" b="1" dirty="0"/>
              <a:t>The SECOND significant outcome was CCCHS started working on developing an Industrial Safety Ordinance (ISO).</a:t>
            </a:r>
          </a:p>
          <a:p>
            <a:pPr marL="285750" indent="-285750">
              <a:buFont typeface="Arial" panose="020B0604020202020204" pitchFamily="34" charset="0"/>
              <a:buChar char="•"/>
            </a:pPr>
            <a:r>
              <a:rPr lang="en-US" sz="2400" b="1" dirty="0"/>
              <a:t>The ISO would require industrial facilities to meet what would be recognized country wide as the most significant ordinance to help improve safe operations.</a:t>
            </a:r>
          </a:p>
          <a:p>
            <a:pPr marL="285750" indent="-285750">
              <a:buFont typeface="Arial" panose="020B0604020202020204" pitchFamily="34" charset="0"/>
              <a:buChar char="•"/>
            </a:pPr>
            <a:r>
              <a:rPr lang="en-US" sz="2400" b="1" dirty="0"/>
              <a:t>This ordinance was adopted by the Contra Costa County Board of Supervisors in December of 1998.</a:t>
            </a:r>
          </a:p>
        </p:txBody>
      </p:sp>
    </p:spTree>
    <p:extLst>
      <p:ext uri="{BB962C8B-B14F-4D97-AF65-F5344CB8AC3E}">
        <p14:creationId xmlns:p14="http://schemas.microsoft.com/office/powerpoint/2010/main" val="170889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4FE0E-1E2A-72F2-95EF-B557EAC958D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67F511-D61B-672A-762F-7E2CBADAD7DA}"/>
              </a:ext>
            </a:extLst>
          </p:cNvPr>
          <p:cNvSpPr>
            <a:spLocks noGrp="1"/>
          </p:cNvSpPr>
          <p:nvPr>
            <p:ph idx="1"/>
          </p:nvPr>
        </p:nvSpPr>
        <p:spPr/>
        <p:txBody>
          <a:bodyPr>
            <a:normAutofit/>
          </a:bodyPr>
          <a:lstStyle/>
          <a:p>
            <a:pPr marL="285750" indent="-285750">
              <a:buFont typeface="Arial" panose="020B0604020202020204" pitchFamily="34" charset="0"/>
              <a:buChar char="•"/>
            </a:pPr>
            <a:r>
              <a:rPr lang="en-US" sz="2400" b="1" dirty="0"/>
              <a:t>The THIRD most significant outcome was that industry leaders agreed to establish a Safety Summit process that would be facilitated by CAER.</a:t>
            </a:r>
          </a:p>
          <a:p>
            <a:pPr marL="285750" indent="-285750">
              <a:buFont typeface="Arial" panose="020B0604020202020204" pitchFamily="34" charset="0"/>
              <a:buChar char="•"/>
            </a:pPr>
            <a:endParaRPr lang="en-US" sz="2400" b="1" dirty="0"/>
          </a:p>
          <a:p>
            <a:pPr marL="285750" indent="-285750">
              <a:buFont typeface="Arial" panose="020B0604020202020204" pitchFamily="34" charset="0"/>
              <a:buChar char="•"/>
            </a:pPr>
            <a:r>
              <a:rPr lang="en-US" sz="2400" b="1" dirty="0"/>
              <a:t>The first Safety Summit was held in December of 2000 at the Shell Clubhouse.</a:t>
            </a:r>
          </a:p>
        </p:txBody>
      </p:sp>
    </p:spTree>
    <p:extLst>
      <p:ext uri="{BB962C8B-B14F-4D97-AF65-F5344CB8AC3E}">
        <p14:creationId xmlns:p14="http://schemas.microsoft.com/office/powerpoint/2010/main" val="391616290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42</TotalTime>
  <Words>469</Words>
  <Application>Microsoft Office PowerPoint</Application>
  <PresentationFormat>Widescreen</PresentationFormat>
  <Paragraphs>26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Gallery</vt:lpstr>
      <vt:lpstr>JULY 26, 1993 A Catalyst for Change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THIRTY YEARS AGO A Catalyst for Change</dc:title>
  <dc:creator>Shirley</dc:creator>
  <cp:lastModifiedBy>Shirley</cp:lastModifiedBy>
  <cp:revision>2</cp:revision>
  <cp:lastPrinted>2023-08-15T17:54:12Z</cp:lastPrinted>
  <dcterms:created xsi:type="dcterms:W3CDTF">2023-08-15T17:26:59Z</dcterms:created>
  <dcterms:modified xsi:type="dcterms:W3CDTF">2023-08-16T03:25:53Z</dcterms:modified>
</cp:coreProperties>
</file>