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6" r:id="rId4"/>
    <p:sldMasterId id="2147483723" r:id="rId5"/>
    <p:sldMasterId id="2147483739" r:id="rId6"/>
    <p:sldMasterId id="2147483666" r:id="rId7"/>
    <p:sldMasterId id="2147483728" r:id="rId8"/>
    <p:sldMasterId id="2147483755" r:id="rId9"/>
  </p:sldMasterIdLst>
  <p:notesMasterIdLst>
    <p:notesMasterId r:id="rId23"/>
  </p:notesMasterIdLst>
  <p:handoutMasterIdLst>
    <p:handoutMasterId r:id="rId24"/>
  </p:handoutMasterIdLst>
  <p:sldIdLst>
    <p:sldId id="1127" r:id="rId10"/>
    <p:sldId id="1327" r:id="rId11"/>
    <p:sldId id="1328" r:id="rId12"/>
    <p:sldId id="1325" r:id="rId13"/>
    <p:sldId id="1160" r:id="rId14"/>
    <p:sldId id="1208" r:id="rId15"/>
    <p:sldId id="1323" r:id="rId16"/>
    <p:sldId id="1321" r:id="rId17"/>
    <p:sldId id="1322" r:id="rId18"/>
    <p:sldId id="1324" r:id="rId19"/>
    <p:sldId id="1159" r:id="rId20"/>
    <p:sldId id="1329" r:id="rId21"/>
    <p:sldId id="455" r:id="rId22"/>
  </p:sldIdLst>
  <p:sldSz cx="9144000" cy="6858000" type="letter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4">
          <p15:clr>
            <a:srgbClr val="A4A3A4"/>
          </p15:clr>
        </p15:guide>
        <p15:guide id="2" pos="3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3525F5C-DFEE-5E59-D673-2735E3C77A2D}" name="Reed, Linda" initials="RL" userId="S::linda.reed@pbfenergy.com::592b4b19-ab28-47fc-b815-c3850af48c1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hn.rebele" initials="J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214283"/>
    <a:srgbClr val="FFFF00"/>
    <a:srgbClr val="FF3300"/>
    <a:srgbClr val="3366CC"/>
    <a:srgbClr val="E7E200"/>
    <a:srgbClr val="D8D816"/>
    <a:srgbClr val="B2B2B2"/>
    <a:srgbClr val="3366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2268" autoAdjust="0"/>
  </p:normalViewPr>
  <p:slideViewPr>
    <p:cSldViewPr snapToGrid="0">
      <p:cViewPr varScale="1">
        <p:scale>
          <a:sx n="41" d="100"/>
          <a:sy n="41" d="100"/>
        </p:scale>
        <p:origin x="2226" y="270"/>
      </p:cViewPr>
      <p:guideLst>
        <p:guide orient="horz" pos="864"/>
        <p:guide pos="3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784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89" tIns="46048" rIns="92089" bIns="46048" numCol="1" anchor="t" anchorCtr="0" compatLnSpc="1">
            <a:prstTxWarp prst="textNoShape">
              <a:avLst/>
            </a:prstTxWarp>
          </a:bodyPr>
          <a:lstStyle>
            <a:lvl1pPr defTabSz="458954">
              <a:defRPr sz="13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9" y="0"/>
            <a:ext cx="303784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89" tIns="46048" rIns="92089" bIns="46048" numCol="1" anchor="t" anchorCtr="0" compatLnSpc="1">
            <a:prstTxWarp prst="textNoShape">
              <a:avLst/>
            </a:prstTxWarp>
          </a:bodyPr>
          <a:lstStyle>
            <a:lvl1pPr algn="r" defTabSz="458954">
              <a:defRPr sz="1300">
                <a:latin typeface="Calibri" pitchFamily="34" charset="0"/>
              </a:defRPr>
            </a:lvl1pPr>
          </a:lstStyle>
          <a:p>
            <a:fld id="{97198496-0BEE-497B-9CAA-8D813844C65C}" type="datetime1">
              <a:rPr lang="en-US"/>
              <a:pPr/>
              <a:t>9/25/2025</a:t>
            </a:fld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1263"/>
            <a:ext cx="303784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89" tIns="46048" rIns="92089" bIns="46048" numCol="1" anchor="b" anchorCtr="0" compatLnSpc="1">
            <a:prstTxWarp prst="textNoShape">
              <a:avLst/>
            </a:prstTxWarp>
          </a:bodyPr>
          <a:lstStyle>
            <a:lvl1pPr defTabSz="458954">
              <a:defRPr sz="13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9" y="8831263"/>
            <a:ext cx="303784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89" tIns="46048" rIns="92089" bIns="46048" numCol="1" anchor="b" anchorCtr="0" compatLnSpc="1">
            <a:prstTxWarp prst="textNoShape">
              <a:avLst/>
            </a:prstTxWarp>
          </a:bodyPr>
          <a:lstStyle>
            <a:lvl1pPr algn="r" defTabSz="458954">
              <a:defRPr sz="1300">
                <a:latin typeface="Calibri" pitchFamily="34" charset="0"/>
              </a:defRPr>
            </a:lvl1pPr>
          </a:lstStyle>
          <a:p>
            <a:fld id="{36147B55-116D-4D23-9839-1211299300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748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784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89" tIns="46048" rIns="92089" bIns="46048" numCol="1" anchor="t" anchorCtr="0" compatLnSpc="1">
            <a:prstTxWarp prst="textNoShape">
              <a:avLst/>
            </a:prstTxWarp>
          </a:bodyPr>
          <a:lstStyle>
            <a:lvl1pPr defTabSz="458954">
              <a:defRPr sz="13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9" y="0"/>
            <a:ext cx="303784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89" tIns="46048" rIns="92089" bIns="46048" numCol="1" anchor="t" anchorCtr="0" compatLnSpc="1">
            <a:prstTxWarp prst="textNoShape">
              <a:avLst/>
            </a:prstTxWarp>
          </a:bodyPr>
          <a:lstStyle>
            <a:lvl1pPr algn="r" defTabSz="458954">
              <a:defRPr sz="1300">
                <a:latin typeface="Calibri" pitchFamily="34" charset="0"/>
              </a:defRPr>
            </a:lvl1pPr>
          </a:lstStyle>
          <a:p>
            <a:fld id="{0E92CEA0-568E-41A2-8541-0704257BBFCF}" type="datetime1">
              <a:rPr lang="en-US"/>
              <a:pPr/>
              <a:t>9/25/2025</a:t>
            </a:fld>
            <a:endParaRPr lang="en-US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6612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4287" y="4416427"/>
            <a:ext cx="5601829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89" tIns="46048" rIns="92089" bIns="460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1263"/>
            <a:ext cx="303784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89" tIns="46048" rIns="92089" bIns="46048" numCol="1" anchor="b" anchorCtr="0" compatLnSpc="1">
            <a:prstTxWarp prst="textNoShape">
              <a:avLst/>
            </a:prstTxWarp>
          </a:bodyPr>
          <a:lstStyle>
            <a:lvl1pPr defTabSz="458954">
              <a:defRPr sz="13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9" y="8831263"/>
            <a:ext cx="303784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89" tIns="46048" rIns="92089" bIns="46048" numCol="1" anchor="b" anchorCtr="0" compatLnSpc="1">
            <a:prstTxWarp prst="textNoShape">
              <a:avLst/>
            </a:prstTxWarp>
          </a:bodyPr>
          <a:lstStyle>
            <a:lvl1pPr algn="r" defTabSz="458954">
              <a:defRPr sz="1300">
                <a:latin typeface="Calibri" pitchFamily="34" charset="0"/>
              </a:defRPr>
            </a:lvl1pPr>
          </a:lstStyle>
          <a:p>
            <a:fld id="{B1DD9C68-5D09-4125-8021-3637969206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063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DC8D9-C3E6-2B18-0D01-8173EDE5F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3DFCFA-8612-8543-9C1D-490B7B5E2E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CBBBB0-E4BD-65A9-A73E-17A6DF94C6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7D1CA-5711-8D30-60CF-DC3D81221B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02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72F251-E8FE-488A-ABAF-72170E1CCD2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pPr marL="0" marR="0" lvl="0" indent="0" algn="r" defTabSz="9202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737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02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72F251-E8FE-488A-ABAF-72170E1CCD2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pPr marL="0" marR="0" lvl="0" indent="0" algn="r" defTabSz="9202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473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933BD-C26F-61E1-DCFA-D51240734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D4FBDB-44A5-A1A9-4AB9-873FADA71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9607F6-2B6E-2820-C65F-38E958863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PDC - Power Distribution Center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2BA165-4CFA-4384-FB6C-1CA7EB662C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02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72F251-E8FE-488A-ABAF-72170E1CCD2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pPr marL="0" marR="0" lvl="0" indent="0" algn="r" defTabSz="9202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939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2D428-7839-A44B-0153-8A424E98B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FD36C1-4C52-0770-9966-F2C9F8059C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6B5F95-92BA-8257-BF25-9CD8E6FCAB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PDC - Power Distribution Center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52D12-C99F-8D80-8E56-4145F59EA0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02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72F251-E8FE-488A-ABAF-72170E1CCD2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pPr marL="0" marR="0" lvl="0" indent="0" algn="r" defTabSz="9202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473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8755C-E5C7-BF3D-CC34-8C6B1E2F3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21F627-DFDA-AAC9-B361-D264B7696D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96DE20-EBC5-89EE-2024-76C14DC51D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PDC - Power Distribution Center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99C9B-7297-CB9C-758D-7C5534D186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02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72F251-E8FE-488A-ABAF-72170E1CCD2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pPr marL="0" marR="0" lvl="0" indent="0" algn="r" defTabSz="9202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74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9A782-3127-A240-1668-D19587F35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9A0342-5DF5-1DA7-AF66-E30C7154DD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FF91A2-A275-E66F-CEB6-C5D6BFE9B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PDC - Power Distribution Center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FAD17F-70FF-AF53-4B2B-F691E19790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02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72F251-E8FE-488A-ABAF-72170E1CCD2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pPr marL="0" marR="0" lvl="0" indent="0" algn="r" defTabSz="9202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261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D9C68-5D09-4125-8021-3637969206A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19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A6D9FD-0217-4EFC-9B31-5580A167E82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4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3EC83-3667-4350-B25F-7053F7E631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81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1C7FB9-1893-4F9A-A8A4-CBC6EEE79D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371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04B4C-53E2-4102-B55E-6D36E23489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60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7725"/>
            <a:ext cx="9144000" cy="6010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7FDEAC-7CE8-40D9-BCE8-B2FA109216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9924" y="44896"/>
            <a:ext cx="913659" cy="73328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9525" y="847725"/>
            <a:ext cx="91440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sosceles Triangle 9"/>
          <p:cNvSpPr/>
          <p:nvPr userDrawn="1"/>
        </p:nvSpPr>
        <p:spPr>
          <a:xfrm rot="5400000">
            <a:off x="28575" y="581025"/>
            <a:ext cx="457200" cy="533400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963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9A388-A12E-4672-95E8-1C7FC21FDC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18872"/>
            <a:ext cx="6803136" cy="685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471DC-7D96-42C1-81A0-F84F0370B1E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069848"/>
            <a:ext cx="8229600" cy="51846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8D1FBE8-4AFB-4F56-AE49-DA21CD4E966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4CB75A7-EC6C-49DA-8213-9CB01364A0C1}" type="slidenum"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C9845-6851-4CFF-8937-C457B234ACA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CONFIDENTIAL—PBF Energy Company, LLC</a:t>
            </a:r>
          </a:p>
        </p:txBody>
      </p:sp>
    </p:spTree>
    <p:extLst>
      <p:ext uri="{BB962C8B-B14F-4D97-AF65-F5344CB8AC3E}">
        <p14:creationId xmlns:p14="http://schemas.microsoft.com/office/powerpoint/2010/main" val="24536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546" y="728663"/>
            <a:ext cx="8134630" cy="755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en-GB" sz="1800" b="0" kern="1200" cap="none" baseline="0" noProof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685800" rtl="0" eaLnBrk="1" latinLnBrk="0" hangingPunct="1">
              <a:spcBef>
                <a:spcPct val="0"/>
              </a:spcBef>
              <a:buNone/>
            </a:pPr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04826" y="1557340"/>
            <a:ext cx="8134350" cy="4694237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GB" dirty="0" smtClean="0"/>
            </a:lvl5pPr>
            <a:lvl6pPr>
              <a:defRPr lang="en-GB" dirty="0" smtClean="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Rectangle 6" descr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77585" y="6478119"/>
            <a:ext cx="266673" cy="23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fld id="{D32BAE6A-B452-4007-8177-56DD051636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ectangle 4" descr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03687" y="6478119"/>
            <a:ext cx="1080000" cy="23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45720" numCol="1" anchor="t" anchorCtr="0" compatLnSpc="1">
            <a:prstTxWarp prst="textNoShape">
              <a:avLst/>
            </a:prstTxWarp>
          </a:bodyPr>
          <a:lstStyle>
            <a:lvl1pPr algn="ctr">
              <a:defRPr sz="6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/>
              <a:t>Date Month 2016</a:t>
            </a:r>
            <a:endParaRPr lang="en-GB"/>
          </a:p>
        </p:txBody>
      </p:sp>
      <p:sp>
        <p:nvSpPr>
          <p:cNvPr id="1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23673" y="6478119"/>
            <a:ext cx="3300663" cy="23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 algn="ctr">
              <a:defRPr sz="6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07467050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830A3-4551-46A9-9935-AFD12E3B0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78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B350C1-5FC6-426A-B8F5-8848E0A98F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73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8EF55-11ED-49A4-B58E-226CF1B56D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00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F705506-EF1E-4A99-AC27-E1957EB5E5D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42C7D95-7D9E-4825-B7E7-F4BAAB463D44}" type="slidenum">
              <a:t>‹#›</a:t>
            </a:fld>
            <a:endParaRPr lang="en-US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06466377-595C-4D7E-B922-BD2C4BB6986E}"/>
              </a:ext>
            </a:extLst>
          </p:cNvPr>
          <p:cNvSpPr/>
          <p:nvPr/>
        </p:nvSpPr>
        <p:spPr>
          <a:xfrm>
            <a:off x="7467603" y="1600200"/>
            <a:ext cx="1676396" cy="2057400"/>
          </a:xfrm>
          <a:prstGeom prst="rect">
            <a:avLst/>
          </a:prstGeom>
          <a:solidFill>
            <a:srgbClr val="BFBFBF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1" i="0" u="none" strike="noStrike" kern="1200" cap="none" spc="0" baseline="0">
              <a:solidFill>
                <a:srgbClr val="FF0000"/>
              </a:solidFill>
              <a:uFillTx/>
              <a:latin typeface="Verdana" pitchFamily="16"/>
            </a:endParaRP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49F3EF8F-EF56-4955-86A3-7A4DDB167F91}"/>
              </a:ext>
            </a:extLst>
          </p:cNvPr>
          <p:cNvSpPr/>
          <p:nvPr/>
        </p:nvSpPr>
        <p:spPr>
          <a:xfrm>
            <a:off x="761996" y="1600200"/>
            <a:ext cx="5257800" cy="2057400"/>
          </a:xfrm>
          <a:prstGeom prst="rect">
            <a:avLst/>
          </a:prstGeom>
          <a:solidFill>
            <a:srgbClr val="003C7F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1" i="0" u="none" strike="noStrike" kern="1200" cap="none" spc="0" baseline="0">
              <a:solidFill>
                <a:srgbClr val="FF0000"/>
              </a:solidFill>
              <a:uFillTx/>
              <a:latin typeface="Verdana" pitchFamily="16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8655760E-D703-4A27-BA63-A8517725853A}"/>
              </a:ext>
            </a:extLst>
          </p:cNvPr>
          <p:cNvSpPr/>
          <p:nvPr/>
        </p:nvSpPr>
        <p:spPr>
          <a:xfrm>
            <a:off x="533396" y="1600200"/>
            <a:ext cx="76196" cy="2057400"/>
          </a:xfrm>
          <a:prstGeom prst="rect">
            <a:avLst/>
          </a:prstGeom>
          <a:solidFill>
            <a:srgbClr val="C00000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1" i="0" u="none" strike="noStrike" kern="1200" cap="none" spc="0" baseline="0">
              <a:solidFill>
                <a:srgbClr val="FF0000"/>
              </a:solidFill>
              <a:uFillTx/>
              <a:latin typeface="Verdana" pitchFamily="16"/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C5A672C2-DB01-47A3-BD16-C80C61028A23}"/>
              </a:ext>
            </a:extLst>
          </p:cNvPr>
          <p:cNvSpPr/>
          <p:nvPr/>
        </p:nvSpPr>
        <p:spPr>
          <a:xfrm>
            <a:off x="0" y="1600200"/>
            <a:ext cx="533396" cy="2057400"/>
          </a:xfrm>
          <a:prstGeom prst="rect">
            <a:avLst/>
          </a:prstGeom>
          <a:solidFill>
            <a:srgbClr val="BFBFBF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1" i="0" u="none" strike="noStrike" kern="1200" cap="none" spc="0" baseline="0">
              <a:solidFill>
                <a:srgbClr val="FF0000"/>
              </a:solidFill>
              <a:uFillTx/>
              <a:latin typeface="Verdana" pitchFamily="16"/>
            </a:endParaRP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038EDC71-B25F-48C9-8EA4-A00730F76B1D}"/>
              </a:ext>
            </a:extLst>
          </p:cNvPr>
          <p:cNvSpPr/>
          <p:nvPr/>
        </p:nvSpPr>
        <p:spPr>
          <a:xfrm>
            <a:off x="6096003" y="1600200"/>
            <a:ext cx="838203" cy="2057400"/>
          </a:xfrm>
          <a:prstGeom prst="rect">
            <a:avLst/>
          </a:prstGeom>
          <a:solidFill>
            <a:srgbClr val="BFBFBF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1" i="0" u="none" strike="noStrike" kern="1200" cap="none" spc="0" baseline="0">
              <a:solidFill>
                <a:srgbClr val="FF0000"/>
              </a:solidFill>
              <a:uFillTx/>
              <a:latin typeface="Verdana" pitchFamily="16"/>
            </a:endParaRPr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9E1EA1EC-62BE-4703-872C-BDB4984E3109}"/>
              </a:ext>
            </a:extLst>
          </p:cNvPr>
          <p:cNvSpPr/>
          <p:nvPr/>
        </p:nvSpPr>
        <p:spPr>
          <a:xfrm>
            <a:off x="6324603" y="1600200"/>
            <a:ext cx="990596" cy="2057400"/>
          </a:xfrm>
          <a:prstGeom prst="rect">
            <a:avLst/>
          </a:prstGeom>
          <a:solidFill>
            <a:srgbClr val="C00000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1" i="0" u="none" strike="noStrike" kern="1200" cap="none" spc="0" baseline="0">
              <a:solidFill>
                <a:srgbClr val="FF0000"/>
              </a:solidFill>
              <a:uFillTx/>
              <a:latin typeface="Verdana" pitchFamily="16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2D0DCF6-57F3-411C-B294-C400EAD28F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0596" y="1828800"/>
            <a:ext cx="4836042" cy="1828800"/>
          </a:xfrm>
        </p:spPr>
        <p:txBody>
          <a:bodyPr anchor="t"/>
          <a:lstStyle>
            <a:lvl1pPr>
              <a:defRPr sz="3400">
                <a:solidFill>
                  <a:srgbClr val="FFFFFF"/>
                </a:solidFill>
                <a:latin typeface="Constantia" pitchFamily="18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22A3D0A5-456A-46AC-8C83-B8BDE0E83AD2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990596" y="3841751"/>
            <a:ext cx="7086600" cy="2711452"/>
          </a:xfrm>
        </p:spPr>
        <p:txBody>
          <a:bodyPr/>
          <a:lstStyle>
            <a:lvl1pPr>
              <a:defRPr sz="1900">
                <a:solidFill>
                  <a:srgbClr val="003C7F"/>
                </a:solidFill>
                <a:latin typeface="Constantia" pitchFamily="18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140EFFD-CA12-4038-B0E2-72B7578E741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CONFIDENTIAL—PBF Energy Company, LLC</a:t>
            </a:r>
          </a:p>
        </p:txBody>
      </p:sp>
    </p:spTree>
    <p:extLst>
      <p:ext uri="{BB962C8B-B14F-4D97-AF65-F5344CB8AC3E}">
        <p14:creationId xmlns:p14="http://schemas.microsoft.com/office/powerpoint/2010/main" val="785714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 flipV="1">
            <a:off x="-20576" y="1904999"/>
            <a:ext cx="9164576" cy="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Draft - Attorney-Client Privileged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B350C1-5FC6-426A-B8F5-8848E0A98F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3055" y="311665"/>
            <a:ext cx="1463040" cy="1174218"/>
          </a:xfrm>
          <a:prstGeom prst="rect">
            <a:avLst/>
          </a:prstGeom>
        </p:spPr>
      </p:pic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 baseline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60035"/>
            <a:ext cx="9144000" cy="486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73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9A388-A12E-4672-95E8-1C7FC21FDC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18872"/>
            <a:ext cx="6803136" cy="685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471DC-7D96-42C1-81A0-F84F0370B1E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069848"/>
            <a:ext cx="8229600" cy="51846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8D1FBE8-4AFB-4F56-AE49-DA21CD4E966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4CB75A7-EC6C-49DA-8213-9CB01364A0C1}" type="slidenum"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C9845-6851-4CFF-8937-C457B234ACA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CONFIDENTIAL—PBF Energy Company, LLC</a:t>
            </a:r>
          </a:p>
        </p:txBody>
      </p:sp>
    </p:spTree>
    <p:extLst>
      <p:ext uri="{BB962C8B-B14F-4D97-AF65-F5344CB8AC3E}">
        <p14:creationId xmlns:p14="http://schemas.microsoft.com/office/powerpoint/2010/main" val="3967030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F1B7B-71D6-4835-A43C-1C7697145C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2311" y="4406905"/>
            <a:ext cx="7772400" cy="1362071"/>
          </a:xfrm>
        </p:spPr>
        <p:txBody>
          <a:bodyPr anchor="t"/>
          <a:lstStyle>
            <a:lvl1pPr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6FE6C-D39F-49E3-99DF-30CA276178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49574CB-C62E-4D80-8322-03D6DE85F7C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4FD42C4-7A7B-4C8C-B57F-D92D0FF50290}" type="slidenum"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D57FF-0534-4CD9-B53F-DFE290AABDA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CONFIDENTIAL—PBF Energy Company, LLC</a:t>
            </a:r>
          </a:p>
        </p:txBody>
      </p:sp>
    </p:spTree>
    <p:extLst>
      <p:ext uri="{BB962C8B-B14F-4D97-AF65-F5344CB8AC3E}">
        <p14:creationId xmlns:p14="http://schemas.microsoft.com/office/powerpoint/2010/main" val="2012929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D1EC2-F254-457E-8C8B-C76EE765DFF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1B3E2-6BDC-4560-A370-7484339BC47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066803"/>
            <a:ext cx="4038603" cy="51816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58015-39D3-482F-88E4-7C7510A48EC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196" y="1066803"/>
            <a:ext cx="4038603" cy="51816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4717C60-FAAF-4A44-8D21-E7D7A2BB6EE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D762E2-2E6C-44D2-8197-AFD9D03977CA}" type="slidenum"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EE2965-5BCC-437F-9931-76D7FB849A6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CONFIDENTIAL—PBF Energy Company, LLC</a:t>
            </a:r>
          </a:p>
        </p:txBody>
      </p:sp>
    </p:spTree>
    <p:extLst>
      <p:ext uri="{BB962C8B-B14F-4D97-AF65-F5344CB8AC3E}">
        <p14:creationId xmlns:p14="http://schemas.microsoft.com/office/powerpoint/2010/main" val="1501948816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68194-5B34-4D0B-8906-9F84A6F32CD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F8313-E338-41FD-8250-844FDBD728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066803"/>
            <a:ext cx="4040184" cy="639759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F45EAF-B0EE-4060-AFFE-2CC4CB4026D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57200" y="1828800"/>
            <a:ext cx="4040184" cy="441959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044AEA-38BB-4DC9-9E99-4D7D2B37B4DA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45023" y="1066803"/>
            <a:ext cx="4041776" cy="639759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A3072E-E6B5-445A-85DA-C7FCFB81F6E5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45023" y="1828800"/>
            <a:ext cx="4041776" cy="441959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8199A63F-9FB5-480E-BBD8-ED5C28D9C7E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30CAED-2A43-43AE-93FB-5F2AFA43BBAA}" type="slidenum"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143F7B8-0907-46EA-B772-C6183793505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CONFIDENTIAL—PBF Energy Company, LLC</a:t>
            </a:r>
          </a:p>
        </p:txBody>
      </p:sp>
    </p:spTree>
    <p:extLst>
      <p:ext uri="{BB962C8B-B14F-4D97-AF65-F5344CB8AC3E}">
        <p14:creationId xmlns:p14="http://schemas.microsoft.com/office/powerpoint/2010/main" val="2706466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916BB-589D-40CB-8F11-ABFA99269B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18872"/>
            <a:ext cx="6803136" cy="685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84FEAD48-B747-4DFD-801B-6466CA05DCD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CEBEFB6-1EF9-45AA-9B23-BCD2DEE9CC54}" type="slidenum"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6D0B5AB-9DAE-4BCD-90EC-0623C19BADF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CONFIDENTIAL—PBF Energy Company, LLC</a:t>
            </a:r>
          </a:p>
        </p:txBody>
      </p:sp>
    </p:spTree>
    <p:extLst>
      <p:ext uri="{BB962C8B-B14F-4D97-AF65-F5344CB8AC3E}">
        <p14:creationId xmlns:p14="http://schemas.microsoft.com/office/powerpoint/2010/main" val="3451532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C1EB8-34C2-4515-898F-1228C3CE609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AAE2CA29-4E5B-46E1-800B-954AC1B6AA9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368AE0-C1B9-46CD-BB78-3A5442159887}" type="slidenum"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9FEEC8-FE7D-4F8C-940F-3620D53F845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CONFIDENTIAL—PBF Energy Company, LLC</a:t>
            </a:r>
          </a:p>
        </p:txBody>
      </p:sp>
    </p:spTree>
    <p:extLst>
      <p:ext uri="{BB962C8B-B14F-4D97-AF65-F5344CB8AC3E}">
        <p14:creationId xmlns:p14="http://schemas.microsoft.com/office/powerpoint/2010/main" val="24389787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5C71BC0-E3AE-485C-B274-22DF3EA5162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937F00-0B39-4AED-AADA-E24BB345BEDA}" type="slidenum">
              <a:t>‹#›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0A09496-B04B-4943-BE74-99400CF6C61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CONFIDENTIAL—PBF Energy Company, LLC</a:t>
            </a:r>
          </a:p>
        </p:txBody>
      </p:sp>
    </p:spTree>
    <p:extLst>
      <p:ext uri="{BB962C8B-B14F-4D97-AF65-F5344CB8AC3E}">
        <p14:creationId xmlns:p14="http://schemas.microsoft.com/office/powerpoint/2010/main" val="445168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6ED12-C79E-4086-A7ED-3D116C3C37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447796"/>
            <a:ext cx="3008311" cy="1162046"/>
          </a:xfrm>
        </p:spPr>
        <p:txBody>
          <a:bodyPr anchor="b"/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75642-431D-4F5C-BAE2-2AFB1877090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75047" y="1066803"/>
            <a:ext cx="5111752" cy="518160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4A445B-A920-4DDD-A256-272425F415E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57200" y="1066803"/>
            <a:ext cx="3008311" cy="5181603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62A3F1D1-3615-4AB7-B5A5-2495B8A26E1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EC2E3D-F93F-4913-97E1-872D7C35B8B3}" type="slidenum"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7DD63B5-49EB-4E08-A78A-1D424FF4D37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CONFIDENTIAL—PBF Energy Company, LLC</a:t>
            </a:r>
          </a:p>
        </p:txBody>
      </p:sp>
    </p:spTree>
    <p:extLst>
      <p:ext uri="{BB962C8B-B14F-4D97-AF65-F5344CB8AC3E}">
        <p14:creationId xmlns:p14="http://schemas.microsoft.com/office/powerpoint/2010/main" val="1935434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5D12D-6F51-4D1F-B704-2158081F45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/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1209F2-2948-4A90-A8F9-F98AABDE33E7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1792288" y="1066803"/>
            <a:ext cx="5486400" cy="3660772"/>
          </a:xfrm>
        </p:spPr>
        <p:txBody>
          <a:bodyPr/>
          <a:lstStyle>
            <a:lvl1pPr>
              <a:defRPr sz="3200"/>
            </a:lvl1pPr>
          </a:lstStyle>
          <a:p>
            <a:pPr lv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F7FD9A-E108-4363-A6A5-D654CBB423E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3D5B449C-AF94-4C2D-82F1-1F721131BD4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1062B1D-CFB8-40FC-91C5-77E818309E5C}" type="slidenum"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D26936-E8C1-4D65-BEB3-891719BA075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CONFIDENTIAL—PBF Energy Company, LLC</a:t>
            </a:r>
          </a:p>
        </p:txBody>
      </p:sp>
    </p:spTree>
    <p:extLst>
      <p:ext uri="{BB962C8B-B14F-4D97-AF65-F5344CB8AC3E}">
        <p14:creationId xmlns:p14="http://schemas.microsoft.com/office/powerpoint/2010/main" val="39201685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6705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131888"/>
            <a:ext cx="3810000" cy="5421312"/>
          </a:xfrm>
        </p:spPr>
        <p:txBody>
          <a:bodyPr/>
          <a:lstStyle>
            <a:lvl1pPr>
              <a:defRPr sz="2600"/>
            </a:lvl1pPr>
            <a:lvl2pPr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 sz="2600" b="1"/>
            </a:lvl2pPr>
            <a:lvl3pPr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 sz="2600" b="1"/>
            </a:lvl3pPr>
            <a:lvl4pPr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 sz="2600" b="1"/>
            </a:lvl4pPr>
            <a:lvl5pPr>
              <a:buClr>
                <a:schemeClr val="accent2">
                  <a:lumMod val="75000"/>
                </a:schemeClr>
              </a:buClr>
              <a:buFont typeface="Times New Roman" pitchFamily="18" charset="0"/>
              <a:buChar char="­"/>
              <a:defRPr sz="2600" b="1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1"/>
          </p:nvPr>
        </p:nvSpPr>
        <p:spPr>
          <a:xfrm>
            <a:off x="5029200" y="1131888"/>
            <a:ext cx="3810000" cy="5421312"/>
          </a:xfrm>
        </p:spPr>
        <p:txBody>
          <a:bodyPr/>
          <a:lstStyle>
            <a:lvl1pPr>
              <a:defRPr sz="2600"/>
            </a:lvl1pPr>
            <a:lvl2pPr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 sz="2600" b="1"/>
            </a:lvl2pPr>
            <a:lvl3pPr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 sz="2600" b="1"/>
            </a:lvl3pPr>
            <a:lvl4pPr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 sz="2600" b="1"/>
            </a:lvl4pPr>
            <a:lvl5pPr>
              <a:buClr>
                <a:schemeClr val="accent2">
                  <a:lumMod val="75000"/>
                </a:schemeClr>
              </a:buClr>
              <a:buFont typeface="Times New Roman" pitchFamily="18" charset="0"/>
              <a:buChar char="­"/>
              <a:defRPr sz="2600" b="1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BFF82-5B90-4EEC-8D24-E24398701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16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 flipV="1">
            <a:off x="-20576" y="1904999"/>
            <a:ext cx="9164576" cy="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B350C1-5FC6-426A-B8F5-8848E0A98F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3055" y="311665"/>
            <a:ext cx="1463040" cy="1174218"/>
          </a:xfrm>
          <a:prstGeom prst="rect">
            <a:avLst/>
          </a:prstGeom>
        </p:spPr>
      </p:pic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 baseline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60035"/>
            <a:ext cx="9144000" cy="486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732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6781800" cy="1066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219200"/>
            <a:ext cx="3733800" cy="9556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000" y="1219200"/>
            <a:ext cx="3886200" cy="9556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1"/>
          </p:nvPr>
        </p:nvSpPr>
        <p:spPr>
          <a:xfrm>
            <a:off x="1066800" y="2209800"/>
            <a:ext cx="3810000" cy="4343400"/>
          </a:xfrm>
        </p:spPr>
        <p:txBody>
          <a:bodyPr/>
          <a:lstStyle>
            <a:lvl1pPr>
              <a:defRPr sz="2600"/>
            </a:lvl1pPr>
            <a:lvl2pPr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 sz="2600" b="0"/>
            </a:lvl2pPr>
            <a:lvl3pPr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 sz="2600" b="0"/>
            </a:lvl3pPr>
            <a:lvl4pPr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 sz="2600" b="0"/>
            </a:lvl4pPr>
            <a:lvl5pPr>
              <a:buClr>
                <a:schemeClr val="accent2">
                  <a:lumMod val="75000"/>
                </a:schemeClr>
              </a:buClr>
              <a:buFont typeface="Times New Roman" pitchFamily="18" charset="0"/>
              <a:buChar char="­"/>
              <a:defRPr sz="26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4953000" y="2209800"/>
            <a:ext cx="3810000" cy="4267200"/>
          </a:xfrm>
        </p:spPr>
        <p:txBody>
          <a:bodyPr/>
          <a:lstStyle>
            <a:lvl1pPr>
              <a:defRPr sz="2600"/>
            </a:lvl1pPr>
            <a:lvl2pPr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 sz="2600" b="0"/>
            </a:lvl2pPr>
            <a:lvl3pPr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 sz="2600" b="0"/>
            </a:lvl3pPr>
            <a:lvl4pPr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 sz="2600" b="0"/>
            </a:lvl4pPr>
            <a:lvl5pPr>
              <a:buClr>
                <a:schemeClr val="accent2">
                  <a:lumMod val="75000"/>
                </a:schemeClr>
              </a:buClr>
              <a:buFont typeface="Times New Roman" pitchFamily="18" charset="0"/>
              <a:buChar char="­"/>
              <a:defRPr sz="26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9A4AE-2980-4DF1-AAFF-4B955902C5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104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600200"/>
            <a:ext cx="29321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2819400"/>
            <a:ext cx="2895600" cy="3306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1"/>
          </p:nvPr>
        </p:nvSpPr>
        <p:spPr>
          <a:xfrm>
            <a:off x="4953000" y="1447800"/>
            <a:ext cx="3810000" cy="5040312"/>
          </a:xfrm>
        </p:spPr>
        <p:txBody>
          <a:bodyPr/>
          <a:lstStyle>
            <a:lvl1pPr>
              <a:defRPr sz="2600"/>
            </a:lvl1pPr>
            <a:lvl2pPr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 sz="2600" b="0"/>
            </a:lvl2pPr>
            <a:lvl3pPr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 sz="2600" b="0"/>
            </a:lvl3pPr>
            <a:lvl4pPr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 sz="2600" b="0"/>
            </a:lvl4pPr>
            <a:lvl5pPr>
              <a:buClr>
                <a:schemeClr val="accent2">
                  <a:lumMod val="75000"/>
                </a:schemeClr>
              </a:buClr>
              <a:buFont typeface="Times New Roman" pitchFamily="18" charset="0"/>
              <a:buChar char="­"/>
              <a:defRPr sz="26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A69D2-B4CA-4575-BCF4-839E8C403B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21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 rot="5400000">
            <a:off x="2324100" y="-190500"/>
            <a:ext cx="5181600" cy="7848600"/>
          </a:xfrm>
        </p:spPr>
        <p:txBody>
          <a:bodyPr/>
          <a:lstStyle>
            <a:lvl1pPr>
              <a:defRPr sz="2600"/>
            </a:lvl1pPr>
            <a:lvl2pPr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 sz="2600" b="0"/>
            </a:lvl2pPr>
            <a:lvl3pPr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 sz="2600" b="0"/>
            </a:lvl3pPr>
            <a:lvl4pPr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 sz="2600" b="0"/>
            </a:lvl4pPr>
            <a:lvl5pPr>
              <a:buClr>
                <a:schemeClr val="accent2">
                  <a:lumMod val="75000"/>
                </a:schemeClr>
              </a:buClr>
              <a:buFont typeface="Times New Roman" pitchFamily="18" charset="0"/>
              <a:buChar char="­"/>
              <a:defRPr sz="26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9BB6E-EE61-4882-905D-15F437627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85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1628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131888"/>
            <a:ext cx="3810000" cy="5421312"/>
          </a:xfrm>
        </p:spPr>
        <p:txBody>
          <a:bodyPr/>
          <a:lstStyle>
            <a:lvl1pPr>
              <a:defRPr sz="2600"/>
            </a:lvl1pPr>
            <a:lvl2pPr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 sz="2600" b="0"/>
            </a:lvl2pPr>
            <a:lvl3pPr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 sz="2600" b="0"/>
            </a:lvl3pPr>
            <a:lvl4pPr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 sz="2600" b="0"/>
            </a:lvl4pPr>
            <a:lvl5pPr>
              <a:buClr>
                <a:schemeClr val="accent2">
                  <a:lumMod val="75000"/>
                </a:schemeClr>
              </a:buClr>
              <a:buFont typeface="Times New Roman" pitchFamily="18" charset="0"/>
              <a:buChar char="­"/>
              <a:defRPr sz="26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1"/>
          </p:nvPr>
        </p:nvSpPr>
        <p:spPr>
          <a:xfrm>
            <a:off x="4876800" y="1066800"/>
            <a:ext cx="3810000" cy="5421312"/>
          </a:xfrm>
        </p:spPr>
        <p:txBody>
          <a:bodyPr/>
          <a:lstStyle>
            <a:lvl1pPr>
              <a:defRPr sz="2600"/>
            </a:lvl1pPr>
            <a:lvl2pPr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 sz="2600" b="0"/>
            </a:lvl2pPr>
            <a:lvl3pPr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 sz="2600" b="0"/>
            </a:lvl3pPr>
            <a:lvl4pPr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 sz="2600" b="0"/>
            </a:lvl4pPr>
            <a:lvl5pPr>
              <a:buClr>
                <a:schemeClr val="accent2">
                  <a:lumMod val="75000"/>
                </a:schemeClr>
              </a:buClr>
              <a:buFont typeface="Times New Roman" pitchFamily="18" charset="0"/>
              <a:buChar char="­"/>
              <a:defRPr sz="26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DCA85-FFA4-4C15-976C-48F3093E9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930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2390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029200" y="1131888"/>
            <a:ext cx="3810000" cy="542131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131888"/>
            <a:ext cx="3810000" cy="5421312"/>
          </a:xfrm>
        </p:spPr>
        <p:txBody>
          <a:bodyPr/>
          <a:lstStyle>
            <a:lvl1pPr>
              <a:defRPr sz="2600"/>
            </a:lvl1pPr>
            <a:lvl2pPr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 sz="2600" b="0"/>
            </a:lvl2pPr>
            <a:lvl3pPr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 sz="2600" b="0"/>
            </a:lvl3pPr>
            <a:lvl4pPr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 sz="2600" b="0"/>
            </a:lvl4pPr>
            <a:lvl5pPr>
              <a:buClr>
                <a:schemeClr val="accent2">
                  <a:lumMod val="75000"/>
                </a:schemeClr>
              </a:buClr>
              <a:buFont typeface="Times New Roman" pitchFamily="18" charset="0"/>
              <a:buChar char="­"/>
              <a:defRPr sz="26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D5973-1887-48DD-A7D8-34D76FD6BC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371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</a:lstStyle>
          <a:p>
            <a:fld id="{ECE3173C-87B0-41D1-B27E-BAF2A5EC70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5078BE-870D-4FFC-ACAD-7F3E7C73B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4952" y="118872"/>
            <a:ext cx="5751576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9848"/>
            <a:ext cx="8229600" cy="5184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173C-87B0-41D1-B27E-BAF2A5EC7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-2 pts before eac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4952" y="118872"/>
            <a:ext cx="5751576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9848"/>
            <a:ext cx="8229600" cy="5184648"/>
          </a:xfrm>
        </p:spPr>
        <p:txBody>
          <a:bodyPr/>
          <a:lstStyle>
            <a:lvl1pPr>
              <a:spcBef>
                <a:spcPts val="200"/>
              </a:spcBef>
              <a:defRPr/>
            </a:lvl1pPr>
            <a:lvl2pPr>
              <a:spcBef>
                <a:spcPts val="200"/>
              </a:spcBef>
              <a:defRPr/>
            </a:lvl2pPr>
            <a:lvl3pPr>
              <a:spcBef>
                <a:spcPts val="2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2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173C-87B0-41D1-B27E-BAF2A5EC70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044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-4 pts before eac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4952" y="118872"/>
            <a:ext cx="5751576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9848"/>
            <a:ext cx="8229600" cy="5184648"/>
          </a:xfrm>
        </p:spPr>
        <p:txBody>
          <a:bodyPr/>
          <a:lstStyle>
            <a:lvl1pPr>
              <a:spcBef>
                <a:spcPts val="400"/>
              </a:spcBef>
              <a:defRPr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173C-87B0-41D1-B27E-BAF2A5EC70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598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-3 pts before eac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4952" y="118872"/>
            <a:ext cx="5751576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9848"/>
            <a:ext cx="8229600" cy="5184648"/>
          </a:xfrm>
        </p:spPr>
        <p:txBody>
          <a:bodyPr/>
          <a:lstStyle>
            <a:lvl1pPr>
              <a:spcBef>
                <a:spcPts val="3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300"/>
              </a:spcBef>
              <a:defRPr/>
            </a:lvl3pPr>
            <a:lvl4pPr>
              <a:spcBef>
                <a:spcPts val="300"/>
              </a:spcBef>
              <a:defRPr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173C-87B0-41D1-B27E-BAF2A5EC70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35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E97DA0-A1EA-4CBA-9A2F-BF8D5EF9B5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893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</a:lstStyle>
          <a:p>
            <a:fld id="{ECE3173C-87B0-41D1-B27E-BAF2A5EC7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181600"/>
          </a:xfrm>
        </p:spPr>
        <p:txBody>
          <a:bodyPr/>
          <a:lstStyle>
            <a:lvl1pPr>
              <a:defRPr sz="2800">
                <a:latin typeface="Myriad Pro" panose="020B0503030403020204" pitchFamily="34" charset="0"/>
              </a:defRPr>
            </a:lvl1pPr>
            <a:lvl2pPr>
              <a:defRPr sz="2400">
                <a:latin typeface="Myriad Pro" panose="020B0503030403020204" pitchFamily="34" charset="0"/>
              </a:defRPr>
            </a:lvl2pPr>
            <a:lvl3pPr>
              <a:defRPr sz="2000">
                <a:latin typeface="Myriad Pro" panose="020B0503030403020204" pitchFamily="34" charset="0"/>
              </a:defRPr>
            </a:lvl3pPr>
            <a:lvl4pPr>
              <a:defRPr sz="1800">
                <a:latin typeface="Myriad Pro" panose="020B0503030403020204" pitchFamily="34" charset="0"/>
              </a:defRPr>
            </a:lvl4pPr>
            <a:lvl5pPr>
              <a:defRPr sz="1800">
                <a:latin typeface="Myriad Pro" panose="020B0503030403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181600"/>
          </a:xfrm>
        </p:spPr>
        <p:txBody>
          <a:bodyPr/>
          <a:lstStyle>
            <a:lvl1pPr>
              <a:defRPr sz="2800">
                <a:latin typeface="Myriad Pro" panose="020B0503030403020204" pitchFamily="34" charset="0"/>
              </a:defRPr>
            </a:lvl1pPr>
            <a:lvl2pPr>
              <a:defRPr sz="2400">
                <a:latin typeface="Myriad Pro" panose="020B0503030403020204" pitchFamily="34" charset="0"/>
              </a:defRPr>
            </a:lvl2pPr>
            <a:lvl3pPr>
              <a:defRPr sz="2000">
                <a:latin typeface="Myriad Pro" panose="020B0503030403020204" pitchFamily="34" charset="0"/>
              </a:defRPr>
            </a:lvl3pPr>
            <a:lvl4pPr>
              <a:defRPr sz="1800">
                <a:latin typeface="Myriad Pro" panose="020B0503030403020204" pitchFamily="34" charset="0"/>
              </a:defRPr>
            </a:lvl4pPr>
            <a:lvl5pPr>
              <a:defRPr sz="1800">
                <a:latin typeface="Myriad Pro" panose="020B0503030403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</a:lstStyle>
          <a:p>
            <a:fld id="{ECE3173C-87B0-41D1-B27E-BAF2A5EC7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Myriad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4040188" cy="4419600"/>
          </a:xfrm>
        </p:spPr>
        <p:txBody>
          <a:bodyPr/>
          <a:lstStyle>
            <a:lvl1pPr>
              <a:defRPr sz="2400">
                <a:latin typeface="Myriad Pro" panose="020B0503030403020204" pitchFamily="34" charset="0"/>
              </a:defRPr>
            </a:lvl1pPr>
            <a:lvl2pPr>
              <a:defRPr sz="2000">
                <a:latin typeface="Myriad Pro" panose="020B0503030403020204" pitchFamily="34" charset="0"/>
              </a:defRPr>
            </a:lvl2pPr>
            <a:lvl3pPr>
              <a:defRPr sz="1800">
                <a:latin typeface="Myriad Pro" panose="020B0503030403020204" pitchFamily="34" charset="0"/>
              </a:defRPr>
            </a:lvl3pPr>
            <a:lvl4pPr>
              <a:defRPr sz="1600">
                <a:latin typeface="Myriad Pro" panose="020B0503030403020204" pitchFamily="34" charset="0"/>
              </a:defRPr>
            </a:lvl4pPr>
            <a:lvl5pPr>
              <a:defRPr sz="1600">
                <a:latin typeface="Myriad Pro" panose="020B0503030403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066800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Myriad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28800"/>
            <a:ext cx="4041775" cy="4419600"/>
          </a:xfrm>
        </p:spPr>
        <p:txBody>
          <a:bodyPr/>
          <a:lstStyle>
            <a:lvl1pPr>
              <a:defRPr sz="2400">
                <a:latin typeface="Myriad Pro" panose="020B0503030403020204" pitchFamily="34" charset="0"/>
              </a:defRPr>
            </a:lvl1pPr>
            <a:lvl2pPr>
              <a:defRPr sz="2000">
                <a:latin typeface="Myriad Pro" panose="020B0503030403020204" pitchFamily="34" charset="0"/>
              </a:defRPr>
            </a:lvl2pPr>
            <a:lvl3pPr>
              <a:defRPr sz="1800">
                <a:latin typeface="Myriad Pro" panose="020B0503030403020204" pitchFamily="34" charset="0"/>
              </a:defRPr>
            </a:lvl3pPr>
            <a:lvl4pPr>
              <a:defRPr sz="1600">
                <a:latin typeface="Myriad Pro" panose="020B0503030403020204" pitchFamily="34" charset="0"/>
              </a:defRPr>
            </a:lvl4pPr>
            <a:lvl5pPr>
              <a:defRPr sz="1600">
                <a:latin typeface="Myriad Pro" panose="020B0503030403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</a:lstStyle>
          <a:p>
            <a:fld id="{ECE3173C-87B0-41D1-B27E-BAF2A5EC7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4952" y="118872"/>
            <a:ext cx="5751576" cy="685800"/>
          </a:xfrm>
        </p:spPr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</a:lstStyle>
          <a:p>
            <a:fld id="{ECE3173C-87B0-41D1-B27E-BAF2A5EC7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</a:lstStyle>
          <a:p>
            <a:fld id="{ECE3173C-87B0-41D1-B27E-BAF2A5EC7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</a:lstStyle>
          <a:p>
            <a:fld id="{ECE3173C-87B0-41D1-B27E-BAF2A5EC7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3008313" cy="1162050"/>
          </a:xfrm>
        </p:spPr>
        <p:txBody>
          <a:bodyPr anchor="b"/>
          <a:lstStyle>
            <a:lvl1pPr algn="l">
              <a:defRPr sz="2000" b="1"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0"/>
            <a:ext cx="5111750" cy="5181600"/>
          </a:xfrm>
        </p:spPr>
        <p:txBody>
          <a:bodyPr/>
          <a:lstStyle>
            <a:lvl1pPr>
              <a:defRPr sz="3200">
                <a:latin typeface="Myriad Pro" panose="020B0503030403020204" pitchFamily="34" charset="0"/>
              </a:defRPr>
            </a:lvl1pPr>
            <a:lvl2pPr>
              <a:defRPr sz="2800">
                <a:latin typeface="Myriad Pro" panose="020B0503030403020204" pitchFamily="34" charset="0"/>
              </a:defRPr>
            </a:lvl2pPr>
            <a:lvl3pPr>
              <a:defRPr sz="2400">
                <a:latin typeface="Myriad Pro" panose="020B0503030403020204" pitchFamily="34" charset="0"/>
              </a:defRPr>
            </a:lvl3pPr>
            <a:lvl4pPr>
              <a:defRPr sz="2000">
                <a:latin typeface="Myriad Pro" panose="020B0503030403020204" pitchFamily="34" charset="0"/>
              </a:defRPr>
            </a:lvl4pPr>
            <a:lvl5pPr>
              <a:defRPr sz="2000">
                <a:latin typeface="Myriad Pro" panose="020B05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66800"/>
            <a:ext cx="3008313" cy="5181600"/>
          </a:xfrm>
        </p:spPr>
        <p:txBody>
          <a:bodyPr/>
          <a:lstStyle>
            <a:lvl1pPr marL="0" indent="0">
              <a:buNone/>
              <a:defRPr sz="1400">
                <a:latin typeface="Myriad Pro" panose="020B0503030403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</a:lstStyle>
          <a:p>
            <a:fld id="{ECE3173C-87B0-41D1-B27E-BAF2A5EC7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66799"/>
            <a:ext cx="5486400" cy="3660775"/>
          </a:xfrm>
        </p:spPr>
        <p:txBody>
          <a:bodyPr/>
          <a:lstStyle>
            <a:lvl1pPr marL="0" indent="0">
              <a:buNone/>
              <a:defRPr sz="3200">
                <a:latin typeface="Myriad Pro" panose="020B0503030403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Myriad Pro" panose="020B0503030403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</a:lstStyle>
          <a:p>
            <a:fld id="{ECE3173C-87B0-41D1-B27E-BAF2A5EC7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173C-87B0-41D1-B27E-BAF2A5EC70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7467600" y="1600200"/>
            <a:ext cx="1676400" cy="205740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latin typeface="Verdana" pitchFamily="20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 userDrawn="1"/>
        </p:nvSpPr>
        <p:spPr bwMode="auto">
          <a:xfrm>
            <a:off x="762000" y="1600200"/>
            <a:ext cx="5257800" cy="2057400"/>
          </a:xfrm>
          <a:prstGeom prst="rect">
            <a:avLst/>
          </a:prstGeom>
          <a:solidFill>
            <a:srgbClr val="003C7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latin typeface="Verdana" pitchFamily="20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533400" y="1600200"/>
            <a:ext cx="76200" cy="20574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latin typeface="Verdana" pitchFamily="2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1600200"/>
            <a:ext cx="533400" cy="205740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latin typeface="Verdana" pitchFamily="20" charset="0"/>
            </a:endParaRPr>
          </a:p>
        </p:txBody>
      </p:sp>
      <p:sp>
        <p:nvSpPr>
          <p:cNvPr id="12" name="Rectangle 13"/>
          <p:cNvSpPr>
            <a:spLocks noChangeArrowheads="1"/>
          </p:cNvSpPr>
          <p:nvPr userDrawn="1"/>
        </p:nvSpPr>
        <p:spPr bwMode="auto">
          <a:xfrm>
            <a:off x="6096000" y="1600200"/>
            <a:ext cx="838200" cy="205740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000">
              <a:latin typeface="Verdana" pitchFamily="20" charset="0"/>
            </a:endParaRPr>
          </a:p>
        </p:txBody>
      </p:sp>
      <p:sp>
        <p:nvSpPr>
          <p:cNvPr id="13" name="Rectangle 19"/>
          <p:cNvSpPr>
            <a:spLocks noChangeArrowheads="1"/>
          </p:cNvSpPr>
          <p:nvPr userDrawn="1"/>
        </p:nvSpPr>
        <p:spPr bwMode="auto">
          <a:xfrm>
            <a:off x="6324600" y="1600200"/>
            <a:ext cx="990600" cy="20574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latin typeface="Verdana" pitchFamily="20" charset="0"/>
            </a:endParaRPr>
          </a:p>
        </p:txBody>
      </p:sp>
      <p:sp>
        <p:nvSpPr>
          <p:cNvPr id="1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4836042" cy="1828800"/>
          </a:xfrm>
        </p:spPr>
        <p:txBody>
          <a:bodyPr anchor="t">
            <a:normAutofit/>
          </a:bodyPr>
          <a:lstStyle>
            <a:lvl1pPr>
              <a:defRPr sz="3400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841750"/>
            <a:ext cx="7086600" cy="2711450"/>
          </a:xfrm>
        </p:spPr>
        <p:txBody>
          <a:bodyPr/>
          <a:lstStyle>
            <a:lvl1pPr>
              <a:lnSpc>
                <a:spcPct val="100000"/>
              </a:lnSpc>
              <a:spcAft>
                <a:spcPct val="0"/>
              </a:spcAft>
              <a:defRPr sz="1900" b="1">
                <a:solidFill>
                  <a:srgbClr val="003C7F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003C7F"/>
                </a:solidFill>
                <a:latin typeface="+mn-lt"/>
              </a:defRPr>
            </a:lvl1pPr>
          </a:lstStyle>
          <a:p>
            <a:r>
              <a:rPr lang="en-US"/>
              <a:t>CONFIDENTIAL—PBF Energy Company, LLC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872"/>
            <a:ext cx="6803136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9848"/>
            <a:ext cx="8229600" cy="5184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173C-87B0-41D1-B27E-BAF2A5EC70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003C7F"/>
                </a:solidFill>
                <a:latin typeface="+mn-lt"/>
              </a:defRPr>
            </a:lvl1pPr>
          </a:lstStyle>
          <a:p>
            <a:r>
              <a:rPr lang="en-US"/>
              <a:t>CONFIDENTIAL—PBF Energy Company, LLC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22E97-2368-41D3-9A19-9C9C9A18F2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888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173C-87B0-41D1-B27E-BAF2A5EC70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003C7F"/>
                </a:solidFill>
                <a:latin typeface="+mn-lt"/>
              </a:defRPr>
            </a:lvl1pPr>
          </a:lstStyle>
          <a:p>
            <a:r>
              <a:rPr lang="en-US"/>
              <a:t>CONFIDENTIAL—PBF Energy Company, LLC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173C-87B0-41D1-B27E-BAF2A5EC70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003C7F"/>
                </a:solidFill>
                <a:latin typeface="+mn-lt"/>
              </a:defRPr>
            </a:lvl1pPr>
          </a:lstStyle>
          <a:p>
            <a:r>
              <a:rPr lang="en-US"/>
              <a:t>CONFIDENTIAL—PBF Energy Company, LLC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4040188" cy="4419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668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28800"/>
            <a:ext cx="4041775" cy="4419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173C-87B0-41D1-B27E-BAF2A5EC70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003C7F"/>
                </a:solidFill>
                <a:latin typeface="+mn-lt"/>
              </a:defRPr>
            </a:lvl1pPr>
          </a:lstStyle>
          <a:p>
            <a:r>
              <a:rPr lang="en-US"/>
              <a:t>CONFIDENTIAL—PBF Energy Company, LLC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872"/>
            <a:ext cx="6803136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CE3173C-87B0-41D1-B27E-BAF2A5EC70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003C7F"/>
                </a:solidFill>
                <a:latin typeface="+mn-lt"/>
              </a:defRPr>
            </a:lvl1pPr>
          </a:lstStyle>
          <a:p>
            <a:r>
              <a:rPr lang="en-US"/>
              <a:t>CONFIDENTIAL—PBF Energy Company, LLC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173C-87B0-41D1-B27E-BAF2A5EC70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003C7F"/>
                </a:solidFill>
                <a:latin typeface="+mn-lt"/>
              </a:defRPr>
            </a:lvl1pPr>
          </a:lstStyle>
          <a:p>
            <a:r>
              <a:rPr lang="en-US"/>
              <a:t>CONFIDENTIAL—PBF Energy Company, LLC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173C-87B0-41D1-B27E-BAF2A5EC70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003C7F"/>
                </a:solidFill>
                <a:latin typeface="+mn-lt"/>
              </a:defRPr>
            </a:lvl1pPr>
          </a:lstStyle>
          <a:p>
            <a:r>
              <a:rPr lang="en-US"/>
              <a:t>CONFIDENTIAL—PBF Energy Company, LLC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14478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0"/>
            <a:ext cx="5111750" cy="518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66800"/>
            <a:ext cx="3008313" cy="51816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173C-87B0-41D1-B27E-BAF2A5EC70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003C7F"/>
                </a:solidFill>
                <a:latin typeface="+mn-lt"/>
              </a:defRPr>
            </a:lvl1pPr>
          </a:lstStyle>
          <a:p>
            <a:r>
              <a:rPr lang="en-US"/>
              <a:t>CONFIDENTIAL—PBF Energy Company, LLC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66803"/>
            <a:ext cx="5486400" cy="366077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173C-87B0-41D1-B27E-BAF2A5EC70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003C7F"/>
                </a:solidFill>
                <a:latin typeface="+mn-lt"/>
              </a:defRPr>
            </a:lvl1pPr>
          </a:lstStyle>
          <a:p>
            <a:r>
              <a:rPr lang="en-US"/>
              <a:t>CONFIDENTIAL—PBF Energy Company, LLC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173C-87B0-41D1-B27E-BAF2A5EC7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7467600" y="1600200"/>
            <a:ext cx="1676400" cy="205740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 dirty="0">
              <a:latin typeface="Verdana" pitchFamily="20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 userDrawn="1"/>
        </p:nvSpPr>
        <p:spPr bwMode="auto">
          <a:xfrm>
            <a:off x="762000" y="1600200"/>
            <a:ext cx="5257800" cy="2057400"/>
          </a:xfrm>
          <a:prstGeom prst="rect">
            <a:avLst/>
          </a:prstGeom>
          <a:solidFill>
            <a:srgbClr val="003C7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 dirty="0">
              <a:latin typeface="Verdana" pitchFamily="20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533400" y="1600200"/>
            <a:ext cx="76200" cy="20574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 dirty="0">
              <a:latin typeface="Verdana" pitchFamily="2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1600200"/>
            <a:ext cx="533400" cy="205740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 dirty="0">
              <a:latin typeface="Verdana" pitchFamily="20" charset="0"/>
            </a:endParaRPr>
          </a:p>
        </p:txBody>
      </p:sp>
      <p:sp>
        <p:nvSpPr>
          <p:cNvPr id="12" name="Rectangle 13"/>
          <p:cNvSpPr>
            <a:spLocks noChangeArrowheads="1"/>
          </p:cNvSpPr>
          <p:nvPr userDrawn="1"/>
        </p:nvSpPr>
        <p:spPr bwMode="auto">
          <a:xfrm>
            <a:off x="6096000" y="1600200"/>
            <a:ext cx="838200" cy="205740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000" dirty="0">
              <a:latin typeface="Verdana" pitchFamily="20" charset="0"/>
            </a:endParaRPr>
          </a:p>
        </p:txBody>
      </p:sp>
      <p:sp>
        <p:nvSpPr>
          <p:cNvPr id="13" name="Rectangle 19"/>
          <p:cNvSpPr>
            <a:spLocks noChangeArrowheads="1"/>
          </p:cNvSpPr>
          <p:nvPr userDrawn="1"/>
        </p:nvSpPr>
        <p:spPr bwMode="auto">
          <a:xfrm>
            <a:off x="6324600" y="1600200"/>
            <a:ext cx="990600" cy="20574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 dirty="0">
              <a:latin typeface="Verdana" pitchFamily="20" charset="0"/>
            </a:endParaRPr>
          </a:p>
        </p:txBody>
      </p:sp>
      <p:sp>
        <p:nvSpPr>
          <p:cNvPr id="1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4836042" cy="1828800"/>
          </a:xfrm>
        </p:spPr>
        <p:txBody>
          <a:bodyPr anchor="t">
            <a:normAutofit/>
          </a:bodyPr>
          <a:lstStyle>
            <a:lvl1pPr>
              <a:defRPr sz="3400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841750"/>
            <a:ext cx="7086600" cy="2711450"/>
          </a:xfrm>
        </p:spPr>
        <p:txBody>
          <a:bodyPr/>
          <a:lstStyle>
            <a:lvl1pPr>
              <a:lnSpc>
                <a:spcPct val="100000"/>
              </a:lnSpc>
              <a:spcAft>
                <a:spcPct val="0"/>
              </a:spcAft>
              <a:defRPr sz="1900" b="1">
                <a:solidFill>
                  <a:srgbClr val="003C7F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003C7F"/>
                </a:solidFill>
                <a:latin typeface="+mn-lt"/>
              </a:defRPr>
            </a:lvl1pPr>
          </a:lstStyle>
          <a:p>
            <a:r>
              <a:rPr lang="en-US" dirty="0"/>
              <a:t>CONFIDENTIAL—PBF Energy Company, LLC</a:t>
            </a:r>
          </a:p>
        </p:txBody>
      </p:sp>
    </p:spTree>
    <p:extLst>
      <p:ext uri="{BB962C8B-B14F-4D97-AF65-F5344CB8AC3E}">
        <p14:creationId xmlns:p14="http://schemas.microsoft.com/office/powerpoint/2010/main" val="30024509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872"/>
            <a:ext cx="6803136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9848"/>
            <a:ext cx="8229600" cy="5184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173C-87B0-41D1-B27E-BAF2A5EC7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003C7F"/>
                </a:solidFill>
                <a:latin typeface="+mn-lt"/>
              </a:defRPr>
            </a:lvl1pPr>
          </a:lstStyle>
          <a:p>
            <a:r>
              <a:rPr lang="en-US" dirty="0"/>
              <a:t>CONFIDENTIAL—PBF Energy Company, LLC</a:t>
            </a:r>
          </a:p>
        </p:txBody>
      </p:sp>
    </p:spTree>
    <p:extLst>
      <p:ext uri="{BB962C8B-B14F-4D97-AF65-F5344CB8AC3E}">
        <p14:creationId xmlns:p14="http://schemas.microsoft.com/office/powerpoint/2010/main" val="17165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3174AB-1948-4497-97BE-51EE55B410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164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173C-87B0-41D1-B27E-BAF2A5EC7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003C7F"/>
                </a:solidFill>
                <a:latin typeface="+mn-lt"/>
              </a:defRPr>
            </a:lvl1pPr>
          </a:lstStyle>
          <a:p>
            <a:r>
              <a:rPr lang="en-US" dirty="0"/>
              <a:t>CONFIDENTIAL—PBF Energy Company, LLC</a:t>
            </a:r>
          </a:p>
        </p:txBody>
      </p:sp>
    </p:spTree>
    <p:extLst>
      <p:ext uri="{BB962C8B-B14F-4D97-AF65-F5344CB8AC3E}">
        <p14:creationId xmlns:p14="http://schemas.microsoft.com/office/powerpoint/2010/main" val="1433462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173C-87B0-41D1-B27E-BAF2A5EC7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003C7F"/>
                </a:solidFill>
                <a:latin typeface="+mn-lt"/>
              </a:defRPr>
            </a:lvl1pPr>
          </a:lstStyle>
          <a:p>
            <a:r>
              <a:rPr lang="en-US" dirty="0"/>
              <a:t>CONFIDENTIAL—PBF Energy Company, LLC</a:t>
            </a:r>
          </a:p>
        </p:txBody>
      </p:sp>
    </p:spTree>
    <p:extLst>
      <p:ext uri="{BB962C8B-B14F-4D97-AF65-F5344CB8AC3E}">
        <p14:creationId xmlns:p14="http://schemas.microsoft.com/office/powerpoint/2010/main" val="15675633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4040188" cy="4419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668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28800"/>
            <a:ext cx="4041775" cy="4419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173C-87B0-41D1-B27E-BAF2A5EC7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003C7F"/>
                </a:solidFill>
                <a:latin typeface="+mn-lt"/>
              </a:defRPr>
            </a:lvl1pPr>
          </a:lstStyle>
          <a:p>
            <a:r>
              <a:rPr lang="en-US" dirty="0"/>
              <a:t>CONFIDENTIAL—PBF Energy Company, LLC</a:t>
            </a:r>
          </a:p>
        </p:txBody>
      </p:sp>
    </p:spTree>
    <p:extLst>
      <p:ext uri="{BB962C8B-B14F-4D97-AF65-F5344CB8AC3E}">
        <p14:creationId xmlns:p14="http://schemas.microsoft.com/office/powerpoint/2010/main" val="37580668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872"/>
            <a:ext cx="6803136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CE3173C-87B0-41D1-B27E-BAF2A5EC7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003C7F"/>
                </a:solidFill>
                <a:latin typeface="+mn-lt"/>
              </a:defRPr>
            </a:lvl1pPr>
          </a:lstStyle>
          <a:p>
            <a:r>
              <a:rPr lang="en-US" dirty="0"/>
              <a:t>CONFIDENTIAL—PBF Energy Company, LLC</a:t>
            </a:r>
          </a:p>
        </p:txBody>
      </p:sp>
    </p:spTree>
    <p:extLst>
      <p:ext uri="{BB962C8B-B14F-4D97-AF65-F5344CB8AC3E}">
        <p14:creationId xmlns:p14="http://schemas.microsoft.com/office/powerpoint/2010/main" val="181280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173C-87B0-41D1-B27E-BAF2A5EC7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003C7F"/>
                </a:solidFill>
                <a:latin typeface="+mn-lt"/>
              </a:defRPr>
            </a:lvl1pPr>
          </a:lstStyle>
          <a:p>
            <a:r>
              <a:rPr lang="en-US" dirty="0"/>
              <a:t>CONFIDENTIAL—PBF Energy Company, LLC</a:t>
            </a:r>
          </a:p>
        </p:txBody>
      </p:sp>
    </p:spTree>
    <p:extLst>
      <p:ext uri="{BB962C8B-B14F-4D97-AF65-F5344CB8AC3E}">
        <p14:creationId xmlns:p14="http://schemas.microsoft.com/office/powerpoint/2010/main" val="7365297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173C-87B0-41D1-B27E-BAF2A5EC7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003C7F"/>
                </a:solidFill>
                <a:latin typeface="+mn-lt"/>
              </a:defRPr>
            </a:lvl1pPr>
          </a:lstStyle>
          <a:p>
            <a:r>
              <a:rPr lang="en-US" dirty="0"/>
              <a:t>CONFIDENTIAL—PBF Energy Company, LLC</a:t>
            </a:r>
          </a:p>
        </p:txBody>
      </p:sp>
    </p:spTree>
    <p:extLst>
      <p:ext uri="{BB962C8B-B14F-4D97-AF65-F5344CB8AC3E}">
        <p14:creationId xmlns:p14="http://schemas.microsoft.com/office/powerpoint/2010/main" val="22919455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14478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0"/>
            <a:ext cx="5111750" cy="518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66800"/>
            <a:ext cx="3008313" cy="51816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173C-87B0-41D1-B27E-BAF2A5EC7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003C7F"/>
                </a:solidFill>
                <a:latin typeface="+mn-lt"/>
              </a:defRPr>
            </a:lvl1pPr>
          </a:lstStyle>
          <a:p>
            <a:r>
              <a:rPr lang="en-US" dirty="0"/>
              <a:t>CONFIDENTIAL—PBF Energy Company, LLC</a:t>
            </a:r>
          </a:p>
        </p:txBody>
      </p:sp>
    </p:spTree>
    <p:extLst>
      <p:ext uri="{BB962C8B-B14F-4D97-AF65-F5344CB8AC3E}">
        <p14:creationId xmlns:p14="http://schemas.microsoft.com/office/powerpoint/2010/main" val="36344925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66803"/>
            <a:ext cx="5486400" cy="366077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173C-87B0-41D1-B27E-BAF2A5EC7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003C7F"/>
                </a:solidFill>
                <a:latin typeface="+mn-lt"/>
              </a:defRPr>
            </a:lvl1pPr>
          </a:lstStyle>
          <a:p>
            <a:r>
              <a:rPr lang="en-US" dirty="0"/>
              <a:t>CONFIDENTIAL—PBF Energy Company, LLC</a:t>
            </a:r>
          </a:p>
        </p:txBody>
      </p:sp>
    </p:spTree>
    <p:extLst>
      <p:ext uri="{BB962C8B-B14F-4D97-AF65-F5344CB8AC3E}">
        <p14:creationId xmlns:p14="http://schemas.microsoft.com/office/powerpoint/2010/main" val="30895066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546" y="728663"/>
            <a:ext cx="8134630" cy="755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en-GB" sz="1800" b="0" kern="1200" cap="none" baseline="0" noProof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685800" rtl="0" eaLnBrk="1" latinLnBrk="0" hangingPunct="1">
              <a:spcBef>
                <a:spcPct val="0"/>
              </a:spcBef>
              <a:buNone/>
            </a:pPr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04826" y="1557340"/>
            <a:ext cx="8134350" cy="4694237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GB" dirty="0" smtClean="0"/>
            </a:lvl5pPr>
            <a:lvl6pPr>
              <a:defRPr lang="en-GB" dirty="0" smtClean="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Rectangle 6" descr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77585" y="6478119"/>
            <a:ext cx="266673" cy="23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fld id="{D32BAE6A-B452-4007-8177-56DD051636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4" descr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03687" y="6478119"/>
            <a:ext cx="1080000" cy="23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45720" numCol="1" anchor="t" anchorCtr="0" compatLnSpc="1">
            <a:prstTxWarp prst="textNoShape">
              <a:avLst/>
            </a:prstTxWarp>
          </a:bodyPr>
          <a:lstStyle>
            <a:lvl1pPr algn="ctr">
              <a:defRPr sz="6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/>
              <a:t>Date Month 2016</a:t>
            </a:r>
            <a:endParaRPr lang="en-GB" dirty="0"/>
          </a:p>
        </p:txBody>
      </p:sp>
      <p:sp>
        <p:nvSpPr>
          <p:cNvPr id="1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23673" y="6478119"/>
            <a:ext cx="3300663" cy="23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 algn="ctr">
              <a:defRPr sz="6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35661694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8EF55-11ED-49A4-B58E-226CF1B56D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00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43700" y="6356350"/>
            <a:ext cx="2133600" cy="365125"/>
          </a:xfrm>
        </p:spPr>
        <p:txBody>
          <a:bodyPr/>
          <a:lstStyle/>
          <a:p>
            <a:pPr>
              <a:defRPr/>
            </a:pPr>
            <a:fld id="{EBB76269-84AE-4168-9475-56765F3F227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26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F525A2-7438-445C-A608-DE0F82FF5C1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80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25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5211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07FDEAC-7CE8-40D9-BCE8-B2FA109216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sosceles Triangle 7"/>
          <p:cNvSpPr/>
          <p:nvPr/>
        </p:nvSpPr>
        <p:spPr>
          <a:xfrm rot="5400000">
            <a:off x="38100" y="571500"/>
            <a:ext cx="457200" cy="533400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9924" y="44896"/>
            <a:ext cx="913659" cy="73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8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5" r:id="rId2"/>
    <p:sldLayoutId id="2147483690" r:id="rId3"/>
    <p:sldLayoutId id="2147483717" r:id="rId4"/>
    <p:sldLayoutId id="2147483719" r:id="rId5"/>
    <p:sldLayoutId id="2147483715" r:id="rId6"/>
    <p:sldLayoutId id="2147483720" r:id="rId7"/>
    <p:sldLayoutId id="2147483713" r:id="rId8"/>
    <p:sldLayoutId id="2147483714" r:id="rId9"/>
    <p:sldLayoutId id="2147483721" r:id="rId10"/>
    <p:sldLayoutId id="2147483698" r:id="rId11"/>
    <p:sldLayoutId id="2147483716" r:id="rId12"/>
    <p:sldLayoutId id="2147483704" r:id="rId13"/>
    <p:sldLayoutId id="2147483708" r:id="rId14"/>
    <p:sldLayoutId id="2147483722" r:id="rId1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Ø"/>
        <a:defRPr sz="3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Ø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Ø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Ø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Ø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 descr="Shell Martinez Refinery in the sunset"/>
          <p:cNvPicPr>
            <a:picLocks noChangeAspect="1" noChangeArrowheads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919646"/>
            <a:ext cx="9144001" cy="503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199"/>
            <a:ext cx="8229600" cy="1371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830A3-4551-46A9-9935-AFD12E3B090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-12484" y="1904999"/>
            <a:ext cx="9156484" cy="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905" y="111637"/>
            <a:ext cx="2045568" cy="164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06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25" r:id="rId2"/>
    <p:sldLayoutId id="2147483703" r:id="rId3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71B394-1DA5-46E6-B15F-060DB43E0A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21916"/>
            <a:ext cx="6801288" cy="685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A9222-0DD3-4322-8010-6F6BBAF6BC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066803"/>
            <a:ext cx="8229600" cy="5181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78755DE-4751-4FE0-A63B-3FE57EF7718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lang="en-US" sz="1200" b="1" i="0" u="none" strike="noStrike" kern="1200" cap="none" spc="0" baseline="0">
                <a:solidFill>
                  <a:srgbClr val="003C7F"/>
                </a:solidFill>
                <a:uFillTx/>
                <a:latin typeface="Calibri"/>
              </a:defRPr>
            </a:lvl1pPr>
          </a:lstStyle>
          <a:p>
            <a:pPr lvl="0"/>
            <a:fld id="{228D8C0D-F122-4E97-92A3-CCD76733DD85}" type="slidenum">
              <a:t>‹#›</a:t>
            </a:fld>
            <a:endParaRPr lang="en-US"/>
          </a:p>
        </p:txBody>
      </p:sp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id="{67456E93-D88B-4470-B107-29847D5C19ED}"/>
              </a:ext>
            </a:extLst>
          </p:cNvPr>
          <p:cNvCxnSpPr/>
          <p:nvPr/>
        </p:nvCxnSpPr>
        <p:spPr>
          <a:xfrm>
            <a:off x="457200" y="914400"/>
            <a:ext cx="8235461" cy="0"/>
          </a:xfrm>
          <a:prstGeom prst="straightConnector1">
            <a:avLst/>
          </a:prstGeom>
          <a:noFill/>
          <a:ln w="41276" cap="flat">
            <a:solidFill>
              <a:srgbClr val="003C7F"/>
            </a:solidFill>
            <a:prstDash val="solid"/>
            <a:round/>
          </a:ln>
          <a:effectLst>
            <a:outerShdw dist="20317" dir="5400000" algn="tl">
              <a:srgbClr val="000000">
                <a:alpha val="38000"/>
              </a:srgbClr>
            </a:outerShdw>
          </a:effectLst>
        </p:spPr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E7A56306-20CD-4F6B-8B1E-702479247B4D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00317" y="6058082"/>
            <a:ext cx="703383" cy="60747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19FCA5A-3394-49DC-A9FA-75B644C7D549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lang="en-US" sz="1200" b="1" i="1" u="none" strike="noStrike" kern="1200" cap="none" spc="0" baseline="0">
                <a:solidFill>
                  <a:srgbClr val="003C7F"/>
                </a:solidFill>
                <a:uFillTx/>
                <a:latin typeface="Calibri"/>
              </a:defRPr>
            </a:lvl1pPr>
          </a:lstStyle>
          <a:p>
            <a:pPr lvl="0"/>
            <a:r>
              <a:rPr lang="en-US"/>
              <a:t>CONFIDENTIAL—PBF Energy Company, LLC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1880B9FA-A64F-4F51-B468-D4408095B5F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89548" y="118"/>
            <a:ext cx="1897261" cy="914281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40" r:id="rId2"/>
    <p:sldLayoutId id="2147483741" r:id="rId3"/>
    <p:sldLayoutId id="2147483742" r:id="rId4"/>
    <p:sldLayoutId id="2147483749" r:id="rId5"/>
    <p:sldLayoutId id="2147483750" r:id="rId6"/>
    <p:sldLayoutId id="2147483743" r:id="rId7"/>
    <p:sldLayoutId id="2147483752" r:id="rId8"/>
    <p:sldLayoutId id="2147483753" r:id="rId9"/>
    <p:sldLayoutId id="2147483754" r:id="rId10"/>
    <p:sldLayoutId id="2147483710" r:id="rId11"/>
    <p:sldLayoutId id="2147483709" r:id="rId12"/>
    <p:sldLayoutId id="2147483726" r:id="rId13"/>
    <p:sldLayoutId id="2147483685" r:id="rId14"/>
    <p:sldLayoutId id="2147483687" r:id="rId15"/>
    <p:sldLayoutId id="2147483688" r:id="rId16"/>
  </p:sldLayoutIdLst>
  <p:txStyles>
    <p:titleStyle>
      <a:lvl1pPr marL="0" marR="0" lvl="0" indent="0" algn="l" defTabSz="914372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3200" b="0" i="0" u="none" strike="noStrike" kern="1200" cap="none" spc="0" baseline="0">
          <a:solidFill>
            <a:srgbClr val="00437F"/>
          </a:solidFill>
          <a:uFillTx/>
          <a:latin typeface="Calibri"/>
        </a:defRPr>
      </a:lvl1pPr>
    </p:titleStyle>
    <p:bodyStyle>
      <a:lvl1pPr marL="0" marR="0" lvl="0" indent="0" algn="l" defTabSz="914372" rtl="0" fontAlgn="auto" hangingPunct="1">
        <a:lnSpc>
          <a:spcPct val="100000"/>
        </a:lnSpc>
        <a:spcBef>
          <a:spcPts val="960"/>
        </a:spcBef>
        <a:spcAft>
          <a:spcPts val="0"/>
        </a:spcAft>
        <a:buNone/>
        <a:tabLst/>
        <a:defRPr lang="en-US" sz="1600" b="1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285740" marR="0" lvl="1" indent="-285740" algn="l" defTabSz="914372" rtl="0" fontAlgn="auto" hangingPunct="1">
        <a:lnSpc>
          <a:spcPct val="100000"/>
        </a:lnSpc>
        <a:spcBef>
          <a:spcPts val="960"/>
        </a:spcBef>
        <a:spcAft>
          <a:spcPts val="0"/>
        </a:spcAft>
        <a:buSzPct val="100000"/>
        <a:buFont typeface="Arial" pitchFamily="34"/>
        <a:buChar char="•"/>
        <a:tabLst/>
        <a:defRPr lang="en-US" sz="1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579427" marR="0" lvl="2" indent="-228590" algn="l" defTabSz="914372" rtl="0" fontAlgn="auto" hangingPunct="1">
        <a:lnSpc>
          <a:spcPct val="100000"/>
        </a:lnSpc>
        <a:spcBef>
          <a:spcPts val="960"/>
        </a:spcBef>
        <a:spcAft>
          <a:spcPts val="0"/>
        </a:spcAft>
        <a:buSzPct val="100000"/>
        <a:buFont typeface="Arial" pitchFamily="34"/>
        <a:buChar char="•"/>
        <a:tabLst/>
        <a:defRPr lang="en-US" sz="1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857231" marR="0" lvl="3" indent="-228590" algn="l" defTabSz="914372" rtl="0" fontAlgn="auto" hangingPunct="1">
        <a:lnSpc>
          <a:spcPct val="100000"/>
        </a:lnSpc>
        <a:spcBef>
          <a:spcPts val="960"/>
        </a:spcBef>
        <a:spcAft>
          <a:spcPts val="0"/>
        </a:spcAft>
        <a:buSzPct val="100000"/>
        <a:buFont typeface="Arial" pitchFamily="34"/>
        <a:buChar char="•"/>
        <a:tabLst/>
        <a:defRPr lang="en-US" sz="14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1142972" marR="0" lvl="4" indent="-228590" algn="l" defTabSz="914372" rtl="0" fontAlgn="auto" hangingPunct="1">
        <a:lnSpc>
          <a:spcPct val="100000"/>
        </a:lnSpc>
        <a:spcBef>
          <a:spcPts val="960"/>
        </a:spcBef>
        <a:spcAft>
          <a:spcPts val="0"/>
        </a:spcAft>
        <a:buSzPct val="100000"/>
        <a:buFont typeface="Arial" pitchFamily="34"/>
        <a:buChar char="•"/>
        <a:tabLst/>
        <a:defRPr lang="en-US" sz="14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6093" y="121920"/>
            <a:ext cx="5746554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C7F"/>
                </a:solidFill>
                <a:latin typeface="Myriad Pro" panose="020B0503030403020204" pitchFamily="34" charset="0"/>
              </a:defRPr>
            </a:lvl1pPr>
          </a:lstStyle>
          <a:p>
            <a:fld id="{ECE3173C-87B0-41D1-B27E-BAF2A5EC70F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57200" y="914400"/>
            <a:ext cx="8235462" cy="0"/>
          </a:xfrm>
          <a:prstGeom prst="line">
            <a:avLst/>
          </a:prstGeom>
          <a:solidFill>
            <a:srgbClr val="EFF7FF"/>
          </a:solidFill>
          <a:ln w="41275" cap="flat" cmpd="sng" algn="ctr">
            <a:solidFill>
              <a:srgbClr val="003C7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386" dist="20320" dir="5400000" algn="ctr" rotWithShape="0">
              <a:schemeClr val="tx1">
                <a:alpha val="38000"/>
              </a:schemeClr>
            </a:outerShdw>
          </a:effectLst>
        </p:spPr>
      </p:cxnSp>
      <p:sp>
        <p:nvSpPr>
          <p:cNvPr id="5" name="TextBox 4"/>
          <p:cNvSpPr txBox="1"/>
          <p:nvPr userDrawn="1"/>
        </p:nvSpPr>
        <p:spPr>
          <a:xfrm>
            <a:off x="2392136" y="6415801"/>
            <a:ext cx="4359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>
                <a:solidFill>
                  <a:srgbClr val="00437F"/>
                </a:solidFill>
                <a:latin typeface="Myriad Pro" panose="020B0503030403020204" pitchFamily="34" charset="0"/>
              </a:rPr>
              <a:t>PROPRIETARY</a:t>
            </a:r>
            <a:r>
              <a:rPr lang="en-US" sz="1000" b="1" i="1" baseline="0">
                <a:solidFill>
                  <a:srgbClr val="00437F"/>
                </a:solidFill>
                <a:latin typeface="Myriad Pro" panose="020B0503030403020204" pitchFamily="34" charset="0"/>
              </a:rPr>
              <a:t> / CONFIDENTIAL BUSINESS INFORMATION</a:t>
            </a:r>
            <a:endParaRPr lang="en-US" sz="1000" b="1" i="1">
              <a:solidFill>
                <a:srgbClr val="00437F"/>
              </a:solidFill>
              <a:latin typeface="Myriad Pro" panose="020B0503030403020204" pitchFamily="34" charset="0"/>
            </a:endParaRPr>
          </a:p>
        </p:txBody>
      </p:sp>
      <p:pic>
        <p:nvPicPr>
          <p:cNvPr id="9" name="Picture 2" descr="Y:\BIRMIMN\LOGO\PBF-R_2Clr.jpg">
            <a:extLst>
              <a:ext uri="{FF2B5EF4-FFF2-40B4-BE49-F238E27FC236}">
                <a16:creationId xmlns:a16="http://schemas.microsoft.com/office/drawing/2014/main" id="{11FF42F3-2F30-4D26-A72A-F8D82EE620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67" y="110966"/>
            <a:ext cx="91145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6B6D5B-1D2F-4FAB-82BC-BD910C2B857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70" y="-13536"/>
            <a:ext cx="1990282" cy="9591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724" r:id="rId3"/>
    <p:sldLayoutId id="2147483680" r:id="rId4"/>
    <p:sldLayoutId id="2147483727" r:id="rId5"/>
    <p:sldLayoutId id="2147483669" r:id="rId6"/>
    <p:sldLayoutId id="2147483670" r:id="rId7"/>
    <p:sldLayoutId id="2147483671" r:id="rId8"/>
    <p:sldLayoutId id="2147483672" r:id="rId9"/>
    <p:sldLayoutId id="2147483678" r:id="rId10"/>
    <p:sldLayoutId id="2147483673" r:id="rId11"/>
    <p:sldLayoutId id="2147483674" r:id="rId12"/>
    <p:sldLayoutId id="2147483675" r:id="rId13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2400" kern="1200">
          <a:solidFill>
            <a:srgbClr val="00437F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960"/>
        </a:spcBef>
        <a:buFont typeface="Arial" pitchFamily="34" charset="0"/>
        <a:buNone/>
        <a:defRPr sz="1600" b="1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285750" indent="-285750" algn="l" defTabSz="914400" rtl="0" eaLnBrk="1" latinLnBrk="0" hangingPunct="1">
        <a:spcBef>
          <a:spcPts val="960"/>
        </a:spcBef>
        <a:buFont typeface="Arial" pitchFamily="34" charset="0"/>
        <a:buChar char="•"/>
        <a:defRPr sz="14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579438" indent="-228600" algn="l" defTabSz="914400" rtl="0" eaLnBrk="1" latinLnBrk="0" hangingPunct="1">
        <a:spcBef>
          <a:spcPts val="960"/>
        </a:spcBef>
        <a:buFont typeface="Arial" pitchFamily="34" charset="0"/>
        <a:buChar char="•"/>
        <a:defRPr sz="14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857250" indent="-228600" algn="l" defTabSz="914400" rtl="0" eaLnBrk="1" latinLnBrk="0" hangingPunct="1">
        <a:spcBef>
          <a:spcPts val="960"/>
        </a:spcBef>
        <a:buFont typeface="Arial" pitchFamily="34" charset="0"/>
        <a:buChar char="•"/>
        <a:defRPr sz="14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960"/>
        </a:spcBef>
        <a:buFont typeface="Arial" pitchFamily="34" charset="0"/>
        <a:buChar char="•"/>
        <a:defRPr sz="14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121920"/>
            <a:ext cx="6801293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C7F"/>
                </a:solidFill>
                <a:latin typeface="+mn-lt"/>
              </a:defRPr>
            </a:lvl1pPr>
          </a:lstStyle>
          <a:p>
            <a:fld id="{ECE3173C-87B0-41D1-B27E-BAF2A5EC70F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57200" y="914400"/>
            <a:ext cx="8235462" cy="0"/>
          </a:xfrm>
          <a:prstGeom prst="line">
            <a:avLst/>
          </a:prstGeom>
          <a:solidFill>
            <a:srgbClr val="EFF7FF"/>
          </a:solidFill>
          <a:ln w="41275" cap="flat" cmpd="sng" algn="ctr">
            <a:solidFill>
              <a:srgbClr val="003C7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386" dist="20320" dir="5400000" algn="ctr" rotWithShape="0">
              <a:schemeClr val="tx1">
                <a:alpha val="38000"/>
              </a:schemeClr>
            </a:outerShdw>
          </a:effectLst>
        </p:spPr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0317" y="6058081"/>
            <a:ext cx="703386" cy="60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003C7F"/>
                </a:solidFill>
                <a:latin typeface="+mn-lt"/>
              </a:defRPr>
            </a:lvl1pPr>
          </a:lstStyle>
          <a:p>
            <a:r>
              <a:rPr lang="en-US"/>
              <a:t>CONFIDENTIAL—PBF Energy Company, LLC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2ACC0B-774B-448E-BFBF-11A921EA85A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545" y="116"/>
            <a:ext cx="1897257" cy="91428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</p:sldLayoutIdLst>
  <p:hf hdr="0" dt="0"/>
  <p:txStyles>
    <p:titleStyle>
      <a:lvl1pPr algn="l" defTabSz="914377" rtl="0" eaLnBrk="1" latinLnBrk="0" hangingPunct="1">
        <a:spcBef>
          <a:spcPct val="0"/>
        </a:spcBef>
        <a:buNone/>
        <a:defRPr sz="3200" kern="1200">
          <a:solidFill>
            <a:srgbClr val="00437F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spcBef>
          <a:spcPts val="96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85744" indent="-285744" algn="l" defTabSz="914377" rtl="0" eaLnBrk="1" latinLnBrk="0" hangingPunct="1">
        <a:spcBef>
          <a:spcPts val="96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9424" indent="-228594" algn="l" defTabSz="914377" rtl="0" eaLnBrk="1" latinLnBrk="0" hangingPunct="1">
        <a:spcBef>
          <a:spcPts val="96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29" indent="-228594" algn="l" defTabSz="914377" rtl="0" eaLnBrk="1" latinLnBrk="0" hangingPunct="1">
        <a:spcBef>
          <a:spcPts val="96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28594" algn="l" defTabSz="914377" rtl="0" eaLnBrk="1" latinLnBrk="0" hangingPunct="1">
        <a:spcBef>
          <a:spcPts val="96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121920"/>
            <a:ext cx="6801293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C7F"/>
                </a:solidFill>
                <a:latin typeface="+mn-lt"/>
              </a:defRPr>
            </a:lvl1pPr>
          </a:lstStyle>
          <a:p>
            <a:fld id="{ECE3173C-87B0-41D1-B27E-BAF2A5EC70F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57200" y="914400"/>
            <a:ext cx="8235462" cy="0"/>
          </a:xfrm>
          <a:prstGeom prst="line">
            <a:avLst/>
          </a:prstGeom>
          <a:solidFill>
            <a:srgbClr val="EFF7FF"/>
          </a:solidFill>
          <a:ln w="41275" cap="flat" cmpd="sng" algn="ctr">
            <a:solidFill>
              <a:srgbClr val="003C7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386" dist="20320" dir="5400000" algn="ctr" rotWithShape="0">
              <a:schemeClr val="tx1">
                <a:alpha val="38000"/>
              </a:schemeClr>
            </a:outerShdw>
          </a:effectLst>
        </p:spPr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0317" y="6058081"/>
            <a:ext cx="703386" cy="60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003C7F"/>
                </a:solidFill>
                <a:latin typeface="+mn-lt"/>
              </a:defRPr>
            </a:lvl1pPr>
          </a:lstStyle>
          <a:p>
            <a:r>
              <a:rPr lang="en-US" dirty="0"/>
              <a:t>CONFIDENTIAL—PBF Energy Company, LLC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2ACC0B-774B-448E-BFBF-11A921EA85A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545" y="116"/>
            <a:ext cx="1897257" cy="91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5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hdr="0" dt="0"/>
  <p:txStyles>
    <p:titleStyle>
      <a:lvl1pPr algn="l" defTabSz="914377" rtl="0" eaLnBrk="1" latinLnBrk="0" hangingPunct="1">
        <a:spcBef>
          <a:spcPct val="0"/>
        </a:spcBef>
        <a:buNone/>
        <a:defRPr sz="3200" kern="1200">
          <a:solidFill>
            <a:srgbClr val="00437F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spcBef>
          <a:spcPts val="96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85744" indent="-285744" algn="l" defTabSz="914377" rtl="0" eaLnBrk="1" latinLnBrk="0" hangingPunct="1">
        <a:spcBef>
          <a:spcPts val="96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9424" indent="-228594" algn="l" defTabSz="914377" rtl="0" eaLnBrk="1" latinLnBrk="0" hangingPunct="1">
        <a:spcBef>
          <a:spcPts val="96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29" indent="-228594" algn="l" defTabSz="914377" rtl="0" eaLnBrk="1" latinLnBrk="0" hangingPunct="1">
        <a:spcBef>
          <a:spcPts val="96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28594" algn="l" defTabSz="914377" rtl="0" eaLnBrk="1" latinLnBrk="0" hangingPunct="1">
        <a:spcBef>
          <a:spcPts val="96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ED5D8A-EF6E-A051-9DD2-F6943D90A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261" y="2638490"/>
            <a:ext cx="6508092" cy="41920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BC5DB2-671B-4F48-8541-0E09BC4C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35" y="155792"/>
            <a:ext cx="6858000" cy="808712"/>
          </a:xfrm>
        </p:spPr>
        <p:txBody>
          <a:bodyPr/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Calibri"/>
              </a:rPr>
              <a:t>Martinez Refinery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61C0B-46DC-5032-4D38-26EE105DE746}"/>
              </a:ext>
            </a:extLst>
          </p:cNvPr>
          <p:cNvSpPr txBox="1"/>
          <p:nvPr/>
        </p:nvSpPr>
        <p:spPr>
          <a:xfrm>
            <a:off x="538619" y="3670126"/>
            <a:ext cx="2145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Calibri"/>
              </a:rPr>
              <a:t>Sean Johnson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Calibri"/>
              </a:rPr>
              <a:t>Engineering and Projects Manager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77117B-43D1-FFEC-EA9E-AD7767CDB3C9}"/>
              </a:ext>
            </a:extLst>
          </p:cNvPr>
          <p:cNvSpPr/>
          <p:nvPr/>
        </p:nvSpPr>
        <p:spPr>
          <a:xfrm>
            <a:off x="73891" y="5937606"/>
            <a:ext cx="1348509" cy="851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42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BB6B6-E0F2-C5B1-0434-1184541EC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5DE78-77D8-8D2C-CCBE-CDE6A4C6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44" y="275627"/>
            <a:ext cx="6803136" cy="6858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  <a:cs typeface="Calibri"/>
              </a:rPr>
              <a:t>CCU Regenerator Construction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20F5E-D094-DD53-1CAD-60C848C53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E3173C-87B0-41D1-B27E-BAF2A5EC70F9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3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3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25A886-B35E-054D-F751-5055363E298C}"/>
              </a:ext>
            </a:extLst>
          </p:cNvPr>
          <p:cNvSpPr/>
          <p:nvPr/>
        </p:nvSpPr>
        <p:spPr>
          <a:xfrm>
            <a:off x="73891" y="5937606"/>
            <a:ext cx="1348509" cy="851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AB89D6-DEA3-5F95-FF9F-D33E34A01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75" y="1106817"/>
            <a:ext cx="3774513" cy="3740756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B2AA0B7-FBCE-41BC-28B3-3B6748963F87}"/>
              </a:ext>
            </a:extLst>
          </p:cNvPr>
          <p:cNvSpPr txBox="1">
            <a:spLocks/>
          </p:cNvSpPr>
          <p:nvPr/>
        </p:nvSpPr>
        <p:spPr>
          <a:xfrm>
            <a:off x="4459266" y="1066803"/>
            <a:ext cx="4227533" cy="5181603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spcBef>
                <a:spcPts val="96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4" indent="-285744" algn="l" defTabSz="914377" rtl="0" eaLnBrk="1" latinLnBrk="0" hangingPunct="1">
              <a:spcBef>
                <a:spcPts val="96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9424" indent="-228594" algn="l" defTabSz="914377" rtl="0" eaLnBrk="1" latinLnBrk="0" hangingPunct="1">
              <a:spcBef>
                <a:spcPts val="96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29" indent="-228594" algn="l" defTabSz="914377" rtl="0" eaLnBrk="1" latinLnBrk="0" hangingPunct="1">
              <a:spcBef>
                <a:spcPts val="96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28594" algn="l" defTabSz="914377" rtl="0" eaLnBrk="1" latinLnBrk="0" hangingPunct="1">
              <a:spcBef>
                <a:spcPts val="96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a typeface="+mj-ea"/>
                <a:cs typeface="Calibri"/>
              </a:rPr>
              <a:t>Remove old head – place in 2</a:t>
            </a:r>
            <a:r>
              <a:rPr lang="en-US" sz="2000" baseline="30000" dirty="0">
                <a:solidFill>
                  <a:schemeClr val="accent1">
                    <a:lumMod val="50000"/>
                  </a:schemeClr>
                </a:solidFill>
                <a:ea typeface="+mj-ea"/>
                <a:cs typeface="Calibri"/>
              </a:rPr>
              <a:t>nd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a typeface="+mj-ea"/>
                <a:cs typeface="Calibri"/>
              </a:rPr>
              <a:t> jig stand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a typeface="+mj-ea"/>
                <a:cs typeface="Calibri"/>
              </a:rPr>
              <a:t>Lift new head in place – weld circumferential seam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a typeface="+mj-ea"/>
                <a:cs typeface="Calibri"/>
              </a:rPr>
              <a:t>2 X 425-ton lift (850,000 pounds - about the same as a fully loaded Boeing 747)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E730F00-FA37-0FE5-DEA8-E033D49AC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3C7F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CONFIDENTIAL—PBF Energy Company, LLC</a:t>
            </a:r>
          </a:p>
        </p:txBody>
      </p:sp>
    </p:spTree>
    <p:extLst>
      <p:ext uri="{BB962C8B-B14F-4D97-AF65-F5344CB8AC3E}">
        <p14:creationId xmlns:p14="http://schemas.microsoft.com/office/powerpoint/2010/main" val="469237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3315EB-A0C2-EAC8-51A9-E0768E5E81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473" r="2" b="11830"/>
          <a:stretch>
            <a:fillRect/>
          </a:stretch>
        </p:blipFill>
        <p:spPr>
          <a:xfrm>
            <a:off x="241298" y="1275142"/>
            <a:ext cx="4251513" cy="4307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6A6120-5157-2DB0-DF7A-D25CC5EB67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55" r="32742" b="2"/>
          <a:stretch>
            <a:fillRect/>
          </a:stretch>
        </p:blipFill>
        <p:spPr>
          <a:xfrm>
            <a:off x="4646532" y="1275142"/>
            <a:ext cx="4256170" cy="4307714"/>
          </a:xfrm>
          <a:prstGeom prst="rect">
            <a:avLst/>
          </a:prstGeom>
        </p:spPr>
      </p:pic>
      <p:pic>
        <p:nvPicPr>
          <p:cNvPr id="2" name="Picture 3" descr="A logo with blue and red text&#10;&#10;Description automatically generated">
            <a:extLst>
              <a:ext uri="{FF2B5EF4-FFF2-40B4-BE49-F238E27FC236}">
                <a16:creationId xmlns:a16="http://schemas.microsoft.com/office/drawing/2014/main" id="{F3FD9E37-8458-BE79-50B0-217B9D160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284" y="39534"/>
            <a:ext cx="1968605" cy="931684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4F84E02-7D6E-2B68-1147-9C1E733F1812}"/>
              </a:ext>
            </a:extLst>
          </p:cNvPr>
          <p:cNvSpPr txBox="1">
            <a:spLocks/>
          </p:cNvSpPr>
          <p:nvPr/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algn="ctr" defTabSz="914400">
              <a:spcBef>
                <a:spcPct val="50000"/>
              </a:spcBef>
              <a:defRPr/>
            </a:pPr>
            <a:r>
              <a:rPr lang="en-US" sz="1200" b="1" i="1">
                <a:solidFill>
                  <a:srgbClr val="003C7F"/>
                </a:solidFill>
                <a:latin typeface="Calibri"/>
              </a:rPr>
              <a:t>CONFIDENTIAL—PBF Energy Company, LLC</a:t>
            </a:r>
            <a:endParaRPr lang="en-US" sz="1200" b="1" i="1" dirty="0">
              <a:solidFill>
                <a:srgbClr val="003C7F"/>
              </a:solidFill>
              <a:latin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F9626-3F74-C93F-4E24-117D60BABF1D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08937F00-0B39-4AED-AADA-E24BB345BE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63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7D83E-E48D-7E0A-B261-2DC8DE410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logo with blue and red text&#10;&#10;Description automatically generated">
            <a:extLst>
              <a:ext uri="{FF2B5EF4-FFF2-40B4-BE49-F238E27FC236}">
                <a16:creationId xmlns:a16="http://schemas.microsoft.com/office/drawing/2014/main" id="{FBDE3DBA-1668-4FA7-A899-97AE436F9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284" y="39534"/>
            <a:ext cx="1968605" cy="931684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DA8968E-719A-81B7-4FA9-0393D48C4C58}"/>
              </a:ext>
            </a:extLst>
          </p:cNvPr>
          <p:cNvSpPr txBox="1">
            <a:spLocks/>
          </p:cNvSpPr>
          <p:nvPr/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algn="ctr" defTabSz="914400">
              <a:spcBef>
                <a:spcPct val="50000"/>
              </a:spcBef>
              <a:defRPr/>
            </a:pPr>
            <a:r>
              <a:rPr lang="en-US" sz="1200" b="1" i="1">
                <a:solidFill>
                  <a:srgbClr val="003C7F"/>
                </a:solidFill>
                <a:latin typeface="Calibri"/>
              </a:rPr>
              <a:t>CONFIDENTIAL—PBF Energy Company, LLC</a:t>
            </a:r>
            <a:endParaRPr lang="en-US" sz="1200" b="1" i="1" dirty="0">
              <a:solidFill>
                <a:srgbClr val="003C7F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C0A500-83D2-C3EF-7703-191E15F7A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313" y="734334"/>
            <a:ext cx="5139373" cy="538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19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D999CFB-DA6B-4A38-83C4-4B2431C7B7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648" y="7289"/>
            <a:ext cx="1768037" cy="81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B6C21E-88F2-4D6E-B0C9-E329E347E419}"/>
              </a:ext>
            </a:extLst>
          </p:cNvPr>
          <p:cNvSpPr txBox="1"/>
          <p:nvPr/>
        </p:nvSpPr>
        <p:spPr>
          <a:xfrm>
            <a:off x="372504" y="193519"/>
            <a:ext cx="6063798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400">
                <a:solidFill>
                  <a:srgbClr val="00437F"/>
                </a:solidFill>
                <a:latin typeface="Calibri"/>
                <a:ea typeface="+mj-ea"/>
                <a:cs typeface="Calibri"/>
              </a:rPr>
              <a:t>Questions or Comments?</a:t>
            </a:r>
          </a:p>
        </p:txBody>
      </p:sp>
      <p:pic>
        <p:nvPicPr>
          <p:cNvPr id="4" name="Picture 3" descr="A round blue and white logo with a landscape and mountains&#10;&#10;Description automatically generated">
            <a:extLst>
              <a:ext uri="{FF2B5EF4-FFF2-40B4-BE49-F238E27FC236}">
                <a16:creationId xmlns:a16="http://schemas.microsoft.com/office/drawing/2014/main" id="{C4AC8517-8128-482A-C86C-2F50AF83B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896" y="1049547"/>
            <a:ext cx="5584210" cy="5492151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72A57D5-F76C-79C9-B1B2-49676E710260}"/>
              </a:ext>
            </a:extLst>
          </p:cNvPr>
          <p:cNvSpPr txBox="1">
            <a:spLocks/>
          </p:cNvSpPr>
          <p:nvPr/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algn="r" defTabSz="914400">
              <a:spcBef>
                <a:spcPct val="50000"/>
              </a:spcBef>
            </a:pPr>
            <a:fld id="{ECE3173C-87B0-41D1-B27E-BAF2A5EC70F9}" type="slidenum">
              <a:rPr lang="en-US" sz="1200" b="1" smtClean="0">
                <a:solidFill>
                  <a:srgbClr val="003C7F"/>
                </a:solidFill>
                <a:latin typeface="Calibri"/>
                <a:ea typeface="+mn-ea"/>
              </a:rPr>
              <a:pPr algn="r" defTabSz="914400">
                <a:spcBef>
                  <a:spcPct val="50000"/>
                </a:spcBef>
              </a:pPr>
              <a:t>13</a:t>
            </a:fld>
            <a:endParaRPr lang="en-US" sz="1200" b="1" dirty="0">
              <a:solidFill>
                <a:srgbClr val="003C7F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77069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3501B-7C96-2019-ADB6-46AD086E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45" y="279472"/>
            <a:ext cx="8384110" cy="1362071"/>
          </a:xfrm>
        </p:spPr>
        <p:txBody>
          <a:bodyPr>
            <a:noAutofit/>
          </a:bodyPr>
          <a:lstStyle/>
          <a:p>
            <a:r>
              <a:rPr lang="en-US" b="0" cap="none" dirty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Calibri"/>
              </a:rPr>
              <a:t>Agenda – Regen Head         </a:t>
            </a:r>
            <a:r>
              <a:rPr lang="en-US" b="0" cap="none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Replacement</a:t>
            </a:r>
            <a:endParaRPr lang="en-US" b="0" cap="none" dirty="0"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FDA6D-3C46-5175-42CE-E2325B88B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522570"/>
            <a:ext cx="7772400" cy="1500182"/>
          </a:xfrm>
        </p:spPr>
        <p:txBody>
          <a:bodyPr/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Calibri"/>
              </a:rPr>
              <a:t>Great collaboration by all involved</a:t>
            </a:r>
          </a:p>
          <a:p>
            <a:pPr marL="342900" indent="-342900" defTabSz="914377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Calibri"/>
              </a:rPr>
              <a:t>PBF</a:t>
            </a:r>
          </a:p>
          <a:p>
            <a:pPr marL="342900" indent="-342900" defTabSz="914377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Calibri"/>
              </a:rPr>
              <a:t>Shell Global Solutions</a:t>
            </a:r>
          </a:p>
          <a:p>
            <a:pPr marL="342900" indent="-342900" defTabSz="914377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Calibri"/>
              </a:rPr>
              <a:t>Nooter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Calibri"/>
            </a:endParaRP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Calibri"/>
              </a:rPr>
              <a:t>Project Started 2018</a:t>
            </a:r>
            <a:r>
              <a:rPr lang="en-US" sz="2000" b="0" dirty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Calibri"/>
              </a:rPr>
              <a:t>	</a:t>
            </a:r>
          </a:p>
          <a:p>
            <a:pPr marL="342900" lvl="1" indent="-342900" defTabSz="914377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Calibri"/>
              </a:rPr>
              <a:t>Welding difficulties observed during the TA in 2018 – time to go</a:t>
            </a:r>
          </a:p>
          <a:p>
            <a:pPr marL="342900" lvl="1" indent="-342900" defTabSz="914377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Calibri"/>
              </a:rPr>
              <a:t>Shell design</a:t>
            </a:r>
          </a:p>
          <a:p>
            <a:pPr marL="342900" lvl="1" indent="-342900" defTabSz="914377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Calibri"/>
              </a:rPr>
              <a:t>Unique Fabrication strategy – modular </a:t>
            </a:r>
          </a:p>
          <a:p>
            <a:pPr marL="342900" lvl="1" indent="-342900" defTabSz="914377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Calibri"/>
              </a:rPr>
              <a:t>Build in shop – move to field for completion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67D18-4867-1A8D-5EB4-BE67CBCC05C9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F4FD42C4-7A7B-4C8C-B57F-D92D0FF50290}" type="slidenum">
              <a:rPr lang="en-US" smtClean="0"/>
              <a:t>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0F2C20-8212-F9BC-401E-CAEA92912F7D}"/>
              </a:ext>
            </a:extLst>
          </p:cNvPr>
          <p:cNvSpPr/>
          <p:nvPr/>
        </p:nvSpPr>
        <p:spPr>
          <a:xfrm>
            <a:off x="73891" y="5937606"/>
            <a:ext cx="1348509" cy="851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90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10195-FC17-81CF-5BB5-2B2107EA9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173C-87B0-41D1-B27E-BAF2A5EC70F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01025-F966-1116-B0FB-E3D6CBF08F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CONFIDENTIAL—PBF Energy Company, LLC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A077CA-3FFA-0A53-8630-AC11563573C1}"/>
              </a:ext>
            </a:extLst>
          </p:cNvPr>
          <p:cNvSpPr txBox="1">
            <a:spLocks/>
          </p:cNvSpPr>
          <p:nvPr/>
        </p:nvSpPr>
        <p:spPr>
          <a:xfrm>
            <a:off x="354844" y="275627"/>
            <a:ext cx="680313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437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  <a:cs typeface="Calibri"/>
              </a:rPr>
              <a:t>Cat Cracking Overview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1B46B4-7DB8-E680-8452-926BB69DC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5" y="961427"/>
            <a:ext cx="4115157" cy="3889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C16CC-06B0-6AFB-C333-931570A8F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182" y="1152165"/>
            <a:ext cx="5060669" cy="45025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057F10-9C51-06E6-9AF1-212888C57960}"/>
              </a:ext>
            </a:extLst>
          </p:cNvPr>
          <p:cNvSpPr/>
          <p:nvPr/>
        </p:nvSpPr>
        <p:spPr>
          <a:xfrm>
            <a:off x="73891" y="5937606"/>
            <a:ext cx="1348509" cy="851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29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AB8B7-87EA-EE1B-4876-F9C3824A3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D7FF4-C22F-9A41-A9CC-E3BA492B7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44" y="275627"/>
            <a:ext cx="6803136" cy="6858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  <a:cs typeface="Calibri"/>
              </a:rPr>
              <a:t>Cracking Reaction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8B9824-2FA9-46B1-EC0E-30E4CDD12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E3173C-87B0-41D1-B27E-BAF2A5EC70F9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3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3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60EECC-6C83-815A-D8E4-E8B9C724C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572" y="1874520"/>
            <a:ext cx="6496855" cy="3108960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C96C364-4D8C-9DFF-ADFE-459166889C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3C7F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CONFIDENTIAL—PBF Energy Company, LLC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B1FA18-5B1E-4CDA-5AF4-992681F2EE77}"/>
              </a:ext>
            </a:extLst>
          </p:cNvPr>
          <p:cNvSpPr/>
          <p:nvPr/>
        </p:nvSpPr>
        <p:spPr>
          <a:xfrm>
            <a:off x="73891" y="5937606"/>
            <a:ext cx="1348509" cy="851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89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038AB-3633-C573-0A4A-7EF338559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8" y="953964"/>
            <a:ext cx="2899389" cy="1289304"/>
          </a:xfrm>
        </p:spPr>
        <p:txBody>
          <a:bodyPr anchor="b">
            <a:noAutofit/>
          </a:bodyPr>
          <a:lstStyle/>
          <a:p>
            <a:r>
              <a:rPr lang="en-US" sz="3400" dirty="0">
                <a:solidFill>
                  <a:schemeClr val="accent1">
                    <a:lumMod val="50000"/>
                  </a:schemeClr>
                </a:solidFill>
                <a:latin typeface="+mn-lt"/>
                <a:cs typeface="Calibri"/>
              </a:rPr>
              <a:t>Sigma Phase Embrittlement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9936CC-651C-7056-3503-F1267ED59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203" y="2180638"/>
            <a:ext cx="2899390" cy="2558034"/>
          </a:xfrm>
        </p:spPr>
        <p:txBody>
          <a:bodyPr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a typeface="+mj-ea"/>
                <a:cs typeface="Calibri"/>
              </a:rPr>
              <a:t>A second phase that forms in stainless steels above 1000 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a typeface="+mj-ea"/>
                <a:cs typeface="Calibri"/>
              </a:rPr>
              <a:t>Embrittlement at low temperatures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a typeface="+mj-ea"/>
                <a:cs typeface="Calibri"/>
              </a:rPr>
              <a:t>Causes difficulties when welding (cracking)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a typeface="+mj-ea"/>
                <a:cs typeface="Calibri"/>
              </a:rPr>
              <a:t>Our cyclones were installed in 1989 and had 36 years of service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CDB0997-4594-883C-F8BA-F8F2C4EDE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722" y="1461439"/>
            <a:ext cx="5177790" cy="393512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763BEB-6173-C3BD-8644-33FD92A7C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173C-87B0-41D1-B27E-BAF2A5EC70F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4A7016-D0CD-22D6-7C16-B50DCCC4D607}"/>
              </a:ext>
            </a:extLst>
          </p:cNvPr>
          <p:cNvSpPr/>
          <p:nvPr/>
        </p:nvSpPr>
        <p:spPr>
          <a:xfrm>
            <a:off x="11261" y="5965346"/>
            <a:ext cx="878087" cy="823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7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E1017-A499-426D-A107-211E3D2E9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370" y="275627"/>
            <a:ext cx="6803136" cy="6858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  <a:cs typeface="Calibri"/>
              </a:rPr>
              <a:t>CCU Cyclone Regenerator Head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C3D351-948D-4853-9A0C-FC98BF0D3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E3173C-87B0-41D1-B27E-BAF2A5EC70F9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3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3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A8DBCA-4E15-CB59-37A0-5539147870F8}"/>
              </a:ext>
            </a:extLst>
          </p:cNvPr>
          <p:cNvSpPr/>
          <p:nvPr/>
        </p:nvSpPr>
        <p:spPr>
          <a:xfrm>
            <a:off x="73891" y="5937606"/>
            <a:ext cx="1348509" cy="851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8CB1298-A6A6-51E4-D111-C1B72C448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02" y="960959"/>
            <a:ext cx="3286521" cy="5621414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B61C53E-D647-8F2E-44FF-BDD3C6DB1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3486" y="964504"/>
            <a:ext cx="4672208" cy="5461273"/>
          </a:xfrm>
        </p:spPr>
        <p:txBody>
          <a:bodyPr/>
          <a:lstStyle/>
          <a:p>
            <a:pPr marL="342900" indent="-342900"/>
            <a:r>
              <a:rPr lang="en-US" sz="3400" b="0" dirty="0">
                <a:solidFill>
                  <a:schemeClr val="accent1">
                    <a:lumMod val="50000"/>
                  </a:schemeClr>
                </a:solidFill>
                <a:ea typeface="+mj-ea"/>
                <a:cs typeface="Calibri"/>
              </a:rPr>
              <a:t>Replacement of Regenerator cyclones</a:t>
            </a:r>
          </a:p>
          <a:p>
            <a:pPr marL="557205" lvl="1" indent="-342900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a typeface="+mj-ea"/>
                <a:cs typeface="Calibri"/>
              </a:rPr>
              <a:t>Internal solids separation equipment</a:t>
            </a:r>
          </a:p>
          <a:p>
            <a:pPr marL="557205" lvl="1" indent="-342900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a typeface="+mj-ea"/>
                <a:cs typeface="Calibri"/>
              </a:rPr>
              <a:t>Removes catalyst from flue gas </a:t>
            </a:r>
          </a:p>
          <a:p>
            <a:pPr marL="557205" lvl="1" indent="-342900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a typeface="+mj-ea"/>
                <a:cs typeface="Calibri"/>
              </a:rPr>
              <a:t>Unique construction strategy - Prove fit in shop in shop – build in field on jig stands</a:t>
            </a:r>
          </a:p>
          <a:p>
            <a:pPr marL="557205" lvl="1" indent="-342900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a typeface="+mj-ea"/>
                <a:cs typeface="Calibri"/>
              </a:rPr>
              <a:t>Air grid was replaced along with cyclones</a:t>
            </a:r>
          </a:p>
          <a:p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C4BA452B-E287-D126-5D0D-A53EF6076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94177" y="6353277"/>
            <a:ext cx="2895600" cy="365125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3C7F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CONFIDENTIAL—PBF Energy Company, LLC</a:t>
            </a:r>
          </a:p>
        </p:txBody>
      </p:sp>
    </p:spTree>
    <p:extLst>
      <p:ext uri="{BB962C8B-B14F-4D97-AF65-F5344CB8AC3E}">
        <p14:creationId xmlns:p14="http://schemas.microsoft.com/office/powerpoint/2010/main" val="435041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9D947-65B3-9BF0-1FF4-5BA37B70C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72062-3CF6-14D6-7C12-081C20D46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44" y="275627"/>
            <a:ext cx="6803136" cy="6858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  <a:cs typeface="Calibri"/>
              </a:rPr>
              <a:t>CCU Cyclone Regenerator Head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D67C8-E778-98CE-0B34-C29D76D8D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E3173C-87B0-41D1-B27E-BAF2A5EC70F9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3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3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B2C6C4-E864-5BD5-83C8-CB99DB37F14B}"/>
              </a:ext>
            </a:extLst>
          </p:cNvPr>
          <p:cNvSpPr/>
          <p:nvPr/>
        </p:nvSpPr>
        <p:spPr>
          <a:xfrm>
            <a:off x="73891" y="5937606"/>
            <a:ext cx="1348509" cy="851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70D6E9-D3FC-F080-B9AE-7903C944B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02" y="961427"/>
            <a:ext cx="8173598" cy="5325223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7B65285-0D3D-A9BD-D447-4E60BD7BDD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3C7F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CONFIDENTIAL—PBF Energy Company, LLC</a:t>
            </a:r>
          </a:p>
        </p:txBody>
      </p:sp>
    </p:spTree>
    <p:extLst>
      <p:ext uri="{BB962C8B-B14F-4D97-AF65-F5344CB8AC3E}">
        <p14:creationId xmlns:p14="http://schemas.microsoft.com/office/powerpoint/2010/main" val="1004959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C137B-D953-A2B4-9FA8-8F9205B52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DD882-E41F-34C2-4E27-0006F19EA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44" y="275627"/>
            <a:ext cx="6803136" cy="6858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  <a:cs typeface="Calibri"/>
              </a:rPr>
              <a:t>CCU Cyclone Regenerator Head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884FF-1972-5FDC-D135-EC89DF399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E3173C-87B0-41D1-B27E-BAF2A5EC70F9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3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3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4F5E54-DFFD-6F39-EBBB-226DD7314732}"/>
              </a:ext>
            </a:extLst>
          </p:cNvPr>
          <p:cNvSpPr/>
          <p:nvPr/>
        </p:nvSpPr>
        <p:spPr>
          <a:xfrm>
            <a:off x="73891" y="5937606"/>
            <a:ext cx="1348509" cy="851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D4012D-6337-F3AC-750B-2F245879C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73" y="961426"/>
            <a:ext cx="8182666" cy="489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99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1AC4F-2ACC-BD88-CD69-B107B48BB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A70A0-DCA1-3B1B-CC4C-75AECAE7E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66" y="147782"/>
            <a:ext cx="7511501" cy="6858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Calibri"/>
              </a:rPr>
              <a:t>CCU Regenerator – Cyclones on Jig Stand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0B190-9159-4BA6-F303-D2FABD44D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E3173C-87B0-41D1-B27E-BAF2A5EC70F9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3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3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27091-9894-EAC8-AFA8-E956D9124CB7}"/>
              </a:ext>
            </a:extLst>
          </p:cNvPr>
          <p:cNvSpPr/>
          <p:nvPr/>
        </p:nvSpPr>
        <p:spPr>
          <a:xfrm>
            <a:off x="73891" y="5937606"/>
            <a:ext cx="1348509" cy="851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190DCB-F0ED-F911-D8DF-6389FE0A9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46" y="983462"/>
            <a:ext cx="8242199" cy="5166817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A8A220D-A4F0-2BD4-8DD2-DAE6FD938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3C7F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CONFIDENTIAL—PBF Energy Company, LLC</a:t>
            </a:r>
          </a:p>
        </p:txBody>
      </p:sp>
    </p:spTree>
    <p:extLst>
      <p:ext uri="{BB962C8B-B14F-4D97-AF65-F5344CB8AC3E}">
        <p14:creationId xmlns:p14="http://schemas.microsoft.com/office/powerpoint/2010/main" val="4276955862"/>
      </p:ext>
    </p:extLst>
  </p:cSld>
  <p:clrMapOvr>
    <a:masterClrMapping/>
  </p:clrMapOvr>
</p:sld>
</file>

<file path=ppt/theme/theme1.xml><?xml version="1.0" encoding="utf-8"?>
<a:theme xmlns:a="http://schemas.openxmlformats.org/drawingml/2006/main" name="V50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BF_MRC ppt.pptx" id="{0AAFD693-0EB4-4444-886A-2002976E8D67}" vid="{BFDEE41F-32D9-4ED2-B809-9745CA8DAB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ell_x0020_SharePoint_x0020_SAEF_x0020_CountryOfJurisdictionTaxHTField0 xmlns="a30e1608-62ab-4164-8354-828506d2896f" xsi:nil="true"/>
    <Shell_x0020_SharePoint_x0020_SAEF_x0020_ExportControlClassificationTaxHTField0 xmlns="a30e1608-62ab-4164-8354-828506d2896f" xsi:nil="true"/>
    <Shell_x0020_SharePoint_x0020_SAEF_x0020_AssetIdentifier xmlns="a30e1608-62ab-4164-8354-828506d2896f" xsi:nil="true"/>
    <Shell_x0020_SharePoint_x0020_SAEF_x0020_Owner xmlns="a30e1608-62ab-4164-8354-828506d2896f" xsi:nil="true"/>
    <Shell_x0020_SharePoint_x0020_SAEF_x0020_GlobalFunctionTaxHTField0 xmlns="a30e1608-62ab-4164-8354-828506d2896f" xsi:nil="true"/>
    <Shell_x0020_SharePoint_x0020_SAEF_x0020_SecurityClassificationTaxHTField0 xmlns="a30e1608-62ab-4164-8354-828506d2896f" xsi:nil="true"/>
    <o4f281c058f542b9a3cbbee50b0d8872 xmlns="a30e1608-62ab-4164-8354-828506d2896f" xsi:nil="true"/>
    <Shell_x0020_SharePoint_x0020_SAEF_x0020_SiteCollectionName xmlns="a30e1608-62ab-4164-8354-828506d2896f">Martinez Refinery</Shell_x0020_SharePoint_x0020_SAEF_x0020_SiteCollectionName>
    <TaxCatchAll xmlns="a30e1608-62ab-4164-8354-828506d2896f" xsi:nil="true"/>
    <Page_x0020_Owner xmlns="a30e1608-62ab-4164-8354-828506d2896f">
      <UserInfo>
        <DisplayName/>
        <AccountId xsi:nil="true"/>
        <AccountType/>
      </UserInfo>
    </Page_x0020_Owner>
    <Shell_x0020_SharePoint_x0020_SAEF_x0020_LegalEntityTaxHTField0 xmlns="a30e1608-62ab-4164-8354-828506d2896f" xsi:nil="true"/>
    <Shell_x0020_SharePoint_x0020_SAEF_x0020_TRIMRecordNumber xmlns="a30e1608-62ab-4164-8354-828506d2896f" xsi:nil="true"/>
    <ef61a74acf9445c0b0f54b09af070e7b xmlns="a30e1608-62ab-4164-8354-828506d2896f" xsi:nil="true"/>
    <Shell_x0020_SharePoint_x0020_SAEF_x0020_Collection xmlns="a30e1608-62ab-4164-8354-828506d2896f">false</Shell_x0020_SharePoint_x0020_SAEF_x0020_Collection>
    <Shell_x0020_SharePoint_x0020_SAEF_x0020_BusinessTaxHTField0 xmlns="a30e1608-62ab-4164-8354-828506d2896f" xsi:nil="true"/>
    <Shell_x0020_SharePoint_x0020_SAEF_x0020_IsRecord xmlns="a30e1608-62ab-4164-8354-828506d2896f" xsi:nil="true"/>
    <Shell_x0020_SharePoint_x0020_SAEF_x0020_DocumentStatusTaxHTField0 xmlns="a30e1608-62ab-4164-8354-828506d2896f" xsi:nil="true"/>
    <Shell_x0020_SharePoint_x0020_SAEF_x0020_BusinessUnitRegionTaxHTField0 xmlns="a30e1608-62ab-4164-8354-828506d2896f" xsi:nil="true"/>
    <Shell_x0020_SharePoint_x0020_SAEF_x0020_BusinessProcessTaxHTField0 xmlns="a30e1608-62ab-4164-8354-828506d2896f" xsi:nil="true"/>
    <Shell_x0020_SharePoint_x0020_SAEF_x0020_SiteOwner xmlns="a30e1608-62ab-4164-8354-828506d2896f">americas\woan-ling.chao</Shell_x0020_SharePoint_x0020_SAEF_x0020_SiteOwner>
    <Shell_x0020_SharePoint_x0020_SAEF_x0020_DocumentTypeTaxHTField0 xmlns="a30e1608-62ab-4164-8354-828506d2896f" xsi:nil="true"/>
    <Shell_x0020_SharePoint_x0020_SAEF_x0020_LanguageTaxHTField0 xmlns="a30e1608-62ab-4164-8354-828506d2896f" xsi:nil="true"/>
    <lcf76f155ced4ddcb4097134ff3c332f xmlns="bdc81cdd-3ff2-4509-bd7c-ab36497d049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Shell Document" ma:contentTypeID="0x010100FAE65153188FE54CA818F15ED952859601001F7C0C4234916844A4377A7C62056CD0" ma:contentTypeVersion="18" ma:contentTypeDescription="Shell Document Content Type" ma:contentTypeScope="" ma:versionID="b348c8645c4bf6c37bb01444fae49e4a">
  <xsd:schema xmlns:xsd="http://www.w3.org/2001/XMLSchema" xmlns:xs="http://www.w3.org/2001/XMLSchema" xmlns:p="http://schemas.microsoft.com/office/2006/metadata/properties" xmlns:ns3="a30e1608-62ab-4164-8354-828506d2896f" xmlns:ns4="bdc81cdd-3ff2-4509-bd7c-ab36497d0494" targetNamespace="http://schemas.microsoft.com/office/2006/metadata/properties" ma:root="true" ma:fieldsID="1eb926e7c5a273685defb901c4fa1d3e" ns3:_="" ns4:_="">
    <xsd:import namespace="a30e1608-62ab-4164-8354-828506d2896f"/>
    <xsd:import namespace="bdc81cdd-3ff2-4509-bd7c-ab36497d0494"/>
    <xsd:element name="properties">
      <xsd:complexType>
        <xsd:sequence>
          <xsd:element name="documentManagement">
            <xsd:complexType>
              <xsd:all>
                <xsd:element ref="ns3:Shell_x0020_SharePoint_x0020_SAEF_x0020_Owner" minOccurs="0"/>
                <xsd:element ref="ns3:Shell_x0020_SharePoint_x0020_SAEF_x0020_SiteCollectionName"/>
                <xsd:element ref="ns3:Shell_x0020_SharePoint_x0020_SAEF_x0020_SiteOwner"/>
                <xsd:element ref="ns3:Shell_x0020_SharePoint_x0020_SAEF_x0020_Collection"/>
                <xsd:element ref="ns3:Shell_x0020_SharePoint_x0020_SAEF_x0020_IsRecord" minOccurs="0"/>
                <xsd:element ref="ns3:Shell_x0020_SharePoint_x0020_SAEF_x0020_TRIMRecordNumber" minOccurs="0"/>
                <xsd:element ref="ns3:Shell_x0020_SharePoint_x0020_SAEF_x0020_SecurityClassificationTaxHTField0" minOccurs="0"/>
                <xsd:element ref="ns3:Shell_x0020_SharePoint_x0020_SAEF_x0020_DocumentTypeTaxHTField0" minOccurs="0"/>
                <xsd:element ref="ns3:Shell_x0020_SharePoint_x0020_SAEF_x0020_GlobalFunctionTaxHTField0" minOccurs="0"/>
                <xsd:element ref="ns3:Shell_x0020_SharePoint_x0020_SAEF_x0020_LanguageTaxHTField0" minOccurs="0"/>
                <xsd:element ref="ns3:Shell_x0020_SharePoint_x0020_SAEF_x0020_LegalEntityTaxHTField0" minOccurs="0"/>
                <xsd:element ref="ns3:Shell_x0020_SharePoint_x0020_SAEF_x0020_BusinessUnitRegionTaxHTField0" minOccurs="0"/>
                <xsd:element ref="ns3:Shell_x0020_SharePoint_x0020_SAEF_x0020_CountryOfJurisdictionTaxHTField0" minOccurs="0"/>
                <xsd:element ref="ns3:Shell_x0020_SharePoint_x0020_SAEF_x0020_BusinessTaxHTField0" minOccurs="0"/>
                <xsd:element ref="ns3:Shell_x0020_SharePoint_x0020_SAEF_x0020_BusinessProcessTaxHTField0" minOccurs="0"/>
                <xsd:element ref="ns3:TaxCatchAll" minOccurs="0"/>
                <xsd:element ref="ns3:TaxCatchAllLabel" minOccurs="0"/>
                <xsd:element ref="ns3:Shell_x0020_SharePoint_x0020_SAEF_x0020_AssetIdentifier" minOccurs="0"/>
                <xsd:element ref="ns3:Shell_x0020_SharePoint_x0020_SAEF_x0020_ExportControlClassificationTaxHTField0" minOccurs="0"/>
                <xsd:element ref="ns3:Shell_x0020_SharePoint_x0020_SAEF_x0020_DocumentStatusTaxHTField0" minOccurs="0"/>
                <xsd:element ref="ns3:ef61a74acf9445c0b0f54b09af070e7b" minOccurs="0"/>
                <xsd:element ref="ns3:o4f281c058f542b9a3cbbee50b0d8872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3:Page_x0020_Owner" minOccurs="0"/>
                <xsd:element ref="ns4:MediaServiceObjectDetectorVersions" minOccurs="0"/>
                <xsd:element ref="ns4:lcf76f155ced4ddcb4097134ff3c332f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SearchPropertie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0e1608-62ab-4164-8354-828506d2896f" elementFormDefault="qualified">
    <xsd:import namespace="http://schemas.microsoft.com/office/2006/documentManagement/types"/>
    <xsd:import namespace="http://schemas.microsoft.com/office/infopath/2007/PartnerControls"/>
    <xsd:element name="Shell_x0020_SharePoint_x0020_SAEF_x0020_Owner" ma:index="3" nillable="true" ma:displayName="Owner" ma:internalName="Shell_x0020_SharePoint_x0020_SAEF_x0020_Owner" ma:readOnly="false">
      <xsd:simpleType>
        <xsd:restriction base="dms:Text"/>
      </xsd:simpleType>
    </xsd:element>
    <xsd:element name="Shell_x0020_SharePoint_x0020_SAEF_x0020_SiteCollectionName" ma:index="4" ma:displayName="Site Collection Name" ma:default="Martinez Refinery" ma:internalName="Shell_x0020_SharePoint_x0020_SAEF_x0020_SiteCollectionName" ma:readOnly="false">
      <xsd:simpleType>
        <xsd:restriction base="dms:Text">
          <xsd:maxLength value="255"/>
        </xsd:restriction>
      </xsd:simpleType>
    </xsd:element>
    <xsd:element name="Shell_x0020_SharePoint_x0020_SAEF_x0020_SiteOwner" ma:index="5" ma:displayName="Site Owner" ma:default="americas\woan-ling.chao" ma:internalName="Shell_x0020_SharePoint_x0020_SAEF_x0020_SiteOwner" ma:readOnly="false">
      <xsd:simpleType>
        <xsd:restriction base="dms:Text">
          <xsd:maxLength value="255"/>
        </xsd:restriction>
      </xsd:simpleType>
    </xsd:element>
    <xsd:element name="Shell_x0020_SharePoint_x0020_SAEF_x0020_Collection" ma:index="6" ma:displayName="Collection" ma:default="0" ma:internalName="Shell_x0020_SharePoint_x0020_SAEF_x0020_Collection" ma:readOnly="false">
      <xsd:simpleType>
        <xsd:restriction base="dms:Boolean"/>
      </xsd:simpleType>
    </xsd:element>
    <xsd:element name="Shell_x0020_SharePoint_x0020_SAEF_x0020_IsRecord" ma:index="7" nillable="true" ma:displayName="Is Archived" ma:internalName="Shell_x0020_SharePoint_x0020_SAEF_x0020_IsRecord" ma:readOnly="false">
      <xsd:simpleType>
        <xsd:restriction base="dms:Text"/>
      </xsd:simpleType>
    </xsd:element>
    <xsd:element name="Shell_x0020_SharePoint_x0020_SAEF_x0020_TRIMRecordNumber" ma:index="8" nillable="true" ma:displayName="TRIM Record Number" ma:internalName="Shell_x0020_SharePoint_x0020_SAEF_x0020_TRIMRecordNumber" ma:readOnly="false">
      <xsd:simpleType>
        <xsd:restriction base="dms:Text"/>
      </xsd:simpleType>
    </xsd:element>
    <xsd:element name="Shell_x0020_SharePoint_x0020_SAEF_x0020_SecurityClassificationTaxHTField0" ma:index="9" nillable="true" ma:displayName="Security Classification_0" ma:hidden="true" ma:internalName="Shell_x0020_SharePoint_x0020_SAEF_x0020_SecurityClassificationTaxHTField0" ma:readOnly="false">
      <xsd:simpleType>
        <xsd:restriction base="dms:Note"/>
      </xsd:simpleType>
    </xsd:element>
    <xsd:element name="Shell_x0020_SharePoint_x0020_SAEF_x0020_DocumentTypeTaxHTField0" ma:index="10" nillable="true" ma:displayName="Document Type_0" ma:hidden="true" ma:internalName="Shell_x0020_SharePoint_x0020_SAEF_x0020_DocumentTypeTaxHTField0" ma:readOnly="false">
      <xsd:simpleType>
        <xsd:restriction base="dms:Note"/>
      </xsd:simpleType>
    </xsd:element>
    <xsd:element name="Shell_x0020_SharePoint_x0020_SAEF_x0020_GlobalFunctionTaxHTField0" ma:index="11" nillable="true" ma:displayName="Business Function_0" ma:hidden="true" ma:internalName="Shell_x0020_SharePoint_x0020_SAEF_x0020_GlobalFunctionTaxHTField0" ma:readOnly="false">
      <xsd:simpleType>
        <xsd:restriction base="dms:Note"/>
      </xsd:simpleType>
    </xsd:element>
    <xsd:element name="Shell_x0020_SharePoint_x0020_SAEF_x0020_LanguageTaxHTField0" ma:index="13" nillable="true" ma:displayName="Language_0" ma:hidden="true" ma:internalName="Shell_x0020_SharePoint_x0020_SAEF_x0020_LanguageTaxHTField0" ma:readOnly="false">
      <xsd:simpleType>
        <xsd:restriction base="dms:Note"/>
      </xsd:simpleType>
    </xsd:element>
    <xsd:element name="Shell_x0020_SharePoint_x0020_SAEF_x0020_LegalEntityTaxHTField0" ma:index="14" nillable="true" ma:displayName="Legal Entity_0" ma:hidden="true" ma:internalName="Shell_x0020_SharePoint_x0020_SAEF_x0020_LegalEntityTaxHTField0" ma:readOnly="false">
      <xsd:simpleType>
        <xsd:restriction base="dms:Note"/>
      </xsd:simpleType>
    </xsd:element>
    <xsd:element name="Shell_x0020_SharePoint_x0020_SAEF_x0020_BusinessUnitRegionTaxHTField0" ma:index="15" nillable="true" ma:displayName="BusinessUnitRegion_0" ma:hidden="true" ma:internalName="Shell_x0020_SharePoint_x0020_SAEF_x0020_BusinessUnitRegionTaxHTField0" ma:readOnly="false">
      <xsd:simpleType>
        <xsd:restriction base="dms:Note"/>
      </xsd:simpleType>
    </xsd:element>
    <xsd:element name="Shell_x0020_SharePoint_x0020_SAEF_x0020_CountryOfJurisdictionTaxHTField0" ma:index="19" nillable="true" ma:displayName="Country of Jurisdiction_0" ma:hidden="true" ma:internalName="Shell_x0020_SharePoint_x0020_SAEF_x0020_CountryOfJurisdictionTaxHTField0" ma:readOnly="false">
      <xsd:simpleType>
        <xsd:restriction base="dms:Note"/>
      </xsd:simpleType>
    </xsd:element>
    <xsd:element name="Shell_x0020_SharePoint_x0020_SAEF_x0020_BusinessTaxHTField0" ma:index="20" nillable="true" ma:displayName="Business_0" ma:hidden="true" ma:internalName="Shell_x0020_SharePoint_x0020_SAEF_x0020_BusinessTaxHTField0" ma:readOnly="false">
      <xsd:simpleType>
        <xsd:restriction base="dms:Note"/>
      </xsd:simpleType>
    </xsd:element>
    <xsd:element name="Shell_x0020_SharePoint_x0020_SAEF_x0020_BusinessProcessTaxHTField0" ma:index="21" nillable="true" ma:displayName="Business Process_0" ma:hidden="true" ma:internalName="Shell_x0020_SharePoint_x0020_SAEF_x0020_BusinessProcessTaxHTField0" ma:readOnly="false">
      <xsd:simpleType>
        <xsd:restriction base="dms:Note"/>
      </xsd:simpleType>
    </xsd:element>
    <xsd:element name="TaxCatchAll" ma:index="23" nillable="true" ma:displayName="Taxonomy Catch All Column" ma:hidden="true" ma:list="{c24789f3-654c-4ab0-b445-8e6da56aa972}" ma:internalName="TaxCatchAll" ma:readOnly="false" ma:showField="CatchAllData" ma:web="a30e1608-62ab-4164-8354-828506d289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4" nillable="true" ma:displayName="Taxonomy Catch All Column1" ma:hidden="true" ma:list="{c24789f3-654c-4ab0-b445-8e6da56aa972}" ma:internalName="TaxCatchAllLabel" ma:readOnly="true" ma:showField="CatchAllDataLabel" ma:web="a30e1608-62ab-4164-8354-828506d289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ell_x0020_SharePoint_x0020_SAEF_x0020_AssetIdentifier" ma:index="25" nillable="true" ma:displayName="Asset Identifier" ma:hidden="true" ma:internalName="Shell_x0020_SharePoint_x0020_SAEF_x0020_AssetIdentifier" ma:readOnly="false">
      <xsd:simpleType>
        <xsd:restriction base="dms:Text"/>
      </xsd:simpleType>
    </xsd:element>
    <xsd:element name="Shell_x0020_SharePoint_x0020_SAEF_x0020_ExportControlClassificationTaxHTField0" ma:index="26" nillable="true" ma:displayName="Export Control_0" ma:hidden="true" ma:internalName="Shell_x0020_SharePoint_x0020_SAEF_x0020_ExportControlClassificationTaxHTField0" ma:readOnly="false">
      <xsd:simpleType>
        <xsd:restriction base="dms:Note"/>
      </xsd:simpleType>
    </xsd:element>
    <xsd:element name="Shell_x0020_SharePoint_x0020_SAEF_x0020_DocumentStatusTaxHTField0" ma:index="27" nillable="true" ma:displayName="Document Status_0" ma:hidden="true" ma:internalName="Shell_x0020_SharePoint_x0020_SAEF_x0020_DocumentStatusTaxHTField0" ma:readOnly="false">
      <xsd:simpleType>
        <xsd:restriction base="dms:Note"/>
      </xsd:simpleType>
    </xsd:element>
    <xsd:element name="ef61a74acf9445c0b0f54b09af070e7b" ma:index="28" nillable="true" ma:displayName="Shell_x0020_SharePoint_x0020_SIS_x0020_Organization_0" ma:hidden="true" ma:internalName="ef61a74acf9445c0b0f54b09af070e7b" ma:readOnly="false">
      <xsd:simpleType>
        <xsd:restriction base="dms:Note"/>
      </xsd:simpleType>
    </xsd:element>
    <xsd:element name="o4f281c058f542b9a3cbbee50b0d8872" ma:index="30" nillable="true" ma:displayName="Shell_x0020_SharePoint_x0020_SIS_x0020_ProcessArea_0" ma:hidden="true" ma:internalName="o4f281c058f542b9a3cbbee50b0d8872" ma:readOnly="false">
      <xsd:simpleType>
        <xsd:restriction base="dms:Note"/>
      </xsd:simpleType>
    </xsd:element>
    <xsd:element name="Page_x0020_Owner" ma:index="36" nillable="true" ma:displayName="Page Owner" ma:description="Person, people, or group that manages a specific site page and its content." ma:list="UserInfo" ma:SearchPeopleOnly="false" ma:SharePointGroup="0" ma:internalName="Page_x0020_Owner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c81cdd-3ff2-4509-bd7c-ab36497d04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3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3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39" nillable="true" ma:taxonomy="true" ma:internalName="lcf76f155ced4ddcb4097134ff3c332f" ma:taxonomyFieldName="MediaServiceImageTags" ma:displayName="Image Tags" ma:readOnly="false" ma:fieldId="{5cf76f15-5ced-4ddc-b409-7134ff3c332f}" ma:taxonomyMulti="true" ma:sspId="2f2bcfd6-595f-4c41-b442-a477648fb2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4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4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4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44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F32EEC-A3F8-40E5-85C9-C5A4E6E190AD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bdc81cdd-3ff2-4509-bd7c-ab36497d0494"/>
    <ds:schemaRef ds:uri="a30e1608-62ab-4164-8354-828506d2896f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7E262B4-CBCD-4AB9-8A42-F0602A8DCD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971CE3-C484-44AA-A598-312282F6ED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0e1608-62ab-4164-8354-828506d2896f"/>
    <ds:schemaRef ds:uri="bdc81cdd-3ff2-4509-bd7c-ab36497d04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V50_Template</Template>
  <TotalTime>500</TotalTime>
  <Words>290</Words>
  <Application>Microsoft Office PowerPoint</Application>
  <PresentationFormat>Letter Paper (8.5x11 in)</PresentationFormat>
  <Paragraphs>64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Arial</vt:lpstr>
      <vt:lpstr>Book Antiqua</vt:lpstr>
      <vt:lpstr>Calibri</vt:lpstr>
      <vt:lpstr>Constantia</vt:lpstr>
      <vt:lpstr>Myriad Pro</vt:lpstr>
      <vt:lpstr>Times New Roman</vt:lpstr>
      <vt:lpstr>Verdana</vt:lpstr>
      <vt:lpstr>Wingdings</vt:lpstr>
      <vt:lpstr>V50_Template</vt:lpstr>
      <vt:lpstr>1_Office Theme</vt:lpstr>
      <vt:lpstr>Office Theme</vt:lpstr>
      <vt:lpstr>Office Theme</vt:lpstr>
      <vt:lpstr>Office Theme</vt:lpstr>
      <vt:lpstr>2_Office Theme</vt:lpstr>
      <vt:lpstr>Martinez Refinery</vt:lpstr>
      <vt:lpstr>Agenda – Regen Head         Replacement</vt:lpstr>
      <vt:lpstr>PowerPoint Presentation</vt:lpstr>
      <vt:lpstr>Cracking Reaction</vt:lpstr>
      <vt:lpstr>Sigma Phase Embrittlement</vt:lpstr>
      <vt:lpstr>CCU Cyclone Regenerator Head </vt:lpstr>
      <vt:lpstr>CCU Cyclone Regenerator Head</vt:lpstr>
      <vt:lpstr>CCU Cyclone Regenerator Head</vt:lpstr>
      <vt:lpstr>CCU Regenerator – Cyclones on Jig Stand</vt:lpstr>
      <vt:lpstr>CCU Regenerator Construction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RRD</dc:creator>
  <cp:lastModifiedBy>Lori McDonald</cp:lastModifiedBy>
  <cp:revision>75</cp:revision>
  <cp:lastPrinted>2025-01-23T19:42:58Z</cp:lastPrinted>
  <dcterms:created xsi:type="dcterms:W3CDTF">2012-11-12T10:46:57Z</dcterms:created>
  <dcterms:modified xsi:type="dcterms:W3CDTF">2025-09-26T04:44:05Z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0x010100FAE65153188FE54CA818F15ED952859601001F7C0C4234916844A4377A7C62056CD0</vt:lpwstr>
  </property>
  <property fmtid="{D5CDD505-2E9C-101B-9397-08002B2CF9AE}" pid="3" name="MediaServiceImageTags">
    <vt:lpwstr/>
  </property>
</Properties>
</file>