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7"/>
  </p:notesMasterIdLst>
  <p:handoutMasterIdLst>
    <p:handoutMasterId r:id="rId28"/>
  </p:handoutMasterIdLst>
  <p:sldIdLst>
    <p:sldId id="557" r:id="rId6"/>
    <p:sldId id="2147376024" r:id="rId7"/>
    <p:sldId id="766" r:id="rId8"/>
    <p:sldId id="275" r:id="rId9"/>
    <p:sldId id="2147376017" r:id="rId10"/>
    <p:sldId id="2147376014" r:id="rId11"/>
    <p:sldId id="2147376020" r:id="rId12"/>
    <p:sldId id="2147376019" r:id="rId13"/>
    <p:sldId id="2147376018" r:id="rId14"/>
    <p:sldId id="2147376022" r:id="rId15"/>
    <p:sldId id="2147376012" r:id="rId16"/>
    <p:sldId id="2147376015" r:id="rId17"/>
    <p:sldId id="323" r:id="rId18"/>
    <p:sldId id="324" r:id="rId19"/>
    <p:sldId id="325" r:id="rId20"/>
    <p:sldId id="2147376013" r:id="rId21"/>
    <p:sldId id="2147376010" r:id="rId22"/>
    <p:sldId id="808" r:id="rId23"/>
    <p:sldId id="2147376016" r:id="rId24"/>
    <p:sldId id="2147376021" r:id="rId25"/>
    <p:sldId id="2147376023"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1424110-270C-496B-BA2F-25A1EC006940}">
          <p14:sldIdLst>
            <p14:sldId id="557"/>
            <p14:sldId id="2147376024"/>
            <p14:sldId id="766"/>
            <p14:sldId id="275"/>
            <p14:sldId id="2147376017"/>
            <p14:sldId id="2147376014"/>
            <p14:sldId id="2147376020"/>
            <p14:sldId id="2147376019"/>
            <p14:sldId id="2147376018"/>
            <p14:sldId id="2147376022"/>
            <p14:sldId id="2147376012"/>
            <p14:sldId id="2147376015"/>
            <p14:sldId id="323"/>
            <p14:sldId id="324"/>
            <p14:sldId id="325"/>
            <p14:sldId id="2147376013"/>
            <p14:sldId id="2147376010"/>
            <p14:sldId id="808"/>
            <p14:sldId id="2147376016"/>
            <p14:sldId id="2147376021"/>
            <p14:sldId id="214737602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n, Kimberly A" initials="RKA" lastIdx="1" clrIdx="0">
    <p:extLst>
      <p:ext uri="{19B8F6BF-5375-455C-9EA6-DF929625EA0E}">
        <p15:presenceInfo xmlns:p15="http://schemas.microsoft.com/office/powerpoint/2012/main" userId="S-1-5-21-1275210071-1606980848-1801674531-393246" providerId="AD"/>
      </p:ext>
    </p:extLst>
  </p:cmAuthor>
  <p:cmAuthor id="2" name="Tasha Retherford" initials="TR" lastIdx="1" clrIdx="1">
    <p:extLst>
      <p:ext uri="{19B8F6BF-5375-455C-9EA6-DF929625EA0E}">
        <p15:presenceInfo xmlns:p15="http://schemas.microsoft.com/office/powerpoint/2012/main" userId="Tasha Retherford" providerId="None"/>
      </p:ext>
    </p:extLst>
  </p:cmAuthor>
  <p:cmAuthor id="3" name="Dillingham, Ian" initials="DI" lastIdx="0" clrIdx="2">
    <p:extLst>
      <p:ext uri="{19B8F6BF-5375-455C-9EA6-DF929625EA0E}">
        <p15:presenceInfo xmlns:p15="http://schemas.microsoft.com/office/powerpoint/2012/main" userId="Dillingham, Ian" providerId="None"/>
      </p:ext>
    </p:extLst>
  </p:cmAuthor>
  <p:cmAuthor id="4" name="Manke Fimbres, Melissa" initials="MFM" lastIdx="0" clrIdx="3">
    <p:extLst>
      <p:ext uri="{19B8F6BF-5375-455C-9EA6-DF929625EA0E}">
        <p15:presenceInfo xmlns:p15="http://schemas.microsoft.com/office/powerpoint/2012/main" userId="S-1-5-21-1275210071-1606980848-1801674531-229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00"/>
    <a:srgbClr val="0070AB"/>
    <a:srgbClr val="85D6FF"/>
    <a:srgbClr val="FFFF00"/>
    <a:srgbClr val="0098CE"/>
    <a:srgbClr val="4F68B2"/>
    <a:srgbClr val="D1FFA6"/>
    <a:srgbClr val="ECA498"/>
    <a:srgbClr val="DA80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55" autoAdjust="0"/>
    <p:restoredTop sz="87297" autoAdjust="0"/>
  </p:normalViewPr>
  <p:slideViewPr>
    <p:cSldViewPr>
      <p:cViewPr varScale="1">
        <p:scale>
          <a:sx n="74" d="100"/>
          <a:sy n="74" d="100"/>
        </p:scale>
        <p:origin x="1944" y="77"/>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91" d="100"/>
          <a:sy n="91" d="100"/>
        </p:scale>
        <p:origin x="370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038475" cy="465138"/>
          </a:xfrm>
          <a:prstGeom prst="rect">
            <a:avLst/>
          </a:prstGeom>
        </p:spPr>
        <p:txBody>
          <a:bodyPr vert="horz" lIns="91427" tIns="45713" rIns="91427" bIns="45713" rtlCol="0"/>
          <a:lstStyle>
            <a:lvl1pPr algn="l">
              <a:defRPr sz="1200"/>
            </a:lvl1pPr>
          </a:lstStyle>
          <a:p>
            <a:endParaRPr lang="en-US" dirty="0"/>
          </a:p>
        </p:txBody>
      </p:sp>
      <p:sp>
        <p:nvSpPr>
          <p:cNvPr id="3" name="Date Placeholder 2"/>
          <p:cNvSpPr>
            <a:spLocks noGrp="1"/>
          </p:cNvSpPr>
          <p:nvPr>
            <p:ph type="dt" sz="quarter" idx="1"/>
          </p:nvPr>
        </p:nvSpPr>
        <p:spPr>
          <a:xfrm>
            <a:off x="3970343" y="0"/>
            <a:ext cx="3038475" cy="465138"/>
          </a:xfrm>
          <a:prstGeom prst="rect">
            <a:avLst/>
          </a:prstGeom>
        </p:spPr>
        <p:txBody>
          <a:bodyPr vert="horz" lIns="91427" tIns="45713" rIns="91427" bIns="45713" rtlCol="0"/>
          <a:lstStyle>
            <a:lvl1pPr algn="r">
              <a:defRPr sz="1200"/>
            </a:lvl1pPr>
          </a:lstStyle>
          <a:p>
            <a:fld id="{58F150BD-E4D5-4F71-BE2C-BC0168FF2E89}" type="datetimeFigureOut">
              <a:rPr lang="en-US" smtClean="0"/>
              <a:pPr/>
              <a:t>9/5/2024</a:t>
            </a:fld>
            <a:endParaRPr lang="en-US" dirty="0"/>
          </a:p>
        </p:txBody>
      </p:sp>
      <p:sp>
        <p:nvSpPr>
          <p:cNvPr id="4" name="Footer Placeholder 3"/>
          <p:cNvSpPr>
            <a:spLocks noGrp="1"/>
          </p:cNvSpPr>
          <p:nvPr>
            <p:ph type="ftr" sz="quarter" idx="2"/>
          </p:nvPr>
        </p:nvSpPr>
        <p:spPr>
          <a:xfrm>
            <a:off x="5" y="8829675"/>
            <a:ext cx="3038475" cy="465138"/>
          </a:xfrm>
          <a:prstGeom prst="rect">
            <a:avLst/>
          </a:prstGeom>
        </p:spPr>
        <p:txBody>
          <a:bodyPr vert="horz" lIns="91427" tIns="45713" rIns="91427" bIns="457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3" y="8829675"/>
            <a:ext cx="3038475" cy="465138"/>
          </a:xfrm>
          <a:prstGeom prst="rect">
            <a:avLst/>
          </a:prstGeom>
        </p:spPr>
        <p:txBody>
          <a:bodyPr vert="horz" lIns="91427" tIns="45713" rIns="91427" bIns="45713" rtlCol="0" anchor="b"/>
          <a:lstStyle>
            <a:lvl1pPr algn="r">
              <a:defRPr sz="1200"/>
            </a:lvl1pPr>
          </a:lstStyle>
          <a:p>
            <a:fld id="{BFB91148-77FB-4B28-9B20-D017BFA913BB}" type="slidenum">
              <a:rPr lang="en-US" smtClean="0"/>
              <a:pPr/>
              <a:t>‹#›</a:t>
            </a:fld>
            <a:endParaRPr lang="en-US" dirty="0"/>
          </a:p>
        </p:txBody>
      </p:sp>
    </p:spTree>
    <p:extLst>
      <p:ext uri="{BB962C8B-B14F-4D97-AF65-F5344CB8AC3E}">
        <p14:creationId xmlns:p14="http://schemas.microsoft.com/office/powerpoint/2010/main" val="2499305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117AF004-3D40-4F96-A58E-52569B03EBD8}" type="datetimeFigureOut">
              <a:rPr lang="en-US" smtClean="0"/>
              <a:pPr/>
              <a:t>9/5/2024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4" tIns="46582" rIns="93164" bIns="4658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C765D3E3-2424-4484-A8B0-7EC9F44A06AA}" type="slidenum">
              <a:rPr lang="en-US" smtClean="0"/>
              <a:pPr/>
              <a:t>‹#›</a:t>
            </a:fld>
            <a:endParaRPr lang="en-US" dirty="0"/>
          </a:p>
        </p:txBody>
      </p:sp>
    </p:spTree>
    <p:extLst>
      <p:ext uri="{BB962C8B-B14F-4D97-AF65-F5344CB8AC3E}">
        <p14:creationId xmlns:p14="http://schemas.microsoft.com/office/powerpoint/2010/main" val="2286117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C765D3E3-2424-4484-A8B0-7EC9F44A06AA}" type="slidenum">
              <a:rPr lang="en-US" smtClean="0"/>
              <a:pPr/>
              <a:t>1</a:t>
            </a:fld>
            <a:endParaRPr lang="en-US" dirty="0"/>
          </a:p>
        </p:txBody>
      </p:sp>
    </p:spTree>
    <p:extLst>
      <p:ext uri="{BB962C8B-B14F-4D97-AF65-F5344CB8AC3E}">
        <p14:creationId xmlns:p14="http://schemas.microsoft.com/office/powerpoint/2010/main" val="2552385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A0C2BF0E-6A3D-47E0-A405-89A6B048FD65}"/>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ECE0A0FA-A947-4098-9FA9-B6062F8A73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7108" name="Slide Number Placeholder 3">
            <a:extLst>
              <a:ext uri="{FF2B5EF4-FFF2-40B4-BE49-F238E27FC236}">
                <a16:creationId xmlns:a16="http://schemas.microsoft.com/office/drawing/2014/main" id="{1FBE171E-D634-4247-98BE-D21496F8800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fld id="{2C3D989D-C929-4A34-B478-C65E4E761540}" type="slidenum">
              <a:rPr lang="en-US" altLang="en-US"/>
              <a:pPr/>
              <a:t>2</a:t>
            </a:fld>
            <a:endParaRPr lang="en-US" altLang="en-US"/>
          </a:p>
        </p:txBody>
      </p:sp>
    </p:spTree>
    <p:extLst>
      <p:ext uri="{BB962C8B-B14F-4D97-AF65-F5344CB8AC3E}">
        <p14:creationId xmlns:p14="http://schemas.microsoft.com/office/powerpoint/2010/main" val="2804840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A0C2BF0E-6A3D-47E0-A405-89A6B048FD65}"/>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ECE0A0FA-A947-4098-9FA9-B6062F8A73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7108" name="Slide Number Placeholder 3">
            <a:extLst>
              <a:ext uri="{FF2B5EF4-FFF2-40B4-BE49-F238E27FC236}">
                <a16:creationId xmlns:a16="http://schemas.microsoft.com/office/drawing/2014/main" id="{1FBE171E-D634-4247-98BE-D21496F8800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fld id="{2C3D989D-C929-4A34-B478-C65E4E761540}" type="slidenum">
              <a:rPr lang="en-US" altLang="en-US"/>
              <a:pPr/>
              <a:t>4</a:t>
            </a:fld>
            <a:endParaRPr lang="en-US" altLang="en-US"/>
          </a:p>
        </p:txBody>
      </p:sp>
    </p:spTree>
    <p:extLst>
      <p:ext uri="{BB962C8B-B14F-4D97-AF65-F5344CB8AC3E}">
        <p14:creationId xmlns:p14="http://schemas.microsoft.com/office/powerpoint/2010/main" val="1055583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462B0A37-58E7-412E-82BD-83F9F52BDF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fld id="{DF68E9D9-C7D7-4B00-9D86-F02A7ED259E1}" type="slidenum">
              <a:rPr lang="en-US" altLang="en-US"/>
              <a:pPr/>
              <a:t>13</a:t>
            </a:fld>
            <a:endParaRPr lang="en-US" altLang="en-US"/>
          </a:p>
        </p:txBody>
      </p:sp>
      <p:sp>
        <p:nvSpPr>
          <p:cNvPr id="36867" name="Rectangle 2">
            <a:extLst>
              <a:ext uri="{FF2B5EF4-FFF2-40B4-BE49-F238E27FC236}">
                <a16:creationId xmlns:a16="http://schemas.microsoft.com/office/drawing/2014/main" id="{DCEB2405-C211-4B8C-8368-3435872354AB}"/>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54BAFD48-1DEA-4A0B-A82E-D3D2A33410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altLang="en-US" sz="1000">
              <a:latin typeface="Arial" panose="020B0604020202020204" pitchFamily="34" charset="0"/>
            </a:endParaRPr>
          </a:p>
          <a:p>
            <a:pPr>
              <a:lnSpc>
                <a:spcPct val="90000"/>
              </a:lnSpc>
            </a:pPr>
            <a:r>
              <a:rPr lang="en-US" altLang="en-US" sz="1000" b="1">
                <a:latin typeface="Arial" panose="020B0604020202020204" pitchFamily="34" charset="0"/>
              </a:rPr>
              <a:t>TOTAL BODY HEAT STRESS IS BASED IN THE  OVERALL HEAT REGULATION OF THE BODY: </a:t>
            </a:r>
          </a:p>
          <a:p>
            <a:pPr>
              <a:lnSpc>
                <a:spcPct val="90000"/>
              </a:lnSpc>
            </a:pPr>
            <a:endParaRPr lang="en-US" altLang="en-US" sz="1000">
              <a:latin typeface="Arial" panose="020B0604020202020204" pitchFamily="34" charset="0"/>
            </a:endParaRPr>
          </a:p>
          <a:p>
            <a:pPr>
              <a:lnSpc>
                <a:spcPct val="90000"/>
              </a:lnSpc>
            </a:pPr>
            <a:r>
              <a:rPr lang="en-US" altLang="en-US" sz="1000">
                <a:latin typeface="Arial" panose="020B0604020202020204" pitchFamily="34" charset="0"/>
              </a:rPr>
              <a:t>(1)   </a:t>
            </a:r>
            <a:r>
              <a:rPr lang="en-US" altLang="en-US" sz="1000" u="sng">
                <a:latin typeface="Arial" panose="020B0604020202020204" pitchFamily="34" charset="0"/>
              </a:rPr>
              <a:t>Convection</a:t>
            </a:r>
            <a:r>
              <a:rPr lang="en-US" altLang="en-US" sz="1000">
                <a:latin typeface="Arial" panose="020B0604020202020204" pitchFamily="34" charset="0"/>
              </a:rPr>
              <a:t> - is heat transfer by moving a gas or liquid over the body, whether induced by thermal currents, body motion or natural movement of air (wind) or water.  </a:t>
            </a:r>
          </a:p>
          <a:p>
            <a:pPr>
              <a:lnSpc>
                <a:spcPct val="90000"/>
              </a:lnSpc>
            </a:pPr>
            <a:r>
              <a:rPr lang="en-US" altLang="en-US" sz="1000">
                <a:latin typeface="Arial" panose="020B0604020202020204" pitchFamily="34" charset="0"/>
              </a:rPr>
              <a:t>	(a)</a:t>
            </a:r>
            <a:r>
              <a:rPr lang="en-US" altLang="en-US" sz="1000" b="1">
                <a:latin typeface="Arial" panose="020B0604020202020204" pitchFamily="34" charset="0"/>
              </a:rPr>
              <a:t>  </a:t>
            </a:r>
            <a:r>
              <a:rPr lang="en-US" altLang="en-US" sz="1000" u="sng">
                <a:latin typeface="Arial" panose="020B0604020202020204" pitchFamily="34" charset="0"/>
              </a:rPr>
              <a:t>Heat loss</a:t>
            </a:r>
            <a:r>
              <a:rPr lang="en-US" altLang="en-US" sz="1000">
                <a:latin typeface="Arial" panose="020B0604020202020204" pitchFamily="34" charset="0"/>
              </a:rPr>
              <a:t> - occurs when air temperature is below skin temperature. </a:t>
            </a:r>
          </a:p>
          <a:p>
            <a:pPr>
              <a:lnSpc>
                <a:spcPct val="90000"/>
              </a:lnSpc>
            </a:pPr>
            <a:r>
              <a:rPr lang="en-US" altLang="en-US" sz="1000">
                <a:latin typeface="Arial" panose="020B0604020202020204" pitchFamily="34" charset="0"/>
              </a:rPr>
              <a:t>	(b)  </a:t>
            </a:r>
            <a:r>
              <a:rPr lang="en-US" altLang="en-US" sz="1000" u="sng">
                <a:latin typeface="Arial" panose="020B0604020202020204" pitchFamily="34" charset="0"/>
              </a:rPr>
              <a:t>Heat gain</a:t>
            </a:r>
            <a:r>
              <a:rPr lang="en-US" altLang="en-US" sz="1000">
                <a:latin typeface="Arial" panose="020B0604020202020204" pitchFamily="34" charset="0"/>
              </a:rPr>
              <a:t> - occurs when air temperature approaches or exceeds that of the body.  </a:t>
            </a:r>
          </a:p>
          <a:p>
            <a:pPr>
              <a:lnSpc>
                <a:spcPct val="90000"/>
              </a:lnSpc>
            </a:pPr>
            <a:r>
              <a:rPr lang="en-US" altLang="en-US" sz="1000">
                <a:latin typeface="Arial" panose="020B0604020202020204" pitchFamily="34" charset="0"/>
              </a:rPr>
              <a:t>(2)  </a:t>
            </a:r>
            <a:r>
              <a:rPr lang="en-US" altLang="en-US" sz="1000" u="sng">
                <a:latin typeface="Arial" panose="020B0604020202020204" pitchFamily="34" charset="0"/>
              </a:rPr>
              <a:t>Radiation – heat loss and gain.</a:t>
            </a:r>
            <a:r>
              <a:rPr lang="en-US" altLang="en-US" sz="1000">
                <a:latin typeface="Arial" panose="020B0604020202020204" pitchFamily="34" charset="0"/>
              </a:rPr>
              <a:t>  </a:t>
            </a:r>
          </a:p>
          <a:p>
            <a:pPr>
              <a:lnSpc>
                <a:spcPct val="90000"/>
              </a:lnSpc>
            </a:pPr>
            <a:r>
              <a:rPr lang="en-US" altLang="en-US" sz="1000">
                <a:latin typeface="Arial" panose="020B0604020202020204" pitchFamily="34" charset="0"/>
              </a:rPr>
              <a:t>	(a)  </a:t>
            </a:r>
            <a:r>
              <a:rPr lang="en-US" altLang="en-US" sz="1000" u="sng">
                <a:latin typeface="Arial" panose="020B0604020202020204" pitchFamily="34" charset="0"/>
              </a:rPr>
              <a:t>Heat loss</a:t>
            </a:r>
            <a:r>
              <a:rPr lang="en-US" altLang="en-US" sz="1000">
                <a:latin typeface="Arial" panose="020B0604020202020204" pitchFamily="34" charset="0"/>
              </a:rPr>
              <a:t> - occurs when surrounding objects have lower surface temperature than the body. </a:t>
            </a:r>
          </a:p>
          <a:p>
            <a:pPr>
              <a:lnSpc>
                <a:spcPct val="90000"/>
              </a:lnSpc>
            </a:pPr>
            <a:r>
              <a:rPr lang="en-US" altLang="en-US" sz="1000">
                <a:latin typeface="Arial" panose="020B0604020202020204" pitchFamily="34" charset="0"/>
              </a:rPr>
              <a:t>	(b)  </a:t>
            </a:r>
            <a:r>
              <a:rPr lang="en-US" altLang="en-US" sz="1000" u="sng">
                <a:latin typeface="Arial" panose="020B0604020202020204" pitchFamily="34" charset="0"/>
              </a:rPr>
              <a:t>Heat gain</a:t>
            </a:r>
            <a:r>
              <a:rPr lang="en-US" altLang="en-US" sz="1000">
                <a:latin typeface="Arial" panose="020B0604020202020204" pitchFamily="34" charset="0"/>
              </a:rPr>
              <a:t> - occurs when surrounding objects have higher surface temperature than body surface temperature.  Temperature combinations of the solar, ground and surrounding objects may exist which result in body heat gain, even if the air temperature is below that of the body.  </a:t>
            </a:r>
          </a:p>
          <a:p>
            <a:pPr>
              <a:lnSpc>
                <a:spcPct val="90000"/>
              </a:lnSpc>
            </a:pPr>
            <a:r>
              <a:rPr lang="en-US" altLang="en-US" sz="1000">
                <a:latin typeface="Arial" panose="020B0604020202020204" pitchFamily="34" charset="0"/>
              </a:rPr>
              <a:t>(3)  Conduction – Conduction of heat to or from solid objects is usually minimal, since little contact surface is involved.  </a:t>
            </a:r>
          </a:p>
          <a:p>
            <a:pPr>
              <a:lnSpc>
                <a:spcPct val="90000"/>
              </a:lnSpc>
            </a:pPr>
            <a:r>
              <a:rPr lang="en-US" altLang="en-US" sz="1000">
                <a:latin typeface="Arial" panose="020B0604020202020204" pitchFamily="34" charset="0"/>
              </a:rPr>
              <a:t>	(a)  Although minimal – </a:t>
            </a:r>
            <a:r>
              <a:rPr lang="en-US" altLang="en-US" sz="1000" u="sng">
                <a:latin typeface="Arial" panose="020B0604020202020204" pitchFamily="34" charset="0"/>
              </a:rPr>
              <a:t>heat loss </a:t>
            </a:r>
            <a:r>
              <a:rPr lang="en-US" altLang="en-US" sz="1000">
                <a:latin typeface="Arial" panose="020B0604020202020204" pitchFamily="34" charset="0"/>
              </a:rPr>
              <a:t>occurs from boots to the ground when the surface ground’s temperature is lower than the boots.  </a:t>
            </a:r>
          </a:p>
          <a:p>
            <a:pPr>
              <a:lnSpc>
                <a:spcPct val="90000"/>
              </a:lnSpc>
            </a:pPr>
            <a:r>
              <a:rPr lang="en-US" altLang="en-US" sz="1000">
                <a:latin typeface="Arial" panose="020B0604020202020204" pitchFamily="34" charset="0"/>
              </a:rPr>
              <a:t>	(b)  Although minimal – </a:t>
            </a:r>
            <a:r>
              <a:rPr lang="en-US" altLang="en-US" sz="1000" u="sng">
                <a:latin typeface="Arial" panose="020B0604020202020204" pitchFamily="34" charset="0"/>
              </a:rPr>
              <a:t>heat gain</a:t>
            </a:r>
            <a:r>
              <a:rPr lang="en-US" altLang="en-US" sz="1000">
                <a:latin typeface="Arial" panose="020B0604020202020204" pitchFamily="34" charset="0"/>
              </a:rPr>
              <a:t> occurs from the ground to the boots usually occurs during hot weather.    </a:t>
            </a:r>
          </a:p>
          <a:p>
            <a:pPr>
              <a:lnSpc>
                <a:spcPct val="90000"/>
              </a:lnSpc>
            </a:pPr>
            <a:r>
              <a:rPr lang="en-US" altLang="en-US" sz="1000">
                <a:latin typeface="Arial" panose="020B0604020202020204" pitchFamily="34" charset="0"/>
              </a:rPr>
              <a:t>(4) Evaporation -  evaporation of water produces cooling – heat loss.   The max heat loss from evaporation is a function of the rate of air motion over the skin and the water vapor pressure differences between the surrounding air and the wet skin.  </a:t>
            </a:r>
          </a:p>
          <a:p>
            <a:pPr>
              <a:lnSpc>
                <a:spcPct val="90000"/>
              </a:lnSpc>
            </a:pPr>
            <a:r>
              <a:rPr lang="en-US" altLang="en-US" sz="1000">
                <a:latin typeface="Arial" panose="020B0604020202020204" pitchFamily="34" charset="0"/>
              </a:rPr>
              <a:t>	(a)  Sweating – sweat glands secrete fluid onto the skin surface permitting evaporative cooling when liquid is converted to water vapor. </a:t>
            </a:r>
          </a:p>
          <a:p>
            <a:pPr>
              <a:lnSpc>
                <a:spcPct val="90000"/>
              </a:lnSpc>
            </a:pPr>
            <a:r>
              <a:rPr lang="en-US" altLang="en-US" sz="1000">
                <a:latin typeface="Arial" panose="020B0604020202020204" pitchFamily="34" charset="0"/>
              </a:rPr>
              <a:t>	(b) In hot environments, the amount of heat loss achievable via sweating is the major determinant of the body’s ability to maintain a normal body core temperature. </a:t>
            </a:r>
          </a:p>
        </p:txBody>
      </p:sp>
    </p:spTree>
    <p:extLst>
      <p:ext uri="{BB962C8B-B14F-4D97-AF65-F5344CB8AC3E}">
        <p14:creationId xmlns:p14="http://schemas.microsoft.com/office/powerpoint/2010/main" val="3913947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874E77C7-96FB-4FED-BE6F-25EB8BEB41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fld id="{4B6E8714-A4B4-47D6-A585-57EC985251B2}" type="slidenum">
              <a:rPr lang="en-US" altLang="en-US"/>
              <a:pPr/>
              <a:t>14</a:t>
            </a:fld>
            <a:endParaRPr lang="en-US" altLang="en-US"/>
          </a:p>
        </p:txBody>
      </p:sp>
      <p:sp>
        <p:nvSpPr>
          <p:cNvPr id="38915" name="Rectangle 2">
            <a:extLst>
              <a:ext uri="{FF2B5EF4-FFF2-40B4-BE49-F238E27FC236}">
                <a16:creationId xmlns:a16="http://schemas.microsoft.com/office/drawing/2014/main" id="{D319F443-688B-4A2A-9CC7-A71FD2760D55}"/>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FA321E58-CF0B-4832-94EE-495488E28D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altLang="en-US" sz="1000">
              <a:latin typeface="Arial" panose="020B0604020202020204" pitchFamily="34" charset="0"/>
            </a:endParaRPr>
          </a:p>
          <a:p>
            <a:pPr>
              <a:lnSpc>
                <a:spcPct val="90000"/>
              </a:lnSpc>
            </a:pPr>
            <a:endParaRPr lang="en-US" altLang="en-US" sz="1000">
              <a:latin typeface="Arial" panose="020B0604020202020204" pitchFamily="34" charset="0"/>
            </a:endParaRPr>
          </a:p>
        </p:txBody>
      </p:sp>
    </p:spTree>
    <p:extLst>
      <p:ext uri="{BB962C8B-B14F-4D97-AF65-F5344CB8AC3E}">
        <p14:creationId xmlns:p14="http://schemas.microsoft.com/office/powerpoint/2010/main" val="2215167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FC844765-E427-4CE1-9B6F-E934E866FD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fld id="{6D937C4F-059B-4168-BEFF-C64810D07461}" type="slidenum">
              <a:rPr lang="en-US" altLang="en-US"/>
              <a:pPr/>
              <a:t>15</a:t>
            </a:fld>
            <a:endParaRPr lang="en-US" altLang="en-US"/>
          </a:p>
        </p:txBody>
      </p:sp>
      <p:sp>
        <p:nvSpPr>
          <p:cNvPr id="40963" name="Rectangle 2">
            <a:extLst>
              <a:ext uri="{FF2B5EF4-FFF2-40B4-BE49-F238E27FC236}">
                <a16:creationId xmlns:a16="http://schemas.microsoft.com/office/drawing/2014/main" id="{9D774BEE-E074-49FA-A6FD-CD1E86819BC5}"/>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2CE43C08-3A45-4681-B6C2-0822DDBE38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altLang="en-US" sz="1000">
              <a:latin typeface="Arial" panose="020B0604020202020204" pitchFamily="34" charset="0"/>
            </a:endParaRPr>
          </a:p>
        </p:txBody>
      </p:sp>
    </p:spTree>
    <p:extLst>
      <p:ext uri="{BB962C8B-B14F-4D97-AF65-F5344CB8AC3E}">
        <p14:creationId xmlns:p14="http://schemas.microsoft.com/office/powerpoint/2010/main" val="15489280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49530" y="4809308"/>
            <a:ext cx="6851469" cy="600891"/>
          </a:xfrm>
        </p:spPr>
        <p:txBody>
          <a:bodyPr anchor="ctr" anchorCtr="0">
            <a:noAutofit/>
          </a:bodyPr>
          <a:lstStyle>
            <a:lvl1pPr algn="l">
              <a:defRPr sz="32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149529" y="5519058"/>
            <a:ext cx="6851467" cy="424542"/>
          </a:xfrm>
        </p:spPr>
        <p:txBody>
          <a:bodyPr anchor="ctr" anchorCtr="0">
            <a:noAutofit/>
          </a:bodyPr>
          <a:lstStyle>
            <a:lvl1pPr marL="0" indent="0" algn="l">
              <a:buNone/>
              <a:defRPr sz="200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TextBox 10"/>
          <p:cNvSpPr txBox="1"/>
          <p:nvPr userDrawn="1"/>
        </p:nvSpPr>
        <p:spPr>
          <a:xfrm>
            <a:off x="152400" y="6566356"/>
            <a:ext cx="1572546" cy="215444"/>
          </a:xfrm>
          <a:prstGeom prst="rect">
            <a:avLst/>
          </a:prstGeom>
          <a:noFill/>
        </p:spPr>
        <p:txBody>
          <a:bodyPr wrap="none" lIns="0" rIns="0" rtlCol="0" anchor="b" anchorCtr="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a:solidFill>
                  <a:schemeClr val="tx2"/>
                </a:solidFill>
                <a:effectLst/>
              </a:rPr>
              <a:t>© 2019 Valero. All rights reserved.</a:t>
            </a:r>
            <a:endParaRPr lang="en-GB" sz="800" dirty="0">
              <a:solidFill>
                <a:schemeClr val="tx2"/>
              </a:solidFill>
              <a:effectLst/>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07489" y="336527"/>
            <a:ext cx="2093407" cy="369799"/>
          </a:xfrm>
          <a:prstGeom prst="rect">
            <a:avLst/>
          </a:prstGeom>
        </p:spPr>
      </p:pic>
    </p:spTree>
    <p:extLst>
      <p:ext uri="{BB962C8B-B14F-4D97-AF65-F5344CB8AC3E}">
        <p14:creationId xmlns:p14="http://schemas.microsoft.com/office/powerpoint/2010/main" val="1585551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ide_Break_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a:spLocks noGrp="1"/>
          </p:cNvSpPr>
          <p:nvPr>
            <p:ph type="ctrTitle" hasCustomPrompt="1"/>
          </p:nvPr>
        </p:nvSpPr>
        <p:spPr>
          <a:xfrm>
            <a:off x="1142999" y="4800600"/>
            <a:ext cx="6858001" cy="609601"/>
          </a:xfrm>
        </p:spPr>
        <p:txBody>
          <a:bodyPr anchor="ctr" anchorCtr="0">
            <a:noAutofit/>
          </a:bodyPr>
          <a:lstStyle>
            <a:lvl1pPr algn="l">
              <a:defRPr sz="3200">
                <a:solidFill>
                  <a:schemeClr val="tx2"/>
                </a:solidFill>
              </a:defRPr>
            </a:lvl1pPr>
          </a:lstStyle>
          <a:p>
            <a:r>
              <a:rPr lang="en-US" dirty="0"/>
              <a:t>Click to edit Section title</a:t>
            </a:r>
          </a:p>
        </p:txBody>
      </p:sp>
      <p:sp>
        <p:nvSpPr>
          <p:cNvPr id="11" name="Subtitle 2"/>
          <p:cNvSpPr>
            <a:spLocks noGrp="1"/>
          </p:cNvSpPr>
          <p:nvPr>
            <p:ph type="subTitle" idx="1" hasCustomPrompt="1"/>
          </p:nvPr>
        </p:nvSpPr>
        <p:spPr>
          <a:xfrm>
            <a:off x="1142999" y="5519058"/>
            <a:ext cx="6858001" cy="424542"/>
          </a:xfrm>
        </p:spPr>
        <p:txBody>
          <a:bodyPr anchor="ctr" anchorCtr="0">
            <a:noAutofit/>
          </a:bodyPr>
          <a:lstStyle>
            <a:lvl1pPr marL="0" indent="0" algn="l">
              <a:buNone/>
              <a:defRPr sz="200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Section subtitle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07489" y="336527"/>
            <a:ext cx="2093407" cy="369799"/>
          </a:xfrm>
          <a:prstGeom prst="rect">
            <a:avLst/>
          </a:prstGeom>
        </p:spPr>
      </p:pic>
      <p:sp>
        <p:nvSpPr>
          <p:cNvPr id="9" name="TextBox 8"/>
          <p:cNvSpPr txBox="1"/>
          <p:nvPr userDrawn="1"/>
        </p:nvSpPr>
        <p:spPr>
          <a:xfrm>
            <a:off x="152400" y="6566356"/>
            <a:ext cx="1572546" cy="215444"/>
          </a:xfrm>
          <a:prstGeom prst="rect">
            <a:avLst/>
          </a:prstGeom>
          <a:noFill/>
        </p:spPr>
        <p:txBody>
          <a:bodyPr wrap="none" lIns="0" rIns="0" rtlCol="0" anchor="b" anchorCtr="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a:solidFill>
                  <a:schemeClr val="tx2"/>
                </a:solidFill>
                <a:effectLst/>
              </a:rPr>
              <a:t>© 2019 Valero. All rights reserved.</a:t>
            </a:r>
            <a:endParaRPr lang="en-GB" sz="800" dirty="0">
              <a:solidFill>
                <a:schemeClr val="tx2"/>
              </a:solidFill>
              <a:effectLst/>
            </a:endParaRPr>
          </a:p>
        </p:txBody>
      </p:sp>
    </p:spTree>
    <p:extLst>
      <p:ext uri="{BB962C8B-B14F-4D97-AF65-F5344CB8AC3E}">
        <p14:creationId xmlns:p14="http://schemas.microsoft.com/office/powerpoint/2010/main" val="4002399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lide_Break_6">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a:spLocks noGrp="1"/>
          </p:cNvSpPr>
          <p:nvPr>
            <p:ph type="ctrTitle" hasCustomPrompt="1"/>
          </p:nvPr>
        </p:nvSpPr>
        <p:spPr>
          <a:xfrm>
            <a:off x="1142999" y="4800600"/>
            <a:ext cx="6858001" cy="609601"/>
          </a:xfrm>
        </p:spPr>
        <p:txBody>
          <a:bodyPr anchor="ctr" anchorCtr="0">
            <a:noAutofit/>
          </a:bodyPr>
          <a:lstStyle>
            <a:lvl1pPr algn="l">
              <a:defRPr sz="3200">
                <a:solidFill>
                  <a:schemeClr val="tx2"/>
                </a:solidFill>
              </a:defRPr>
            </a:lvl1pPr>
          </a:lstStyle>
          <a:p>
            <a:r>
              <a:rPr lang="en-US" dirty="0"/>
              <a:t>Click to edit Section title</a:t>
            </a:r>
          </a:p>
        </p:txBody>
      </p:sp>
      <p:sp>
        <p:nvSpPr>
          <p:cNvPr id="11" name="Subtitle 2"/>
          <p:cNvSpPr>
            <a:spLocks noGrp="1"/>
          </p:cNvSpPr>
          <p:nvPr>
            <p:ph type="subTitle" idx="1" hasCustomPrompt="1"/>
          </p:nvPr>
        </p:nvSpPr>
        <p:spPr>
          <a:xfrm>
            <a:off x="1142999" y="5519058"/>
            <a:ext cx="6858001" cy="424542"/>
          </a:xfrm>
        </p:spPr>
        <p:txBody>
          <a:bodyPr anchor="ctr" anchorCtr="0">
            <a:noAutofit/>
          </a:bodyPr>
          <a:lstStyle>
            <a:lvl1pPr marL="0" indent="0" algn="l">
              <a:buNone/>
              <a:defRPr sz="200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Section subtitle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07489" y="336527"/>
            <a:ext cx="2093407" cy="369799"/>
          </a:xfrm>
          <a:prstGeom prst="rect">
            <a:avLst/>
          </a:prstGeom>
        </p:spPr>
      </p:pic>
      <p:sp>
        <p:nvSpPr>
          <p:cNvPr id="9" name="TextBox 8"/>
          <p:cNvSpPr txBox="1"/>
          <p:nvPr userDrawn="1"/>
        </p:nvSpPr>
        <p:spPr>
          <a:xfrm>
            <a:off x="152400" y="6566356"/>
            <a:ext cx="1572546" cy="215444"/>
          </a:xfrm>
          <a:prstGeom prst="rect">
            <a:avLst/>
          </a:prstGeom>
          <a:noFill/>
        </p:spPr>
        <p:txBody>
          <a:bodyPr wrap="none" lIns="0" rIns="0" rtlCol="0" anchor="b" anchorCtr="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a:solidFill>
                  <a:schemeClr val="tx2"/>
                </a:solidFill>
                <a:effectLst/>
              </a:rPr>
              <a:t>© 2019 Valero. All rights reserved.</a:t>
            </a:r>
            <a:endParaRPr lang="en-GB" sz="800" dirty="0">
              <a:solidFill>
                <a:schemeClr val="tx2"/>
              </a:solidFill>
              <a:effectLst/>
            </a:endParaRPr>
          </a:p>
        </p:txBody>
      </p:sp>
    </p:spTree>
    <p:extLst>
      <p:ext uri="{BB962C8B-B14F-4D97-AF65-F5344CB8AC3E}">
        <p14:creationId xmlns:p14="http://schemas.microsoft.com/office/powerpoint/2010/main" val="1469526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247718"/>
            <a:ext cx="7391400" cy="849244"/>
          </a:xfrm>
          <a:prstGeom prst="rect">
            <a:avLst/>
          </a:prstGeom>
        </p:spPr>
        <p:txBody>
          <a:bodyPr vert="horz" lIns="91440" tIns="45720" rIns="91440" bIns="45720" rtlCol="0" anchor="b" anchorCtr="0">
            <a:normAutofit/>
          </a:bodyPr>
          <a:lstStyle/>
          <a:p>
            <a:r>
              <a:rPr lang="en-US"/>
              <a:t>Click to edit Master title style</a:t>
            </a:r>
            <a:endParaRPr lang="en-US" dirty="0"/>
          </a:p>
        </p:txBody>
      </p:sp>
    </p:spTree>
    <p:extLst>
      <p:ext uri="{BB962C8B-B14F-4D97-AF65-F5344CB8AC3E}">
        <p14:creationId xmlns:p14="http://schemas.microsoft.com/office/powerpoint/2010/main" val="2726421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ak_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247718"/>
            <a:ext cx="7367853" cy="849244"/>
          </a:xfrm>
          <a:prstGeom prst="rect">
            <a:avLst/>
          </a:prstGeom>
        </p:spPr>
        <p:txBody>
          <a:bodyPr vert="horz" lIns="91440" tIns="45720" rIns="91440" bIns="45720" rtlCol="0" anchor="b" anchorCtr="0">
            <a:noAutofit/>
          </a:bodyPr>
          <a:lstStyle>
            <a:lvl1pPr>
              <a:defRPr sz="4050"/>
            </a:lvl1pPr>
          </a:lstStyle>
          <a:p>
            <a:r>
              <a:rPr lang="en-US"/>
              <a:t>Click to edit Master title style</a:t>
            </a:r>
            <a:endParaRPr lang="en-US" dirty="0"/>
          </a:p>
        </p:txBody>
      </p:sp>
      <p:grpSp>
        <p:nvGrpSpPr>
          <p:cNvPr id="18" name="Group 17"/>
          <p:cNvGrpSpPr/>
          <p:nvPr userDrawn="1"/>
        </p:nvGrpSpPr>
        <p:grpSpPr>
          <a:xfrm>
            <a:off x="1066800" y="1981201"/>
            <a:ext cx="7010400" cy="2140683"/>
            <a:chOff x="2667000" y="1981200"/>
            <a:chExt cx="7004005" cy="2140683"/>
          </a:xfrm>
        </p:grpSpPr>
        <p:sp>
          <p:nvSpPr>
            <p:cNvPr id="19" name="Freeform 18"/>
            <p:cNvSpPr>
              <a:spLocks noEditPoints="1"/>
            </p:cNvSpPr>
            <p:nvPr userDrawn="1"/>
          </p:nvSpPr>
          <p:spPr bwMode="auto">
            <a:xfrm>
              <a:off x="5607870" y="2179379"/>
              <a:ext cx="1219650" cy="1942504"/>
            </a:xfrm>
            <a:custGeom>
              <a:avLst/>
              <a:gdLst>
                <a:gd name="T0" fmla="*/ 155 w 196"/>
                <a:gd name="T1" fmla="*/ 27 h 313"/>
                <a:gd name="T2" fmla="*/ 155 w 196"/>
                <a:gd name="T3" fmla="*/ 15 h 313"/>
                <a:gd name="T4" fmla="*/ 133 w 196"/>
                <a:gd name="T5" fmla="*/ 0 h 313"/>
                <a:gd name="T6" fmla="*/ 111 w 196"/>
                <a:gd name="T7" fmla="*/ 15 h 313"/>
                <a:gd name="T8" fmla="*/ 111 w 196"/>
                <a:gd name="T9" fmla="*/ 27 h 313"/>
                <a:gd name="T10" fmla="*/ 44 w 196"/>
                <a:gd name="T11" fmla="*/ 27 h 313"/>
                <a:gd name="T12" fmla="*/ 0 w 196"/>
                <a:gd name="T13" fmla="*/ 71 h 313"/>
                <a:gd name="T14" fmla="*/ 0 w 196"/>
                <a:gd name="T15" fmla="*/ 255 h 313"/>
                <a:gd name="T16" fmla="*/ 58 w 196"/>
                <a:gd name="T17" fmla="*/ 313 h 313"/>
                <a:gd name="T18" fmla="*/ 137 w 196"/>
                <a:gd name="T19" fmla="*/ 313 h 313"/>
                <a:gd name="T20" fmla="*/ 196 w 196"/>
                <a:gd name="T21" fmla="*/ 255 h 313"/>
                <a:gd name="T22" fmla="*/ 196 w 196"/>
                <a:gd name="T23" fmla="*/ 71 h 313"/>
                <a:gd name="T24" fmla="*/ 155 w 196"/>
                <a:gd name="T25" fmla="*/ 27 h 313"/>
                <a:gd name="T26" fmla="*/ 98 w 196"/>
                <a:gd name="T27" fmla="*/ 293 h 313"/>
                <a:gd name="T28" fmla="*/ 77 w 196"/>
                <a:gd name="T29" fmla="*/ 272 h 313"/>
                <a:gd name="T30" fmla="*/ 98 w 196"/>
                <a:gd name="T31" fmla="*/ 251 h 313"/>
                <a:gd name="T32" fmla="*/ 119 w 196"/>
                <a:gd name="T33" fmla="*/ 272 h 313"/>
                <a:gd name="T34" fmla="*/ 98 w 196"/>
                <a:gd name="T35" fmla="*/ 293 h 313"/>
                <a:gd name="T36" fmla="*/ 170 w 196"/>
                <a:gd name="T37" fmla="*/ 218 h 313"/>
                <a:gd name="T38" fmla="*/ 150 w 196"/>
                <a:gd name="T39" fmla="*/ 238 h 313"/>
                <a:gd name="T40" fmla="*/ 45 w 196"/>
                <a:gd name="T41" fmla="*/ 238 h 313"/>
                <a:gd name="T42" fmla="*/ 26 w 196"/>
                <a:gd name="T43" fmla="*/ 218 h 313"/>
                <a:gd name="T44" fmla="*/ 26 w 196"/>
                <a:gd name="T45" fmla="*/ 73 h 313"/>
                <a:gd name="T46" fmla="*/ 45 w 196"/>
                <a:gd name="T47" fmla="*/ 54 h 313"/>
                <a:gd name="T48" fmla="*/ 150 w 196"/>
                <a:gd name="T49" fmla="*/ 54 h 313"/>
                <a:gd name="T50" fmla="*/ 170 w 196"/>
                <a:gd name="T51" fmla="*/ 73 h 313"/>
                <a:gd name="T52" fmla="*/ 170 w 196"/>
                <a:gd name="T53" fmla="*/ 21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6" h="313">
                  <a:moveTo>
                    <a:pt x="155" y="27"/>
                  </a:moveTo>
                  <a:cubicBezTo>
                    <a:pt x="155" y="15"/>
                    <a:pt x="155" y="15"/>
                    <a:pt x="155" y="15"/>
                  </a:cubicBezTo>
                  <a:cubicBezTo>
                    <a:pt x="155" y="6"/>
                    <a:pt x="145" y="0"/>
                    <a:pt x="133" y="0"/>
                  </a:cubicBezTo>
                  <a:cubicBezTo>
                    <a:pt x="121" y="0"/>
                    <a:pt x="111" y="6"/>
                    <a:pt x="111" y="15"/>
                  </a:cubicBezTo>
                  <a:cubicBezTo>
                    <a:pt x="111" y="27"/>
                    <a:pt x="111" y="27"/>
                    <a:pt x="111" y="27"/>
                  </a:cubicBezTo>
                  <a:cubicBezTo>
                    <a:pt x="44" y="27"/>
                    <a:pt x="44" y="27"/>
                    <a:pt x="44" y="27"/>
                  </a:cubicBezTo>
                  <a:cubicBezTo>
                    <a:pt x="20" y="27"/>
                    <a:pt x="0" y="46"/>
                    <a:pt x="0" y="71"/>
                  </a:cubicBezTo>
                  <a:cubicBezTo>
                    <a:pt x="0" y="255"/>
                    <a:pt x="0" y="255"/>
                    <a:pt x="0" y="255"/>
                  </a:cubicBezTo>
                  <a:cubicBezTo>
                    <a:pt x="0" y="287"/>
                    <a:pt x="26" y="313"/>
                    <a:pt x="58" y="313"/>
                  </a:cubicBezTo>
                  <a:cubicBezTo>
                    <a:pt x="137" y="313"/>
                    <a:pt x="137" y="313"/>
                    <a:pt x="137" y="313"/>
                  </a:cubicBezTo>
                  <a:cubicBezTo>
                    <a:pt x="170" y="313"/>
                    <a:pt x="196" y="287"/>
                    <a:pt x="196" y="255"/>
                  </a:cubicBezTo>
                  <a:cubicBezTo>
                    <a:pt x="196" y="71"/>
                    <a:pt x="196" y="71"/>
                    <a:pt x="196" y="71"/>
                  </a:cubicBezTo>
                  <a:cubicBezTo>
                    <a:pt x="196" y="48"/>
                    <a:pt x="178" y="29"/>
                    <a:pt x="155" y="27"/>
                  </a:cubicBezTo>
                  <a:close/>
                  <a:moveTo>
                    <a:pt x="98" y="293"/>
                  </a:moveTo>
                  <a:cubicBezTo>
                    <a:pt x="86" y="293"/>
                    <a:pt x="77" y="283"/>
                    <a:pt x="77" y="272"/>
                  </a:cubicBezTo>
                  <a:cubicBezTo>
                    <a:pt x="77" y="260"/>
                    <a:pt x="86" y="251"/>
                    <a:pt x="98" y="251"/>
                  </a:cubicBezTo>
                  <a:cubicBezTo>
                    <a:pt x="109" y="251"/>
                    <a:pt x="119" y="260"/>
                    <a:pt x="119" y="272"/>
                  </a:cubicBezTo>
                  <a:cubicBezTo>
                    <a:pt x="119" y="283"/>
                    <a:pt x="109" y="293"/>
                    <a:pt x="98" y="293"/>
                  </a:cubicBezTo>
                  <a:close/>
                  <a:moveTo>
                    <a:pt x="170" y="218"/>
                  </a:moveTo>
                  <a:cubicBezTo>
                    <a:pt x="170" y="229"/>
                    <a:pt x="161" y="238"/>
                    <a:pt x="150" y="238"/>
                  </a:cubicBezTo>
                  <a:cubicBezTo>
                    <a:pt x="45" y="238"/>
                    <a:pt x="45" y="238"/>
                    <a:pt x="45" y="238"/>
                  </a:cubicBezTo>
                  <a:cubicBezTo>
                    <a:pt x="35" y="238"/>
                    <a:pt x="26" y="229"/>
                    <a:pt x="26" y="218"/>
                  </a:cubicBezTo>
                  <a:cubicBezTo>
                    <a:pt x="26" y="73"/>
                    <a:pt x="26" y="73"/>
                    <a:pt x="26" y="73"/>
                  </a:cubicBezTo>
                  <a:cubicBezTo>
                    <a:pt x="26" y="63"/>
                    <a:pt x="35" y="54"/>
                    <a:pt x="45" y="54"/>
                  </a:cubicBezTo>
                  <a:cubicBezTo>
                    <a:pt x="150" y="54"/>
                    <a:pt x="150" y="54"/>
                    <a:pt x="150" y="54"/>
                  </a:cubicBezTo>
                  <a:cubicBezTo>
                    <a:pt x="161" y="54"/>
                    <a:pt x="170" y="63"/>
                    <a:pt x="170" y="73"/>
                  </a:cubicBezTo>
                  <a:lnTo>
                    <a:pt x="170" y="21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z="1350" dirty="0"/>
            </a:p>
          </p:txBody>
        </p:sp>
        <p:sp>
          <p:nvSpPr>
            <p:cNvPr id="20" name="Freeform 22"/>
            <p:cNvSpPr>
              <a:spLocks noEditPoints="1"/>
            </p:cNvSpPr>
            <p:nvPr userDrawn="1"/>
          </p:nvSpPr>
          <p:spPr bwMode="auto">
            <a:xfrm>
              <a:off x="2667000" y="1981200"/>
              <a:ext cx="2093022" cy="2102487"/>
            </a:xfrm>
            <a:custGeom>
              <a:avLst/>
              <a:gdLst>
                <a:gd name="T0" fmla="*/ 588 w 749"/>
                <a:gd name="T1" fmla="*/ 558 h 752"/>
                <a:gd name="T2" fmla="*/ 664 w 749"/>
                <a:gd name="T3" fmla="*/ 650 h 752"/>
                <a:gd name="T4" fmla="*/ 0 w 749"/>
                <a:gd name="T5" fmla="*/ 650 h 752"/>
                <a:gd name="T6" fmla="*/ 15 w 749"/>
                <a:gd name="T7" fmla="*/ 311 h 752"/>
                <a:gd name="T8" fmla="*/ 16 w 749"/>
                <a:gd name="T9" fmla="*/ 310 h 752"/>
                <a:gd name="T10" fmla="*/ 236 w 749"/>
                <a:gd name="T11" fmla="*/ 267 h 752"/>
                <a:gd name="T12" fmla="*/ 325 w 749"/>
                <a:gd name="T13" fmla="*/ 365 h 752"/>
                <a:gd name="T14" fmla="*/ 409 w 749"/>
                <a:gd name="T15" fmla="*/ 267 h 752"/>
                <a:gd name="T16" fmla="*/ 646 w 749"/>
                <a:gd name="T17" fmla="*/ 310 h 752"/>
                <a:gd name="T18" fmla="*/ 642 w 749"/>
                <a:gd name="T19" fmla="*/ 367 h 752"/>
                <a:gd name="T20" fmla="*/ 668 w 749"/>
                <a:gd name="T21" fmla="*/ 541 h 752"/>
                <a:gd name="T22" fmla="*/ 64 w 749"/>
                <a:gd name="T23" fmla="*/ 376 h 752"/>
                <a:gd name="T24" fmla="*/ 127 w 749"/>
                <a:gd name="T25" fmla="*/ 389 h 752"/>
                <a:gd name="T26" fmla="*/ 532 w 749"/>
                <a:gd name="T27" fmla="*/ 637 h 752"/>
                <a:gd name="T28" fmla="*/ 122 w 749"/>
                <a:gd name="T29" fmla="*/ 634 h 752"/>
                <a:gd name="T30" fmla="*/ 327 w 749"/>
                <a:gd name="T31" fmla="*/ 711 h 752"/>
                <a:gd name="T32" fmla="*/ 533 w 749"/>
                <a:gd name="T33" fmla="*/ 637 h 752"/>
                <a:gd name="T34" fmla="*/ 593 w 749"/>
                <a:gd name="T35" fmla="*/ 523 h 752"/>
                <a:gd name="T36" fmla="*/ 593 w 749"/>
                <a:gd name="T37" fmla="*/ 522 h 752"/>
                <a:gd name="T38" fmla="*/ 637 w 749"/>
                <a:gd name="T39" fmla="*/ 404 h 752"/>
                <a:gd name="T40" fmla="*/ 646 w 749"/>
                <a:gd name="T41" fmla="*/ 512 h 752"/>
                <a:gd name="T42" fmla="*/ 410 w 749"/>
                <a:gd name="T43" fmla="*/ 246 h 752"/>
                <a:gd name="T44" fmla="*/ 396 w 749"/>
                <a:gd name="T45" fmla="*/ 277 h 752"/>
                <a:gd name="T46" fmla="*/ 338 w 749"/>
                <a:gd name="T47" fmla="*/ 273 h 752"/>
                <a:gd name="T48" fmla="*/ 338 w 749"/>
                <a:gd name="T49" fmla="*/ 272 h 752"/>
                <a:gd name="T50" fmla="*/ 339 w 749"/>
                <a:gd name="T51" fmla="*/ 264 h 752"/>
                <a:gd name="T52" fmla="*/ 344 w 749"/>
                <a:gd name="T53" fmla="*/ 252 h 752"/>
                <a:gd name="T54" fmla="*/ 349 w 749"/>
                <a:gd name="T55" fmla="*/ 244 h 752"/>
                <a:gd name="T56" fmla="*/ 349 w 749"/>
                <a:gd name="T57" fmla="*/ 244 h 752"/>
                <a:gd name="T58" fmla="*/ 396 w 749"/>
                <a:gd name="T59" fmla="*/ 106 h 752"/>
                <a:gd name="T60" fmla="*/ 410 w 749"/>
                <a:gd name="T61" fmla="*/ 246 h 752"/>
                <a:gd name="T62" fmla="*/ 424 w 749"/>
                <a:gd name="T63" fmla="*/ 342 h 752"/>
                <a:gd name="T64" fmla="*/ 332 w 749"/>
                <a:gd name="T65" fmla="*/ 264 h 752"/>
                <a:gd name="T66" fmla="*/ 300 w 749"/>
                <a:gd name="T67" fmla="*/ 264 h 752"/>
                <a:gd name="T68" fmla="*/ 331 w 749"/>
                <a:gd name="T69" fmla="*/ 252 h 752"/>
                <a:gd name="T70" fmla="*/ 332 w 749"/>
                <a:gd name="T71" fmla="*/ 264 h 752"/>
                <a:gd name="T72" fmla="*/ 292 w 749"/>
                <a:gd name="T73" fmla="*/ 244 h 752"/>
                <a:gd name="T74" fmla="*/ 292 w 749"/>
                <a:gd name="T75" fmla="*/ 262 h 752"/>
                <a:gd name="T76" fmla="*/ 292 w 749"/>
                <a:gd name="T77" fmla="*/ 262 h 752"/>
                <a:gd name="T78" fmla="*/ 345 w 749"/>
                <a:gd name="T79" fmla="*/ 318 h 752"/>
                <a:gd name="T80" fmla="*/ 248 w 749"/>
                <a:gd name="T81" fmla="*/ 266 h 752"/>
                <a:gd name="T82" fmla="*/ 235 w 749"/>
                <a:gd name="T83" fmla="*/ 250 h 752"/>
                <a:gd name="T84" fmla="*/ 308 w 749"/>
                <a:gd name="T85"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9" h="752">
                  <a:moveTo>
                    <a:pt x="668" y="541"/>
                  </a:moveTo>
                  <a:cubicBezTo>
                    <a:pt x="642" y="555"/>
                    <a:pt x="613" y="561"/>
                    <a:pt x="588" y="558"/>
                  </a:cubicBezTo>
                  <a:cubicBezTo>
                    <a:pt x="584" y="566"/>
                    <a:pt x="580" y="573"/>
                    <a:pt x="576" y="581"/>
                  </a:cubicBezTo>
                  <a:cubicBezTo>
                    <a:pt x="630" y="599"/>
                    <a:pt x="664" y="623"/>
                    <a:pt x="664" y="650"/>
                  </a:cubicBezTo>
                  <a:cubicBezTo>
                    <a:pt x="664" y="707"/>
                    <a:pt x="515" y="752"/>
                    <a:pt x="332" y="752"/>
                  </a:cubicBezTo>
                  <a:cubicBezTo>
                    <a:pt x="148" y="752"/>
                    <a:pt x="0" y="707"/>
                    <a:pt x="0" y="650"/>
                  </a:cubicBezTo>
                  <a:cubicBezTo>
                    <a:pt x="0" y="624"/>
                    <a:pt x="32" y="600"/>
                    <a:pt x="86" y="581"/>
                  </a:cubicBezTo>
                  <a:cubicBezTo>
                    <a:pt x="44" y="507"/>
                    <a:pt x="18" y="413"/>
                    <a:pt x="15" y="311"/>
                  </a:cubicBezTo>
                  <a:cubicBezTo>
                    <a:pt x="16" y="311"/>
                    <a:pt x="16" y="311"/>
                    <a:pt x="16" y="311"/>
                  </a:cubicBezTo>
                  <a:cubicBezTo>
                    <a:pt x="16" y="310"/>
                    <a:pt x="16" y="310"/>
                    <a:pt x="16" y="310"/>
                  </a:cubicBezTo>
                  <a:cubicBezTo>
                    <a:pt x="16" y="285"/>
                    <a:pt x="102" y="263"/>
                    <a:pt x="224" y="255"/>
                  </a:cubicBezTo>
                  <a:cubicBezTo>
                    <a:pt x="227" y="260"/>
                    <a:pt x="234" y="266"/>
                    <a:pt x="236" y="267"/>
                  </a:cubicBezTo>
                  <a:cubicBezTo>
                    <a:pt x="128" y="274"/>
                    <a:pt x="51" y="293"/>
                    <a:pt x="51" y="315"/>
                  </a:cubicBezTo>
                  <a:cubicBezTo>
                    <a:pt x="51" y="343"/>
                    <a:pt x="174" y="365"/>
                    <a:pt x="325" y="365"/>
                  </a:cubicBezTo>
                  <a:cubicBezTo>
                    <a:pt x="477" y="365"/>
                    <a:pt x="599" y="343"/>
                    <a:pt x="599" y="315"/>
                  </a:cubicBezTo>
                  <a:cubicBezTo>
                    <a:pt x="599" y="292"/>
                    <a:pt x="519" y="273"/>
                    <a:pt x="409" y="267"/>
                  </a:cubicBezTo>
                  <a:cubicBezTo>
                    <a:pt x="411" y="262"/>
                    <a:pt x="413" y="258"/>
                    <a:pt x="415" y="254"/>
                  </a:cubicBezTo>
                  <a:cubicBezTo>
                    <a:pt x="548" y="261"/>
                    <a:pt x="646" y="283"/>
                    <a:pt x="646" y="310"/>
                  </a:cubicBezTo>
                  <a:cubicBezTo>
                    <a:pt x="646" y="311"/>
                    <a:pt x="646" y="312"/>
                    <a:pt x="646" y="312"/>
                  </a:cubicBezTo>
                  <a:cubicBezTo>
                    <a:pt x="645" y="331"/>
                    <a:pt x="644" y="349"/>
                    <a:pt x="642" y="367"/>
                  </a:cubicBezTo>
                  <a:cubicBezTo>
                    <a:pt x="678" y="365"/>
                    <a:pt x="710" y="379"/>
                    <a:pt x="725" y="407"/>
                  </a:cubicBezTo>
                  <a:cubicBezTo>
                    <a:pt x="749" y="450"/>
                    <a:pt x="724" y="510"/>
                    <a:pt x="668" y="541"/>
                  </a:cubicBezTo>
                  <a:close/>
                  <a:moveTo>
                    <a:pt x="127" y="389"/>
                  </a:moveTo>
                  <a:cubicBezTo>
                    <a:pt x="96" y="389"/>
                    <a:pt x="64" y="376"/>
                    <a:pt x="64" y="376"/>
                  </a:cubicBezTo>
                  <a:cubicBezTo>
                    <a:pt x="76" y="580"/>
                    <a:pt x="166" y="555"/>
                    <a:pt x="166" y="555"/>
                  </a:cubicBezTo>
                  <a:cubicBezTo>
                    <a:pt x="140" y="542"/>
                    <a:pt x="127" y="389"/>
                    <a:pt x="127" y="389"/>
                  </a:cubicBezTo>
                  <a:close/>
                  <a:moveTo>
                    <a:pt x="533" y="637"/>
                  </a:moveTo>
                  <a:cubicBezTo>
                    <a:pt x="533" y="637"/>
                    <a:pt x="532" y="637"/>
                    <a:pt x="532" y="637"/>
                  </a:cubicBezTo>
                  <a:cubicBezTo>
                    <a:pt x="511" y="666"/>
                    <a:pt x="428" y="687"/>
                    <a:pt x="328" y="687"/>
                  </a:cubicBezTo>
                  <a:cubicBezTo>
                    <a:pt x="224" y="687"/>
                    <a:pt x="138" y="664"/>
                    <a:pt x="122" y="634"/>
                  </a:cubicBezTo>
                  <a:cubicBezTo>
                    <a:pt x="119" y="638"/>
                    <a:pt x="117" y="642"/>
                    <a:pt x="117" y="647"/>
                  </a:cubicBezTo>
                  <a:cubicBezTo>
                    <a:pt x="117" y="682"/>
                    <a:pt x="211" y="711"/>
                    <a:pt x="327" y="711"/>
                  </a:cubicBezTo>
                  <a:cubicBezTo>
                    <a:pt x="442" y="711"/>
                    <a:pt x="536" y="682"/>
                    <a:pt x="536" y="647"/>
                  </a:cubicBezTo>
                  <a:cubicBezTo>
                    <a:pt x="536" y="643"/>
                    <a:pt x="535" y="640"/>
                    <a:pt x="533" y="637"/>
                  </a:cubicBezTo>
                  <a:close/>
                  <a:moveTo>
                    <a:pt x="593" y="522"/>
                  </a:moveTo>
                  <a:cubicBezTo>
                    <a:pt x="593" y="523"/>
                    <a:pt x="593" y="523"/>
                    <a:pt x="593" y="523"/>
                  </a:cubicBezTo>
                  <a:cubicBezTo>
                    <a:pt x="595" y="523"/>
                    <a:pt x="596" y="523"/>
                    <a:pt x="597" y="523"/>
                  </a:cubicBezTo>
                  <a:lnTo>
                    <a:pt x="593" y="522"/>
                  </a:lnTo>
                  <a:close/>
                  <a:moveTo>
                    <a:pt x="686" y="429"/>
                  </a:moveTo>
                  <a:cubicBezTo>
                    <a:pt x="676" y="414"/>
                    <a:pt x="658" y="405"/>
                    <a:pt x="637" y="404"/>
                  </a:cubicBezTo>
                  <a:cubicBezTo>
                    <a:pt x="636" y="409"/>
                    <a:pt x="621" y="489"/>
                    <a:pt x="603" y="523"/>
                  </a:cubicBezTo>
                  <a:cubicBezTo>
                    <a:pt x="617" y="522"/>
                    <a:pt x="632" y="519"/>
                    <a:pt x="646" y="512"/>
                  </a:cubicBezTo>
                  <a:cubicBezTo>
                    <a:pt x="685" y="493"/>
                    <a:pt x="703" y="456"/>
                    <a:pt x="686" y="429"/>
                  </a:cubicBezTo>
                  <a:close/>
                  <a:moveTo>
                    <a:pt x="410" y="246"/>
                  </a:moveTo>
                  <a:cubicBezTo>
                    <a:pt x="403" y="255"/>
                    <a:pt x="396" y="277"/>
                    <a:pt x="396" y="277"/>
                  </a:cubicBezTo>
                  <a:cubicBezTo>
                    <a:pt x="396" y="277"/>
                    <a:pt x="396" y="277"/>
                    <a:pt x="396" y="277"/>
                  </a:cubicBezTo>
                  <a:cubicBezTo>
                    <a:pt x="381" y="325"/>
                    <a:pt x="413" y="338"/>
                    <a:pt x="422" y="341"/>
                  </a:cubicBezTo>
                  <a:cubicBezTo>
                    <a:pt x="408" y="337"/>
                    <a:pt x="338" y="315"/>
                    <a:pt x="338" y="273"/>
                  </a:cubicBezTo>
                  <a:cubicBezTo>
                    <a:pt x="339" y="273"/>
                    <a:pt x="339" y="273"/>
                    <a:pt x="339" y="273"/>
                  </a:cubicBezTo>
                  <a:cubicBezTo>
                    <a:pt x="338" y="272"/>
                    <a:pt x="338" y="272"/>
                    <a:pt x="338" y="272"/>
                  </a:cubicBezTo>
                  <a:cubicBezTo>
                    <a:pt x="339" y="269"/>
                    <a:pt x="339" y="267"/>
                    <a:pt x="339" y="264"/>
                  </a:cubicBezTo>
                  <a:cubicBezTo>
                    <a:pt x="339" y="264"/>
                    <a:pt x="339" y="264"/>
                    <a:pt x="339" y="264"/>
                  </a:cubicBezTo>
                  <a:cubicBezTo>
                    <a:pt x="340" y="260"/>
                    <a:pt x="342" y="255"/>
                    <a:pt x="344" y="252"/>
                  </a:cubicBezTo>
                  <a:cubicBezTo>
                    <a:pt x="344" y="252"/>
                    <a:pt x="344" y="252"/>
                    <a:pt x="344" y="252"/>
                  </a:cubicBezTo>
                  <a:cubicBezTo>
                    <a:pt x="344" y="251"/>
                    <a:pt x="345" y="251"/>
                    <a:pt x="345" y="250"/>
                  </a:cubicBezTo>
                  <a:cubicBezTo>
                    <a:pt x="347" y="247"/>
                    <a:pt x="349" y="245"/>
                    <a:pt x="349" y="244"/>
                  </a:cubicBezTo>
                  <a:cubicBezTo>
                    <a:pt x="349" y="244"/>
                    <a:pt x="350" y="244"/>
                    <a:pt x="350" y="244"/>
                  </a:cubicBezTo>
                  <a:cubicBezTo>
                    <a:pt x="349" y="244"/>
                    <a:pt x="349" y="244"/>
                    <a:pt x="349" y="244"/>
                  </a:cubicBezTo>
                  <a:cubicBezTo>
                    <a:pt x="353" y="237"/>
                    <a:pt x="359" y="231"/>
                    <a:pt x="367" y="224"/>
                  </a:cubicBezTo>
                  <a:cubicBezTo>
                    <a:pt x="455" y="143"/>
                    <a:pt x="418" y="128"/>
                    <a:pt x="396" y="106"/>
                  </a:cubicBezTo>
                  <a:cubicBezTo>
                    <a:pt x="396" y="106"/>
                    <a:pt x="496" y="120"/>
                    <a:pt x="424" y="224"/>
                  </a:cubicBezTo>
                  <a:cubicBezTo>
                    <a:pt x="418" y="232"/>
                    <a:pt x="414" y="239"/>
                    <a:pt x="410" y="246"/>
                  </a:cubicBezTo>
                  <a:close/>
                  <a:moveTo>
                    <a:pt x="422" y="341"/>
                  </a:moveTo>
                  <a:cubicBezTo>
                    <a:pt x="423" y="341"/>
                    <a:pt x="424" y="342"/>
                    <a:pt x="424" y="342"/>
                  </a:cubicBezTo>
                  <a:cubicBezTo>
                    <a:pt x="424" y="342"/>
                    <a:pt x="423" y="341"/>
                    <a:pt x="422" y="341"/>
                  </a:cubicBezTo>
                  <a:close/>
                  <a:moveTo>
                    <a:pt x="332" y="264"/>
                  </a:moveTo>
                  <a:cubicBezTo>
                    <a:pt x="330" y="264"/>
                    <a:pt x="327" y="264"/>
                    <a:pt x="325" y="264"/>
                  </a:cubicBezTo>
                  <a:cubicBezTo>
                    <a:pt x="317" y="264"/>
                    <a:pt x="308" y="264"/>
                    <a:pt x="300" y="264"/>
                  </a:cubicBezTo>
                  <a:cubicBezTo>
                    <a:pt x="300" y="261"/>
                    <a:pt x="299" y="256"/>
                    <a:pt x="299" y="252"/>
                  </a:cubicBezTo>
                  <a:cubicBezTo>
                    <a:pt x="309" y="252"/>
                    <a:pt x="320" y="252"/>
                    <a:pt x="331" y="252"/>
                  </a:cubicBezTo>
                  <a:cubicBezTo>
                    <a:pt x="332" y="252"/>
                    <a:pt x="333" y="252"/>
                    <a:pt x="335" y="252"/>
                  </a:cubicBezTo>
                  <a:cubicBezTo>
                    <a:pt x="331" y="260"/>
                    <a:pt x="332" y="264"/>
                    <a:pt x="332" y="264"/>
                  </a:cubicBezTo>
                  <a:close/>
                  <a:moveTo>
                    <a:pt x="345" y="159"/>
                  </a:moveTo>
                  <a:cubicBezTo>
                    <a:pt x="309" y="194"/>
                    <a:pt x="294" y="222"/>
                    <a:pt x="292" y="244"/>
                  </a:cubicBezTo>
                  <a:cubicBezTo>
                    <a:pt x="291" y="244"/>
                    <a:pt x="291" y="244"/>
                    <a:pt x="291" y="244"/>
                  </a:cubicBezTo>
                  <a:cubicBezTo>
                    <a:pt x="291" y="244"/>
                    <a:pt x="291" y="255"/>
                    <a:pt x="292" y="262"/>
                  </a:cubicBezTo>
                  <a:cubicBezTo>
                    <a:pt x="292" y="262"/>
                    <a:pt x="292" y="262"/>
                    <a:pt x="292" y="262"/>
                  </a:cubicBezTo>
                  <a:cubicBezTo>
                    <a:pt x="292" y="262"/>
                    <a:pt x="292" y="262"/>
                    <a:pt x="292" y="262"/>
                  </a:cubicBezTo>
                  <a:cubicBezTo>
                    <a:pt x="292" y="264"/>
                    <a:pt x="293" y="266"/>
                    <a:pt x="294" y="268"/>
                  </a:cubicBezTo>
                  <a:cubicBezTo>
                    <a:pt x="304" y="303"/>
                    <a:pt x="345" y="318"/>
                    <a:pt x="345" y="318"/>
                  </a:cubicBezTo>
                  <a:cubicBezTo>
                    <a:pt x="345" y="318"/>
                    <a:pt x="283" y="299"/>
                    <a:pt x="248" y="266"/>
                  </a:cubicBezTo>
                  <a:cubicBezTo>
                    <a:pt x="248" y="266"/>
                    <a:pt x="248" y="266"/>
                    <a:pt x="248" y="266"/>
                  </a:cubicBezTo>
                  <a:cubicBezTo>
                    <a:pt x="241" y="260"/>
                    <a:pt x="235" y="250"/>
                    <a:pt x="235" y="250"/>
                  </a:cubicBezTo>
                  <a:cubicBezTo>
                    <a:pt x="235" y="250"/>
                    <a:pt x="235" y="250"/>
                    <a:pt x="235" y="250"/>
                  </a:cubicBezTo>
                  <a:cubicBezTo>
                    <a:pt x="218" y="225"/>
                    <a:pt x="220" y="195"/>
                    <a:pt x="268" y="159"/>
                  </a:cubicBezTo>
                  <a:cubicBezTo>
                    <a:pt x="397" y="63"/>
                    <a:pt x="331" y="32"/>
                    <a:pt x="308" y="0"/>
                  </a:cubicBezTo>
                  <a:cubicBezTo>
                    <a:pt x="308" y="0"/>
                    <a:pt x="470" y="43"/>
                    <a:pt x="345" y="15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350" dirty="0"/>
            </a:p>
          </p:txBody>
        </p:sp>
        <p:grpSp>
          <p:nvGrpSpPr>
            <p:cNvPr id="21" name="Group 20"/>
            <p:cNvGrpSpPr/>
            <p:nvPr userDrawn="1"/>
          </p:nvGrpSpPr>
          <p:grpSpPr>
            <a:xfrm>
              <a:off x="7854696" y="2290960"/>
              <a:ext cx="1816309" cy="1816309"/>
              <a:chOff x="5181600" y="3402012"/>
              <a:chExt cx="2071687" cy="2071687"/>
            </a:xfrm>
          </p:grpSpPr>
          <p:sp>
            <p:nvSpPr>
              <p:cNvPr id="22" name="Oval 21"/>
              <p:cNvSpPr/>
              <p:nvPr/>
            </p:nvSpPr>
            <p:spPr>
              <a:xfrm>
                <a:off x="5181600" y="3402012"/>
                <a:ext cx="2071687" cy="207168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Freeform 30"/>
              <p:cNvSpPr>
                <a:spLocks/>
              </p:cNvSpPr>
              <p:nvPr/>
            </p:nvSpPr>
            <p:spPr bwMode="auto">
              <a:xfrm>
                <a:off x="5399088" y="4029075"/>
                <a:ext cx="655638" cy="1023938"/>
              </a:xfrm>
              <a:custGeom>
                <a:avLst/>
                <a:gdLst>
                  <a:gd name="T0" fmla="*/ 113 w 175"/>
                  <a:gd name="T1" fmla="*/ 0 h 273"/>
                  <a:gd name="T2" fmla="*/ 148 w 175"/>
                  <a:gd name="T3" fmla="*/ 24 h 273"/>
                  <a:gd name="T4" fmla="*/ 171 w 175"/>
                  <a:gd name="T5" fmla="*/ 99 h 273"/>
                  <a:gd name="T6" fmla="*/ 150 w 175"/>
                  <a:gd name="T7" fmla="*/ 106 h 273"/>
                  <a:gd name="T8" fmla="*/ 129 w 175"/>
                  <a:gd name="T9" fmla="*/ 37 h 273"/>
                  <a:gd name="T10" fmla="*/ 117 w 175"/>
                  <a:gd name="T11" fmla="*/ 37 h 273"/>
                  <a:gd name="T12" fmla="*/ 152 w 175"/>
                  <a:gd name="T13" fmla="*/ 160 h 273"/>
                  <a:gd name="T14" fmla="*/ 119 w 175"/>
                  <a:gd name="T15" fmla="*/ 160 h 273"/>
                  <a:gd name="T16" fmla="*/ 119 w 175"/>
                  <a:gd name="T17" fmla="*/ 256 h 273"/>
                  <a:gd name="T18" fmla="*/ 94 w 175"/>
                  <a:gd name="T19" fmla="*/ 256 h 273"/>
                  <a:gd name="T20" fmla="*/ 94 w 175"/>
                  <a:gd name="T21" fmla="*/ 160 h 273"/>
                  <a:gd name="T22" fmla="*/ 81 w 175"/>
                  <a:gd name="T23" fmla="*/ 160 h 273"/>
                  <a:gd name="T24" fmla="*/ 81 w 175"/>
                  <a:gd name="T25" fmla="*/ 256 h 273"/>
                  <a:gd name="T26" fmla="*/ 57 w 175"/>
                  <a:gd name="T27" fmla="*/ 256 h 273"/>
                  <a:gd name="T28" fmla="*/ 57 w 175"/>
                  <a:gd name="T29" fmla="*/ 160 h 273"/>
                  <a:gd name="T30" fmla="*/ 23 w 175"/>
                  <a:gd name="T31" fmla="*/ 160 h 273"/>
                  <a:gd name="T32" fmla="*/ 58 w 175"/>
                  <a:gd name="T33" fmla="*/ 37 h 273"/>
                  <a:gd name="T34" fmla="*/ 46 w 175"/>
                  <a:gd name="T35" fmla="*/ 37 h 273"/>
                  <a:gd name="T36" fmla="*/ 26 w 175"/>
                  <a:gd name="T37" fmla="*/ 107 h 273"/>
                  <a:gd name="T38" fmla="*/ 5 w 175"/>
                  <a:gd name="T39" fmla="*/ 99 h 273"/>
                  <a:gd name="T40" fmla="*/ 28 w 175"/>
                  <a:gd name="T41" fmla="*/ 24 h 273"/>
                  <a:gd name="T42" fmla="*/ 60 w 175"/>
                  <a:gd name="T43" fmla="*/ 0 h 273"/>
                  <a:gd name="T44" fmla="*/ 113 w 175"/>
                  <a:gd name="T45"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 h="273">
                    <a:moveTo>
                      <a:pt x="113" y="0"/>
                    </a:moveTo>
                    <a:cubicBezTo>
                      <a:pt x="131" y="0"/>
                      <a:pt x="145" y="15"/>
                      <a:pt x="148" y="24"/>
                    </a:cubicBezTo>
                    <a:cubicBezTo>
                      <a:pt x="171" y="99"/>
                      <a:pt x="171" y="99"/>
                      <a:pt x="171" y="99"/>
                    </a:cubicBezTo>
                    <a:cubicBezTo>
                      <a:pt x="175" y="115"/>
                      <a:pt x="154" y="122"/>
                      <a:pt x="150" y="106"/>
                    </a:cubicBezTo>
                    <a:cubicBezTo>
                      <a:pt x="129" y="37"/>
                      <a:pt x="129" y="37"/>
                      <a:pt x="129" y="37"/>
                    </a:cubicBezTo>
                    <a:cubicBezTo>
                      <a:pt x="117" y="37"/>
                      <a:pt x="117" y="37"/>
                      <a:pt x="117" y="37"/>
                    </a:cubicBezTo>
                    <a:cubicBezTo>
                      <a:pt x="152" y="160"/>
                      <a:pt x="152" y="160"/>
                      <a:pt x="152" y="160"/>
                    </a:cubicBezTo>
                    <a:cubicBezTo>
                      <a:pt x="119" y="160"/>
                      <a:pt x="119" y="160"/>
                      <a:pt x="119" y="160"/>
                    </a:cubicBezTo>
                    <a:cubicBezTo>
                      <a:pt x="119" y="256"/>
                      <a:pt x="119" y="256"/>
                      <a:pt x="119" y="256"/>
                    </a:cubicBezTo>
                    <a:cubicBezTo>
                      <a:pt x="119" y="273"/>
                      <a:pt x="94" y="273"/>
                      <a:pt x="94" y="256"/>
                    </a:cubicBezTo>
                    <a:cubicBezTo>
                      <a:pt x="94" y="160"/>
                      <a:pt x="94" y="160"/>
                      <a:pt x="94" y="160"/>
                    </a:cubicBezTo>
                    <a:cubicBezTo>
                      <a:pt x="81" y="160"/>
                      <a:pt x="81" y="160"/>
                      <a:pt x="81" y="160"/>
                    </a:cubicBezTo>
                    <a:cubicBezTo>
                      <a:pt x="81" y="256"/>
                      <a:pt x="81" y="256"/>
                      <a:pt x="81" y="256"/>
                    </a:cubicBezTo>
                    <a:cubicBezTo>
                      <a:pt x="81" y="273"/>
                      <a:pt x="57" y="273"/>
                      <a:pt x="57" y="256"/>
                    </a:cubicBezTo>
                    <a:cubicBezTo>
                      <a:pt x="57" y="160"/>
                      <a:pt x="57" y="160"/>
                      <a:pt x="57" y="160"/>
                    </a:cubicBezTo>
                    <a:cubicBezTo>
                      <a:pt x="23" y="160"/>
                      <a:pt x="23" y="160"/>
                      <a:pt x="23" y="160"/>
                    </a:cubicBezTo>
                    <a:cubicBezTo>
                      <a:pt x="58" y="37"/>
                      <a:pt x="58" y="37"/>
                      <a:pt x="58" y="37"/>
                    </a:cubicBezTo>
                    <a:cubicBezTo>
                      <a:pt x="46" y="37"/>
                      <a:pt x="46" y="37"/>
                      <a:pt x="46" y="37"/>
                    </a:cubicBezTo>
                    <a:cubicBezTo>
                      <a:pt x="26" y="107"/>
                      <a:pt x="26" y="107"/>
                      <a:pt x="26" y="107"/>
                    </a:cubicBezTo>
                    <a:cubicBezTo>
                      <a:pt x="21" y="122"/>
                      <a:pt x="0" y="116"/>
                      <a:pt x="5" y="99"/>
                    </a:cubicBezTo>
                    <a:cubicBezTo>
                      <a:pt x="28" y="24"/>
                      <a:pt x="28" y="24"/>
                      <a:pt x="28" y="24"/>
                    </a:cubicBezTo>
                    <a:cubicBezTo>
                      <a:pt x="30" y="15"/>
                      <a:pt x="41" y="0"/>
                      <a:pt x="60" y="0"/>
                    </a:cubicBezTo>
                    <a:cubicBezTo>
                      <a:pt x="113" y="0"/>
                      <a:pt x="113" y="0"/>
                      <a:pt x="1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4" name="Oval 31"/>
              <p:cNvSpPr>
                <a:spLocks noChangeArrowheads="1"/>
              </p:cNvSpPr>
              <p:nvPr/>
            </p:nvSpPr>
            <p:spPr bwMode="auto">
              <a:xfrm>
                <a:off x="5627688" y="3808413"/>
                <a:ext cx="198438" cy="1984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5" name="Oval 32"/>
              <p:cNvSpPr>
                <a:spLocks noChangeArrowheads="1"/>
              </p:cNvSpPr>
              <p:nvPr/>
            </p:nvSpPr>
            <p:spPr bwMode="auto">
              <a:xfrm>
                <a:off x="6602413" y="3803650"/>
                <a:ext cx="203200" cy="203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6" name="Freeform 33"/>
              <p:cNvSpPr>
                <a:spLocks/>
              </p:cNvSpPr>
              <p:nvPr/>
            </p:nvSpPr>
            <p:spPr bwMode="auto">
              <a:xfrm>
                <a:off x="6442075" y="4025900"/>
                <a:ext cx="523875" cy="1008063"/>
              </a:xfrm>
              <a:custGeom>
                <a:avLst/>
                <a:gdLst>
                  <a:gd name="T0" fmla="*/ 34 w 140"/>
                  <a:gd name="T1" fmla="*/ 254 h 269"/>
                  <a:gd name="T2" fmla="*/ 49 w 140"/>
                  <a:gd name="T3" fmla="*/ 269 h 269"/>
                  <a:gd name="T4" fmla="*/ 64 w 140"/>
                  <a:gd name="T5" fmla="*/ 254 h 269"/>
                  <a:gd name="T6" fmla="*/ 64 w 140"/>
                  <a:gd name="T7" fmla="*/ 128 h 269"/>
                  <a:gd name="T8" fmla="*/ 76 w 140"/>
                  <a:gd name="T9" fmla="*/ 128 h 269"/>
                  <a:gd name="T10" fmla="*/ 76 w 140"/>
                  <a:gd name="T11" fmla="*/ 254 h 269"/>
                  <a:gd name="T12" fmla="*/ 91 w 140"/>
                  <a:gd name="T13" fmla="*/ 269 h 269"/>
                  <a:gd name="T14" fmla="*/ 106 w 140"/>
                  <a:gd name="T15" fmla="*/ 254 h 269"/>
                  <a:gd name="T16" fmla="*/ 106 w 140"/>
                  <a:gd name="T17" fmla="*/ 37 h 269"/>
                  <a:gd name="T18" fmla="*/ 119 w 140"/>
                  <a:gd name="T19" fmla="*/ 37 h 269"/>
                  <a:gd name="T20" fmla="*/ 119 w 140"/>
                  <a:gd name="T21" fmla="*/ 117 h 269"/>
                  <a:gd name="T22" fmla="*/ 140 w 140"/>
                  <a:gd name="T23" fmla="*/ 117 h 269"/>
                  <a:gd name="T24" fmla="*/ 140 w 140"/>
                  <a:gd name="T25" fmla="*/ 36 h 269"/>
                  <a:gd name="T26" fmla="*/ 105 w 140"/>
                  <a:gd name="T27" fmla="*/ 0 h 269"/>
                  <a:gd name="T28" fmla="*/ 34 w 140"/>
                  <a:gd name="T29" fmla="*/ 0 h 269"/>
                  <a:gd name="T30" fmla="*/ 0 w 140"/>
                  <a:gd name="T31" fmla="*/ 35 h 269"/>
                  <a:gd name="T32" fmla="*/ 0 w 140"/>
                  <a:gd name="T33" fmla="*/ 117 h 269"/>
                  <a:gd name="T34" fmla="*/ 21 w 140"/>
                  <a:gd name="T35" fmla="*/ 117 h 269"/>
                  <a:gd name="T36" fmla="*/ 21 w 140"/>
                  <a:gd name="T37" fmla="*/ 37 h 269"/>
                  <a:gd name="T38" fmla="*/ 34 w 140"/>
                  <a:gd name="T39" fmla="*/ 37 h 269"/>
                  <a:gd name="T40" fmla="*/ 34 w 140"/>
                  <a:gd name="T41" fmla="*/ 25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69">
                    <a:moveTo>
                      <a:pt x="34" y="254"/>
                    </a:moveTo>
                    <a:cubicBezTo>
                      <a:pt x="34" y="263"/>
                      <a:pt x="40" y="269"/>
                      <a:pt x="49" y="269"/>
                    </a:cubicBezTo>
                    <a:cubicBezTo>
                      <a:pt x="57" y="269"/>
                      <a:pt x="64" y="263"/>
                      <a:pt x="64" y="254"/>
                    </a:cubicBezTo>
                    <a:cubicBezTo>
                      <a:pt x="64" y="128"/>
                      <a:pt x="64" y="128"/>
                      <a:pt x="64" y="128"/>
                    </a:cubicBezTo>
                    <a:cubicBezTo>
                      <a:pt x="76" y="128"/>
                      <a:pt x="76" y="128"/>
                      <a:pt x="76" y="128"/>
                    </a:cubicBezTo>
                    <a:cubicBezTo>
                      <a:pt x="76" y="254"/>
                      <a:pt x="76" y="254"/>
                      <a:pt x="76" y="254"/>
                    </a:cubicBezTo>
                    <a:cubicBezTo>
                      <a:pt x="76" y="263"/>
                      <a:pt x="83" y="269"/>
                      <a:pt x="91" y="269"/>
                    </a:cubicBezTo>
                    <a:cubicBezTo>
                      <a:pt x="100" y="269"/>
                      <a:pt x="106" y="263"/>
                      <a:pt x="106" y="254"/>
                    </a:cubicBezTo>
                    <a:cubicBezTo>
                      <a:pt x="106" y="37"/>
                      <a:pt x="106" y="37"/>
                      <a:pt x="106" y="37"/>
                    </a:cubicBezTo>
                    <a:cubicBezTo>
                      <a:pt x="119" y="37"/>
                      <a:pt x="119" y="37"/>
                      <a:pt x="119" y="37"/>
                    </a:cubicBezTo>
                    <a:cubicBezTo>
                      <a:pt x="119" y="117"/>
                      <a:pt x="119" y="117"/>
                      <a:pt x="119" y="117"/>
                    </a:cubicBezTo>
                    <a:cubicBezTo>
                      <a:pt x="119" y="133"/>
                      <a:pt x="140" y="133"/>
                      <a:pt x="140" y="117"/>
                    </a:cubicBezTo>
                    <a:cubicBezTo>
                      <a:pt x="140" y="36"/>
                      <a:pt x="140" y="36"/>
                      <a:pt x="140" y="36"/>
                    </a:cubicBezTo>
                    <a:cubicBezTo>
                      <a:pt x="140" y="18"/>
                      <a:pt x="126" y="0"/>
                      <a:pt x="105" y="0"/>
                    </a:cubicBezTo>
                    <a:cubicBezTo>
                      <a:pt x="34" y="0"/>
                      <a:pt x="34" y="0"/>
                      <a:pt x="34" y="0"/>
                    </a:cubicBezTo>
                    <a:cubicBezTo>
                      <a:pt x="15" y="0"/>
                      <a:pt x="0" y="16"/>
                      <a:pt x="0" y="35"/>
                    </a:cubicBezTo>
                    <a:cubicBezTo>
                      <a:pt x="0" y="117"/>
                      <a:pt x="0" y="117"/>
                      <a:pt x="0" y="117"/>
                    </a:cubicBezTo>
                    <a:cubicBezTo>
                      <a:pt x="0" y="133"/>
                      <a:pt x="21" y="133"/>
                      <a:pt x="21" y="117"/>
                    </a:cubicBezTo>
                    <a:cubicBezTo>
                      <a:pt x="21" y="37"/>
                      <a:pt x="21" y="37"/>
                      <a:pt x="21" y="37"/>
                    </a:cubicBezTo>
                    <a:cubicBezTo>
                      <a:pt x="34" y="37"/>
                      <a:pt x="34" y="37"/>
                      <a:pt x="34" y="37"/>
                    </a:cubicBezTo>
                    <a:cubicBezTo>
                      <a:pt x="34" y="254"/>
                      <a:pt x="34" y="254"/>
                      <a:pt x="34" y="2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cxnSp>
            <p:nvCxnSpPr>
              <p:cNvPr id="27" name="Straight Connector 26"/>
              <p:cNvCxnSpPr/>
              <p:nvPr/>
            </p:nvCxnSpPr>
            <p:spPr>
              <a:xfrm>
                <a:off x="6210300" y="3808413"/>
                <a:ext cx="0" cy="122555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8" name="Text Placeholder 13"/>
          <p:cNvSpPr>
            <a:spLocks noGrp="1"/>
          </p:cNvSpPr>
          <p:nvPr>
            <p:ph type="body" sz="quarter" idx="10" hasCustomPrompt="1"/>
          </p:nvPr>
        </p:nvSpPr>
        <p:spPr>
          <a:xfrm>
            <a:off x="2000250" y="4876800"/>
            <a:ext cx="5253004" cy="685800"/>
          </a:xfrm>
        </p:spPr>
        <p:txBody>
          <a:bodyPr anchor="ctr">
            <a:noAutofit/>
          </a:bodyPr>
          <a:lstStyle>
            <a:lvl1pPr marL="0" indent="0" algn="ctr">
              <a:spcBef>
                <a:spcPts val="0"/>
              </a:spcBef>
              <a:spcAft>
                <a:spcPts val="0"/>
              </a:spcAft>
              <a:buNone/>
              <a:defRPr sz="2700" baseline="0">
                <a:solidFill>
                  <a:schemeClr val="tx2"/>
                </a:solidFill>
              </a:defRPr>
            </a:lvl1pPr>
          </a:lstStyle>
          <a:p>
            <a:pPr lvl="0"/>
            <a:r>
              <a:rPr lang="en-US" dirty="0"/>
              <a:t>Click to edit Break Length</a:t>
            </a:r>
          </a:p>
        </p:txBody>
      </p:sp>
    </p:spTree>
    <p:extLst>
      <p:ext uri="{BB962C8B-B14F-4D97-AF65-F5344CB8AC3E}">
        <p14:creationId xmlns:p14="http://schemas.microsoft.com/office/powerpoint/2010/main" val="1289213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110" y="273600"/>
            <a:ext cx="8229330" cy="1144800"/>
          </a:xfrm>
          <a:prstGeom prst="rect">
            <a:avLst/>
          </a:prstGeom>
        </p:spPr>
        <p:txBody>
          <a:bodyPr lIns="0" tIns="0" rIns="0" bIns="0" anchor="ctr">
            <a:noAutofit/>
          </a:bodyPr>
          <a:lstStyle/>
          <a:p>
            <a:pPr algn="ctr"/>
            <a:r>
              <a:rPr lang="en-US" sz="3300" b="0" strike="noStrike" spc="-1">
                <a:latin typeface="Arial"/>
              </a:rPr>
              <a:t>Click to edit Master title style</a:t>
            </a:r>
          </a:p>
        </p:txBody>
      </p:sp>
      <p:sp>
        <p:nvSpPr>
          <p:cNvPr id="63" name="PlaceHolder 2"/>
          <p:cNvSpPr>
            <a:spLocks noGrp="1"/>
          </p:cNvSpPr>
          <p:nvPr>
            <p:ph type="body"/>
          </p:nvPr>
        </p:nvSpPr>
        <p:spPr>
          <a:xfrm>
            <a:off x="457110" y="1604520"/>
            <a:ext cx="8229330" cy="3977280"/>
          </a:xfrm>
          <a:prstGeom prst="rect">
            <a:avLst/>
          </a:prstGeom>
        </p:spPr>
        <p:txBody>
          <a:bodyPr lIns="0" tIns="0" rIns="0" bIns="0">
            <a:normAutofit/>
          </a:bodyPr>
          <a:lstStyle/>
          <a:p>
            <a:pPr lvl="0"/>
            <a:r>
              <a:rPr lang="en-US" sz="2400" b="0" strike="noStrike" spc="-1">
                <a:latin typeface="Arial"/>
              </a:rPr>
              <a:t>Click to edit Master text styles</a:t>
            </a:r>
          </a:p>
        </p:txBody>
      </p:sp>
    </p:spTree>
    <p:extLst>
      <p:ext uri="{BB962C8B-B14F-4D97-AF65-F5344CB8AC3E}">
        <p14:creationId xmlns:p14="http://schemas.microsoft.com/office/powerpoint/2010/main" val="3210184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300"/>
              </a:spcBef>
              <a:spcAft>
                <a:spcPts val="400"/>
              </a:spcAft>
              <a:defRPr/>
            </a:lvl1pPr>
            <a:lvl2pPr>
              <a:spcBef>
                <a:spcPts val="300"/>
              </a:spcBef>
              <a:spcAft>
                <a:spcPts val="4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67589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61782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247718"/>
            <a:ext cx="8229600" cy="849244"/>
          </a:xfrm>
          <a:prstGeom prst="rect">
            <a:avLst/>
          </a:prstGeom>
        </p:spPr>
        <p:txBody>
          <a:bodyPr vert="horz" lIns="91440" tIns="45720" rIns="91440" bIns="45720" rtlCol="0" anchor="b" anchorCtr="0">
            <a:normAutofit/>
          </a:bodyPr>
          <a:lstStyle/>
          <a:p>
            <a:r>
              <a:rPr lang="en-US"/>
              <a:t>Click to edit Master title style</a:t>
            </a:r>
            <a:endParaRPr lang="en-US" dirty="0"/>
          </a:p>
        </p:txBody>
      </p:sp>
    </p:spTree>
    <p:extLst>
      <p:ext uri="{BB962C8B-B14F-4D97-AF65-F5344CB8AC3E}">
        <p14:creationId xmlns:p14="http://schemas.microsoft.com/office/powerpoint/2010/main" val="3594496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nip Single Corner Rectangle 4"/>
          <p:cNvSpPr/>
          <p:nvPr userDrawn="1"/>
        </p:nvSpPr>
        <p:spPr>
          <a:xfrm flipH="1">
            <a:off x="1384942" y="6477000"/>
            <a:ext cx="7759058" cy="381000"/>
          </a:xfrm>
          <a:prstGeom prst="snip1Rect">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6" name="Snip Single Corner Rectangle 5"/>
          <p:cNvSpPr/>
          <p:nvPr userDrawn="1"/>
        </p:nvSpPr>
        <p:spPr>
          <a:xfrm flipH="1">
            <a:off x="-6671" y="6477000"/>
            <a:ext cx="381000" cy="381000"/>
          </a:xfrm>
          <a:prstGeom prst="snip1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8" name="Snip Single Corner Rectangle 7"/>
          <p:cNvSpPr/>
          <p:nvPr userDrawn="1"/>
        </p:nvSpPr>
        <p:spPr>
          <a:xfrm flipH="1">
            <a:off x="457200" y="6477000"/>
            <a:ext cx="381000" cy="381000"/>
          </a:xfrm>
          <a:prstGeom prst="snip1Rect">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10" name="Snip Single Corner Rectangle 9"/>
          <p:cNvSpPr/>
          <p:nvPr userDrawn="1"/>
        </p:nvSpPr>
        <p:spPr>
          <a:xfrm flipH="1">
            <a:off x="921071" y="6477000"/>
            <a:ext cx="381000" cy="381000"/>
          </a:xfrm>
          <a:prstGeom prst="snip1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11" name="Slide Number Placeholder 5"/>
          <p:cNvSpPr txBox="1">
            <a:spLocks/>
          </p:cNvSpPr>
          <p:nvPr userDrawn="1"/>
        </p:nvSpPr>
        <p:spPr>
          <a:xfrm>
            <a:off x="457200" y="6528033"/>
            <a:ext cx="381000" cy="273844"/>
          </a:xfrm>
          <a:prstGeom prst="rect">
            <a:avLst/>
          </a:prstGeom>
        </p:spPr>
        <p:txBody>
          <a:bodyPr vert="horz" lIns="91440" tIns="45720" rIns="91440" bIns="45720" rtlCol="0" anchor="ctr"/>
          <a:lstStyle>
            <a:defPPr>
              <a:defRPr lang="en-US"/>
            </a:defPPr>
            <a:lvl1pPr marL="0" algn="ctr" defTabSz="914400" rtl="0" eaLnBrk="1" latinLnBrk="0" hangingPunct="1">
              <a:defRPr sz="10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46A045-542F-428B-926C-15C9557EA5EF}"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546977"/>
            <a:ext cx="1447802" cy="255753"/>
          </a:xfrm>
          <a:prstGeom prst="rect">
            <a:avLst/>
          </a:prstGeom>
        </p:spPr>
      </p:pic>
    </p:spTree>
    <p:extLst>
      <p:ext uri="{BB962C8B-B14F-4D97-AF65-F5344CB8AC3E}">
        <p14:creationId xmlns:p14="http://schemas.microsoft.com/office/powerpoint/2010/main" val="727654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lide_Break_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a:spLocks noGrp="1"/>
          </p:cNvSpPr>
          <p:nvPr>
            <p:ph type="ctrTitle" hasCustomPrompt="1"/>
          </p:nvPr>
        </p:nvSpPr>
        <p:spPr>
          <a:xfrm>
            <a:off x="1142999" y="4800600"/>
            <a:ext cx="6858001" cy="609601"/>
          </a:xfrm>
        </p:spPr>
        <p:txBody>
          <a:bodyPr anchor="ctr" anchorCtr="0">
            <a:noAutofit/>
          </a:bodyPr>
          <a:lstStyle>
            <a:lvl1pPr algn="l">
              <a:defRPr sz="3200">
                <a:solidFill>
                  <a:schemeClr val="tx2"/>
                </a:solidFill>
              </a:defRPr>
            </a:lvl1pPr>
          </a:lstStyle>
          <a:p>
            <a:r>
              <a:rPr lang="en-US" dirty="0"/>
              <a:t>Click to edit Section title</a:t>
            </a:r>
          </a:p>
        </p:txBody>
      </p:sp>
      <p:sp>
        <p:nvSpPr>
          <p:cNvPr id="11" name="Subtitle 2"/>
          <p:cNvSpPr>
            <a:spLocks noGrp="1"/>
          </p:cNvSpPr>
          <p:nvPr>
            <p:ph type="subTitle" idx="1" hasCustomPrompt="1"/>
          </p:nvPr>
        </p:nvSpPr>
        <p:spPr>
          <a:xfrm>
            <a:off x="1142999" y="5519058"/>
            <a:ext cx="6858001" cy="424542"/>
          </a:xfrm>
        </p:spPr>
        <p:txBody>
          <a:bodyPr anchor="ctr" anchorCtr="0">
            <a:noAutofit/>
          </a:bodyPr>
          <a:lstStyle>
            <a:lvl1pPr marL="0" indent="0" algn="l">
              <a:buNone/>
              <a:defRPr sz="200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Section subtitle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07489" y="336527"/>
            <a:ext cx="2093407" cy="369799"/>
          </a:xfrm>
          <a:prstGeom prst="rect">
            <a:avLst/>
          </a:prstGeom>
        </p:spPr>
      </p:pic>
      <p:sp>
        <p:nvSpPr>
          <p:cNvPr id="8" name="TextBox 7"/>
          <p:cNvSpPr txBox="1"/>
          <p:nvPr userDrawn="1"/>
        </p:nvSpPr>
        <p:spPr>
          <a:xfrm>
            <a:off x="152400" y="6566356"/>
            <a:ext cx="1572546" cy="215444"/>
          </a:xfrm>
          <a:prstGeom prst="rect">
            <a:avLst/>
          </a:prstGeom>
          <a:noFill/>
        </p:spPr>
        <p:txBody>
          <a:bodyPr wrap="none" lIns="0" rIns="0" rtlCol="0" anchor="b" anchorCtr="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a:solidFill>
                  <a:schemeClr val="tx2"/>
                </a:solidFill>
                <a:effectLst/>
              </a:rPr>
              <a:t>© 2019 Valero. All rights reserved.</a:t>
            </a:r>
            <a:endParaRPr lang="en-GB" sz="800" dirty="0">
              <a:solidFill>
                <a:schemeClr val="tx2"/>
              </a:solidFill>
              <a:effectLst/>
            </a:endParaRPr>
          </a:p>
        </p:txBody>
      </p:sp>
    </p:spTree>
    <p:extLst>
      <p:ext uri="{BB962C8B-B14F-4D97-AF65-F5344CB8AC3E}">
        <p14:creationId xmlns:p14="http://schemas.microsoft.com/office/powerpoint/2010/main" val="4241378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lide_Break_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a:spLocks noGrp="1"/>
          </p:cNvSpPr>
          <p:nvPr>
            <p:ph type="ctrTitle" hasCustomPrompt="1"/>
          </p:nvPr>
        </p:nvSpPr>
        <p:spPr>
          <a:xfrm>
            <a:off x="1142999" y="4800600"/>
            <a:ext cx="6858001" cy="609601"/>
          </a:xfrm>
        </p:spPr>
        <p:txBody>
          <a:bodyPr anchor="ctr" anchorCtr="0">
            <a:noAutofit/>
          </a:bodyPr>
          <a:lstStyle>
            <a:lvl1pPr algn="l">
              <a:defRPr sz="3200">
                <a:solidFill>
                  <a:schemeClr val="tx2"/>
                </a:solidFill>
              </a:defRPr>
            </a:lvl1pPr>
          </a:lstStyle>
          <a:p>
            <a:r>
              <a:rPr lang="en-US" dirty="0"/>
              <a:t>Click to edit Section title</a:t>
            </a:r>
          </a:p>
        </p:txBody>
      </p:sp>
      <p:sp>
        <p:nvSpPr>
          <p:cNvPr id="11" name="Subtitle 2"/>
          <p:cNvSpPr>
            <a:spLocks noGrp="1"/>
          </p:cNvSpPr>
          <p:nvPr>
            <p:ph type="subTitle" idx="1" hasCustomPrompt="1"/>
          </p:nvPr>
        </p:nvSpPr>
        <p:spPr>
          <a:xfrm>
            <a:off x="1142999" y="5519058"/>
            <a:ext cx="6858001" cy="424542"/>
          </a:xfrm>
        </p:spPr>
        <p:txBody>
          <a:bodyPr anchor="ctr" anchorCtr="0">
            <a:noAutofit/>
          </a:bodyPr>
          <a:lstStyle>
            <a:lvl1pPr marL="0" indent="0" algn="l">
              <a:buNone/>
              <a:defRPr sz="200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Section subtitle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07489" y="336527"/>
            <a:ext cx="2093407" cy="369799"/>
          </a:xfrm>
          <a:prstGeom prst="rect">
            <a:avLst/>
          </a:prstGeom>
        </p:spPr>
      </p:pic>
      <p:sp>
        <p:nvSpPr>
          <p:cNvPr id="9" name="TextBox 8"/>
          <p:cNvSpPr txBox="1"/>
          <p:nvPr userDrawn="1"/>
        </p:nvSpPr>
        <p:spPr>
          <a:xfrm>
            <a:off x="152400" y="6566356"/>
            <a:ext cx="1572546" cy="215444"/>
          </a:xfrm>
          <a:prstGeom prst="rect">
            <a:avLst/>
          </a:prstGeom>
          <a:noFill/>
        </p:spPr>
        <p:txBody>
          <a:bodyPr wrap="none" lIns="0" rIns="0" rtlCol="0" anchor="b" anchorCtr="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a:solidFill>
                  <a:schemeClr val="tx2"/>
                </a:solidFill>
                <a:effectLst/>
              </a:rPr>
              <a:t>© 2019 Valero. All rights reserved.</a:t>
            </a:r>
            <a:endParaRPr lang="en-GB" sz="800" dirty="0">
              <a:solidFill>
                <a:schemeClr val="tx2"/>
              </a:solidFill>
              <a:effectLst/>
            </a:endParaRPr>
          </a:p>
        </p:txBody>
      </p:sp>
    </p:spTree>
    <p:extLst>
      <p:ext uri="{BB962C8B-B14F-4D97-AF65-F5344CB8AC3E}">
        <p14:creationId xmlns:p14="http://schemas.microsoft.com/office/powerpoint/2010/main" val="2767954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lide_Break_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a:spLocks noGrp="1"/>
          </p:cNvSpPr>
          <p:nvPr>
            <p:ph type="ctrTitle" hasCustomPrompt="1"/>
          </p:nvPr>
        </p:nvSpPr>
        <p:spPr>
          <a:xfrm>
            <a:off x="1142999" y="4800600"/>
            <a:ext cx="6858001" cy="609601"/>
          </a:xfrm>
        </p:spPr>
        <p:txBody>
          <a:bodyPr anchor="ctr" anchorCtr="0">
            <a:noAutofit/>
          </a:bodyPr>
          <a:lstStyle>
            <a:lvl1pPr algn="l">
              <a:defRPr sz="3200">
                <a:solidFill>
                  <a:schemeClr val="tx2"/>
                </a:solidFill>
              </a:defRPr>
            </a:lvl1pPr>
          </a:lstStyle>
          <a:p>
            <a:r>
              <a:rPr lang="en-US" dirty="0"/>
              <a:t>Click to edit Section title</a:t>
            </a:r>
          </a:p>
        </p:txBody>
      </p:sp>
      <p:sp>
        <p:nvSpPr>
          <p:cNvPr id="11" name="Subtitle 2"/>
          <p:cNvSpPr>
            <a:spLocks noGrp="1"/>
          </p:cNvSpPr>
          <p:nvPr>
            <p:ph type="subTitle" idx="1" hasCustomPrompt="1"/>
          </p:nvPr>
        </p:nvSpPr>
        <p:spPr>
          <a:xfrm>
            <a:off x="1142999" y="5519058"/>
            <a:ext cx="6858001" cy="424542"/>
          </a:xfrm>
        </p:spPr>
        <p:txBody>
          <a:bodyPr anchor="ctr" anchorCtr="0">
            <a:noAutofit/>
          </a:bodyPr>
          <a:lstStyle>
            <a:lvl1pPr marL="0" indent="0" algn="l">
              <a:buNone/>
              <a:defRPr sz="200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Section subtitle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07489" y="336527"/>
            <a:ext cx="2093407" cy="369799"/>
          </a:xfrm>
          <a:prstGeom prst="rect">
            <a:avLst/>
          </a:prstGeom>
        </p:spPr>
      </p:pic>
      <p:sp>
        <p:nvSpPr>
          <p:cNvPr id="9" name="TextBox 8"/>
          <p:cNvSpPr txBox="1"/>
          <p:nvPr userDrawn="1"/>
        </p:nvSpPr>
        <p:spPr>
          <a:xfrm>
            <a:off x="152400" y="6566356"/>
            <a:ext cx="1572546" cy="215444"/>
          </a:xfrm>
          <a:prstGeom prst="rect">
            <a:avLst/>
          </a:prstGeom>
          <a:noFill/>
        </p:spPr>
        <p:txBody>
          <a:bodyPr wrap="none" lIns="0" rIns="0" rtlCol="0" anchor="b" anchorCtr="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a:solidFill>
                  <a:schemeClr val="tx2"/>
                </a:solidFill>
                <a:effectLst/>
              </a:rPr>
              <a:t>© 2019 Valero. All rights reserved.</a:t>
            </a:r>
            <a:endParaRPr lang="en-GB" sz="800" dirty="0">
              <a:solidFill>
                <a:schemeClr val="tx2"/>
              </a:solidFill>
              <a:effectLst/>
            </a:endParaRPr>
          </a:p>
        </p:txBody>
      </p:sp>
    </p:spTree>
    <p:extLst>
      <p:ext uri="{BB962C8B-B14F-4D97-AF65-F5344CB8AC3E}">
        <p14:creationId xmlns:p14="http://schemas.microsoft.com/office/powerpoint/2010/main" val="873480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ide_Break_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a:spLocks noGrp="1"/>
          </p:cNvSpPr>
          <p:nvPr>
            <p:ph type="ctrTitle" hasCustomPrompt="1"/>
          </p:nvPr>
        </p:nvSpPr>
        <p:spPr>
          <a:xfrm>
            <a:off x="1142999" y="4800600"/>
            <a:ext cx="6858001" cy="609601"/>
          </a:xfrm>
        </p:spPr>
        <p:txBody>
          <a:bodyPr anchor="ctr" anchorCtr="0">
            <a:noAutofit/>
          </a:bodyPr>
          <a:lstStyle>
            <a:lvl1pPr algn="l">
              <a:defRPr sz="3200">
                <a:solidFill>
                  <a:schemeClr val="tx2"/>
                </a:solidFill>
              </a:defRPr>
            </a:lvl1pPr>
          </a:lstStyle>
          <a:p>
            <a:r>
              <a:rPr lang="en-US" dirty="0"/>
              <a:t>Click to edit Section title</a:t>
            </a:r>
          </a:p>
        </p:txBody>
      </p:sp>
      <p:sp>
        <p:nvSpPr>
          <p:cNvPr id="11" name="Subtitle 2"/>
          <p:cNvSpPr>
            <a:spLocks noGrp="1"/>
          </p:cNvSpPr>
          <p:nvPr>
            <p:ph type="subTitle" idx="1" hasCustomPrompt="1"/>
          </p:nvPr>
        </p:nvSpPr>
        <p:spPr>
          <a:xfrm>
            <a:off x="1142999" y="5519058"/>
            <a:ext cx="6858001" cy="424542"/>
          </a:xfrm>
        </p:spPr>
        <p:txBody>
          <a:bodyPr anchor="ctr" anchorCtr="0">
            <a:noAutofit/>
          </a:bodyPr>
          <a:lstStyle>
            <a:lvl1pPr marL="0" indent="0" algn="l">
              <a:buNone/>
              <a:defRPr sz="200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Section subtitle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07489" y="336527"/>
            <a:ext cx="2093407" cy="369799"/>
          </a:xfrm>
          <a:prstGeom prst="rect">
            <a:avLst/>
          </a:prstGeom>
        </p:spPr>
      </p:pic>
      <p:sp>
        <p:nvSpPr>
          <p:cNvPr id="9" name="TextBox 8"/>
          <p:cNvSpPr txBox="1"/>
          <p:nvPr userDrawn="1"/>
        </p:nvSpPr>
        <p:spPr>
          <a:xfrm>
            <a:off x="152400" y="6566356"/>
            <a:ext cx="1572546" cy="215444"/>
          </a:xfrm>
          <a:prstGeom prst="rect">
            <a:avLst/>
          </a:prstGeom>
          <a:noFill/>
        </p:spPr>
        <p:txBody>
          <a:bodyPr wrap="none" lIns="0" rIns="0" rtlCol="0" anchor="b" anchorCtr="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a:solidFill>
                  <a:schemeClr val="tx2"/>
                </a:solidFill>
                <a:effectLst/>
              </a:rPr>
              <a:t>© 2019 Valero. All rights reserved.</a:t>
            </a:r>
            <a:endParaRPr lang="en-GB" sz="800" dirty="0">
              <a:solidFill>
                <a:schemeClr val="tx2"/>
              </a:solidFill>
              <a:effectLst/>
            </a:endParaRPr>
          </a:p>
        </p:txBody>
      </p:sp>
    </p:spTree>
    <p:extLst>
      <p:ext uri="{BB962C8B-B14F-4D97-AF65-F5344CB8AC3E}">
        <p14:creationId xmlns:p14="http://schemas.microsoft.com/office/powerpoint/2010/main" val="2555586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nip Single Corner Rectangle 4"/>
          <p:cNvSpPr/>
          <p:nvPr userDrawn="1"/>
        </p:nvSpPr>
        <p:spPr>
          <a:xfrm flipH="1">
            <a:off x="1384942" y="6477000"/>
            <a:ext cx="7759058" cy="381000"/>
          </a:xfrm>
          <a:prstGeom prst="snip1Rect">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9" name="Snip Single Corner Rectangle 8"/>
          <p:cNvSpPr/>
          <p:nvPr userDrawn="1"/>
        </p:nvSpPr>
        <p:spPr>
          <a:xfrm flipH="1">
            <a:off x="-6671" y="6477000"/>
            <a:ext cx="381000" cy="381000"/>
          </a:xfrm>
          <a:prstGeom prst="snip1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10" name="Snip Single Corner Rectangle 9"/>
          <p:cNvSpPr/>
          <p:nvPr userDrawn="1"/>
        </p:nvSpPr>
        <p:spPr>
          <a:xfrm flipH="1">
            <a:off x="457200" y="6477000"/>
            <a:ext cx="381000" cy="381000"/>
          </a:xfrm>
          <a:prstGeom prst="snip1Rect">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11" name="Snip Single Corner Rectangle 10"/>
          <p:cNvSpPr/>
          <p:nvPr userDrawn="1"/>
        </p:nvSpPr>
        <p:spPr>
          <a:xfrm flipH="1">
            <a:off x="921071" y="6477000"/>
            <a:ext cx="381000" cy="381000"/>
          </a:xfrm>
          <a:prstGeom prst="snip1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4" name="Rectangle 3"/>
          <p:cNvSpPr/>
          <p:nvPr userDrawn="1"/>
        </p:nvSpPr>
        <p:spPr>
          <a:xfrm>
            <a:off x="-2317" y="0"/>
            <a:ext cx="9146317" cy="1219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47718"/>
            <a:ext cx="7315200" cy="849244"/>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txBox="1">
            <a:spLocks/>
          </p:cNvSpPr>
          <p:nvPr userDrawn="1"/>
        </p:nvSpPr>
        <p:spPr>
          <a:xfrm>
            <a:off x="457200" y="6528033"/>
            <a:ext cx="381000" cy="273844"/>
          </a:xfrm>
          <a:prstGeom prst="rect">
            <a:avLst/>
          </a:prstGeom>
        </p:spPr>
        <p:txBody>
          <a:bodyPr vert="horz" lIns="91440" tIns="45720" rIns="91440" bIns="45720" rtlCol="0" anchor="ctr"/>
          <a:lstStyle>
            <a:defPPr>
              <a:defRPr lang="en-US"/>
            </a:defPPr>
            <a:lvl1pPr marL="0" algn="ctr" defTabSz="914400" rtl="0" eaLnBrk="1" latinLnBrk="0" hangingPunct="1">
              <a:defRPr sz="10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46A045-542F-428B-926C-15C9557EA5EF}" type="slidenum">
              <a:rPr lang="en-US" smtClean="0"/>
              <a:pPr/>
              <a:t>‹#›</a:t>
            </a:fld>
            <a:endParaRPr lang="en-US" dirty="0"/>
          </a:p>
        </p:txBody>
      </p:sp>
      <p:pic>
        <p:nvPicPr>
          <p:cNvPr id="8" name="Picture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239000" y="6546977"/>
            <a:ext cx="1447802" cy="255753"/>
          </a:xfrm>
          <a:prstGeom prst="rect">
            <a:avLst/>
          </a:prstGeom>
        </p:spPr>
      </p:pic>
    </p:spTree>
    <p:extLst>
      <p:ext uri="{BB962C8B-B14F-4D97-AF65-F5344CB8AC3E}">
        <p14:creationId xmlns:p14="http://schemas.microsoft.com/office/powerpoint/2010/main" val="781091625"/>
      </p:ext>
    </p:extLst>
  </p:cSld>
  <p:clrMap bg1="lt1" tx1="dk1" bg2="lt2" tx2="dk2" accent1="accent1" accent2="accent2" accent3="accent3" accent4="accent4" accent5="accent5" accent6="accent6" hlink="hlink" folHlink="folHlink"/>
  <p:sldLayoutIdLst>
    <p:sldLayoutId id="2147483677" r:id="rId1"/>
    <p:sldLayoutId id="2147483650" r:id="rId2"/>
    <p:sldLayoutId id="2147483652" r:id="rId3"/>
    <p:sldLayoutId id="2147483654" r:id="rId4"/>
    <p:sldLayoutId id="2147483655" r:id="rId5"/>
    <p:sldLayoutId id="2147483670" r:id="rId6"/>
    <p:sldLayoutId id="2147483678" r:id="rId7"/>
    <p:sldLayoutId id="2147483679" r:id="rId8"/>
    <p:sldLayoutId id="2147483680" r:id="rId9"/>
    <p:sldLayoutId id="2147483681" r:id="rId10"/>
    <p:sldLayoutId id="2147483682" r:id="rId11"/>
    <p:sldLayoutId id="2147483665" r:id="rId12"/>
    <p:sldLayoutId id="2147483676" r:id="rId13"/>
    <p:sldLayoutId id="2147483683" r:id="rId14"/>
  </p:sldLayoutIdLst>
  <p:txStyles>
    <p:titleStyle>
      <a:lvl1pPr algn="l" defTabSz="914400" rtl="0" eaLnBrk="1" latinLnBrk="0" hangingPunct="1">
        <a:spcBef>
          <a:spcPct val="0"/>
        </a:spcBef>
        <a:buNone/>
        <a:defRPr sz="2800" kern="1200">
          <a:solidFill>
            <a:schemeClr val="bg1"/>
          </a:solidFill>
          <a:latin typeface="+mj-lt"/>
          <a:ea typeface="+mj-ea"/>
          <a:cs typeface="+mj-cs"/>
        </a:defRPr>
      </a:lvl1pPr>
    </p:titleStyle>
    <p:bodyStyle>
      <a:lvl1pPr marL="342900" indent="-342900" algn="l" defTabSz="914400" rtl="0" eaLnBrk="1" latinLnBrk="0" hangingPunct="1">
        <a:spcBef>
          <a:spcPts val="300"/>
        </a:spcBef>
        <a:spcAft>
          <a:spcPts val="400"/>
        </a:spcAft>
        <a:buClr>
          <a:schemeClr val="tx2"/>
        </a:buClr>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ts val="300"/>
        </a:spcBef>
        <a:spcAft>
          <a:spcPts val="400"/>
        </a:spcAft>
        <a:buClr>
          <a:schemeClr val="tx2"/>
        </a:buClr>
        <a:buFont typeface="Arial"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spcBef>
          <a:spcPts val="300"/>
        </a:spcBef>
        <a:spcAft>
          <a:spcPts val="300"/>
        </a:spcAft>
        <a:buClr>
          <a:schemeClr val="tx2"/>
        </a:buClr>
        <a:buFont typeface="Arial" pitchFamily="34" charset="0"/>
        <a:buChar char="•"/>
        <a:defRPr sz="1800" kern="1200">
          <a:solidFill>
            <a:schemeClr val="tx1">
              <a:lumMod val="75000"/>
              <a:lumOff val="25000"/>
            </a:schemeClr>
          </a:solidFill>
          <a:latin typeface="+mn-lt"/>
          <a:ea typeface="+mn-ea"/>
          <a:cs typeface="+mn-cs"/>
        </a:defRPr>
      </a:lvl3pPr>
      <a:lvl4pPr marL="1600200" indent="-228600" algn="l" defTabSz="914400" rtl="0" eaLnBrk="1" latinLnBrk="0" hangingPunct="1">
        <a:spcBef>
          <a:spcPts val="300"/>
        </a:spcBef>
        <a:spcAft>
          <a:spcPts val="300"/>
        </a:spcAft>
        <a:buClr>
          <a:schemeClr val="tx2"/>
        </a:buClr>
        <a:buFont typeface="Arial"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spcBef>
          <a:spcPts val="300"/>
        </a:spcBef>
        <a:spcAft>
          <a:spcPts val="300"/>
        </a:spcAft>
        <a:buClr>
          <a:schemeClr val="tx2"/>
        </a:buClr>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30.jpe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jpeg"/><Relationship Id="rId7" Type="http://schemas.openxmlformats.org/officeDocument/2006/relationships/image" Target="../media/image44.png"/><Relationship Id="rId2" Type="http://schemas.openxmlformats.org/officeDocument/2006/relationships/image" Target="../media/image40.jpeg"/><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15.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46.jpe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9.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4.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9.png"/><Relationship Id="rId10"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5105400"/>
            <a:ext cx="9448800" cy="1066800"/>
          </a:xfrm>
        </p:spPr>
        <p:txBody>
          <a:bodyPr/>
          <a:lstStyle/>
          <a:p>
            <a:pPr algn="ctr"/>
            <a:r>
              <a:rPr lang="en-US" sz="3600" b="1" dirty="0"/>
              <a:t>Heat Stress Prevention</a:t>
            </a:r>
            <a:br>
              <a:rPr lang="en-US" sz="3600" b="1" dirty="0"/>
            </a:br>
            <a:r>
              <a:rPr lang="en-US" b="1" i="1" dirty="0">
                <a:solidFill>
                  <a:srgbClr val="FF0000"/>
                </a:solidFill>
              </a:rPr>
              <a:t>Paul Modjesky </a:t>
            </a:r>
            <a:br>
              <a:rPr lang="en-US" b="1" i="1" dirty="0">
                <a:solidFill>
                  <a:srgbClr val="FF0000"/>
                </a:solidFill>
              </a:rPr>
            </a:br>
            <a:r>
              <a:rPr lang="en-US" b="1" i="1" dirty="0">
                <a:solidFill>
                  <a:srgbClr val="FF0000"/>
                </a:solidFill>
              </a:rPr>
              <a:t>Manager Refinery Safety </a:t>
            </a:r>
            <a:br>
              <a:rPr lang="en-US" b="1" i="1" dirty="0">
                <a:solidFill>
                  <a:srgbClr val="FF0000"/>
                </a:solidFill>
              </a:rPr>
            </a:br>
            <a:r>
              <a:rPr lang="en-US" b="1" i="1" dirty="0">
                <a:solidFill>
                  <a:srgbClr val="FF0000"/>
                </a:solidFill>
              </a:rPr>
              <a:t>Benicia, CA. </a:t>
            </a:r>
            <a:endParaRPr lang="en-US" sz="3600" b="1" i="1" dirty="0">
              <a:solidFill>
                <a:srgbClr val="FF0000"/>
              </a:solidFill>
            </a:endParaRPr>
          </a:p>
        </p:txBody>
      </p:sp>
    </p:spTree>
    <p:extLst>
      <p:ext uri="{BB962C8B-B14F-4D97-AF65-F5344CB8AC3E}">
        <p14:creationId xmlns:p14="http://schemas.microsoft.com/office/powerpoint/2010/main" val="912790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kestrelinstruments.com/media/magic360/cache/b323c452333484213aa1554d1dedd3b6/0/8/0854-orange-01.jpg">
            <a:extLst>
              <a:ext uri="{FF2B5EF4-FFF2-40B4-BE49-F238E27FC236}">
                <a16:creationId xmlns:a16="http://schemas.microsoft.com/office/drawing/2014/main" id="{CD9EB43A-A88B-4932-86AC-7A6215538C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977" y="3422583"/>
            <a:ext cx="2999010" cy="29990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7591" y="3261333"/>
            <a:ext cx="525781" cy="63551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156309">
            <a:off x="4871672" y="3207830"/>
            <a:ext cx="470167" cy="797767"/>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1858" y="3829065"/>
            <a:ext cx="476945" cy="749895"/>
          </a:xfrm>
          <a:prstGeom prst="rect">
            <a:avLst/>
          </a:prstGeom>
        </p:spPr>
      </p:pic>
      <p:sp>
        <p:nvSpPr>
          <p:cNvPr id="4" name="Title 3"/>
          <p:cNvSpPr>
            <a:spLocks noGrp="1"/>
          </p:cNvSpPr>
          <p:nvPr>
            <p:ph type="title"/>
          </p:nvPr>
        </p:nvSpPr>
        <p:spPr>
          <a:xfrm>
            <a:off x="304800" y="304173"/>
            <a:ext cx="8229600" cy="849244"/>
          </a:xfrm>
        </p:spPr>
        <p:txBody>
          <a:bodyPr/>
          <a:lstStyle/>
          <a:p>
            <a:r>
              <a:rPr lang="en-US" dirty="0"/>
              <a:t>Wet Bulb Globe Thermometer (</a:t>
            </a:r>
            <a:r>
              <a:rPr lang="en-US" dirty="0" err="1"/>
              <a:t>WBGT</a:t>
            </a:r>
            <a:r>
              <a:rPr lang="en-US" dirty="0"/>
              <a:t>) </a:t>
            </a:r>
          </a:p>
        </p:txBody>
      </p:sp>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5327" y="4444639"/>
            <a:ext cx="822341" cy="1292958"/>
          </a:xfrm>
          <a:prstGeom prst="rect">
            <a:avLst/>
          </a:prstGeom>
        </p:spPr>
      </p:pic>
      <p:pic>
        <p:nvPicPr>
          <p:cNvPr id="1026" name="Picture 2" descr="main product photo">
            <a:extLst>
              <a:ext uri="{FF2B5EF4-FFF2-40B4-BE49-F238E27FC236}">
                <a16:creationId xmlns:a16="http://schemas.microsoft.com/office/drawing/2014/main" id="{E59750D7-05FF-49F2-B68A-8D2DBCF0B9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8945" y="2487044"/>
            <a:ext cx="3433935" cy="343393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0A9426E9-8211-4D6E-9D88-E6FA9F0E7F6B}"/>
              </a:ext>
            </a:extLst>
          </p:cNvPr>
          <p:cNvSpPr/>
          <p:nvPr/>
        </p:nvSpPr>
        <p:spPr>
          <a:xfrm>
            <a:off x="381000" y="1442013"/>
            <a:ext cx="8382000" cy="1998496"/>
          </a:xfrm>
          <a:prstGeom prst="rect">
            <a:avLst/>
          </a:prstGeom>
        </p:spPr>
        <p:txBody>
          <a:bodyPr wrap="square">
            <a:spAutoFit/>
          </a:bodyPr>
          <a:lstStyle/>
          <a:p>
            <a:pPr>
              <a:lnSpc>
                <a:spcPct val="90000"/>
              </a:lnSpc>
              <a:spcBef>
                <a:spcPts val="400"/>
              </a:spcBef>
              <a:buClr>
                <a:srgbClr val="2DA2BF"/>
              </a:buClr>
              <a:buSzPct val="68000"/>
              <a:defRPr/>
            </a:pPr>
            <a:r>
              <a:rPr lang="en-US" sz="1600" u="sng" dirty="0" err="1">
                <a:solidFill>
                  <a:prstClr val="black"/>
                </a:solidFill>
                <a:latin typeface="Arial" charset="0"/>
                <a:cs typeface="+mn-cs"/>
              </a:rPr>
              <a:t>WBGT</a:t>
            </a:r>
            <a:r>
              <a:rPr lang="en-US" sz="1600" dirty="0">
                <a:solidFill>
                  <a:prstClr val="black"/>
                </a:solidFill>
                <a:latin typeface="Arial" charset="0"/>
                <a:cs typeface="+mn-cs"/>
              </a:rPr>
              <a:t> is a </a:t>
            </a:r>
            <a:r>
              <a:rPr lang="en-US" sz="1600" dirty="0">
                <a:solidFill>
                  <a:prstClr val="black"/>
                </a:solidFill>
                <a:latin typeface="Lucida Sans Unicode"/>
                <a:cs typeface="+mn-cs"/>
              </a:rPr>
              <a:t>composite temperature  used to estimate the effect of temperature, humidity, and radiant heat (usually sunlight) on humans</a:t>
            </a:r>
          </a:p>
          <a:p>
            <a:pPr>
              <a:lnSpc>
                <a:spcPct val="90000"/>
              </a:lnSpc>
              <a:spcBef>
                <a:spcPts val="400"/>
              </a:spcBef>
              <a:buClr>
                <a:srgbClr val="2DA2BF"/>
              </a:buClr>
              <a:buSzPct val="68000"/>
              <a:defRPr/>
            </a:pPr>
            <a:endParaRPr lang="en-US" sz="1600" dirty="0">
              <a:solidFill>
                <a:prstClr val="black"/>
              </a:solidFill>
              <a:latin typeface="Lucida Sans Unicode"/>
              <a:cs typeface="+mn-cs"/>
            </a:endParaRPr>
          </a:p>
          <a:p>
            <a:pPr>
              <a:spcBef>
                <a:spcPts val="400"/>
              </a:spcBef>
              <a:buClr>
                <a:srgbClr val="2DA2BF"/>
              </a:buClr>
              <a:buSzPct val="68000"/>
              <a:defRPr/>
            </a:pPr>
            <a:r>
              <a:rPr lang="en-US" sz="1600" dirty="0" err="1">
                <a:solidFill>
                  <a:prstClr val="black"/>
                </a:solidFill>
                <a:latin typeface="Lucida Sans Unicode"/>
                <a:cs typeface="+mn-cs"/>
              </a:rPr>
              <a:t>T</a:t>
            </a:r>
            <a:r>
              <a:rPr lang="en-US" sz="1600" baseline="-25000" dirty="0" err="1">
                <a:solidFill>
                  <a:prstClr val="black"/>
                </a:solidFill>
                <a:latin typeface="Lucida Sans Unicode"/>
                <a:cs typeface="+mn-cs"/>
              </a:rPr>
              <a:t>w</a:t>
            </a:r>
            <a:r>
              <a:rPr lang="en-US" sz="1600" dirty="0">
                <a:solidFill>
                  <a:prstClr val="black"/>
                </a:solidFill>
                <a:latin typeface="Lucida Sans Unicode"/>
                <a:cs typeface="+mn-cs"/>
              </a:rPr>
              <a:t> = Natural Wet Bulb (evaporative cooling)</a:t>
            </a:r>
          </a:p>
          <a:p>
            <a:pPr>
              <a:spcBef>
                <a:spcPts val="400"/>
              </a:spcBef>
              <a:buClr>
                <a:srgbClr val="2DA2BF"/>
              </a:buClr>
              <a:buSzPct val="68000"/>
              <a:defRPr/>
            </a:pPr>
            <a:r>
              <a:rPr lang="en-US" sz="1600" dirty="0" err="1">
                <a:solidFill>
                  <a:prstClr val="black"/>
                </a:solidFill>
                <a:latin typeface="Lucida Sans Unicode"/>
                <a:cs typeface="+mn-cs"/>
              </a:rPr>
              <a:t>T</a:t>
            </a:r>
            <a:r>
              <a:rPr lang="en-US" sz="1600" baseline="-25000" dirty="0" err="1">
                <a:solidFill>
                  <a:prstClr val="black"/>
                </a:solidFill>
                <a:latin typeface="Lucida Sans Unicode"/>
                <a:cs typeface="+mn-cs"/>
              </a:rPr>
              <a:t>g</a:t>
            </a:r>
            <a:r>
              <a:rPr lang="en-US" sz="1600" dirty="0">
                <a:solidFill>
                  <a:prstClr val="black"/>
                </a:solidFill>
                <a:latin typeface="Lucida Sans Unicode"/>
                <a:cs typeface="+mn-cs"/>
              </a:rPr>
              <a:t> = Black Globe Thermometer </a:t>
            </a:r>
          </a:p>
          <a:p>
            <a:pPr>
              <a:spcBef>
                <a:spcPts val="400"/>
              </a:spcBef>
              <a:buClr>
                <a:srgbClr val="2DA2BF"/>
              </a:buClr>
              <a:buSzPct val="68000"/>
              <a:defRPr/>
            </a:pPr>
            <a:r>
              <a:rPr lang="en-US" sz="1600" dirty="0">
                <a:solidFill>
                  <a:prstClr val="black"/>
                </a:solidFill>
                <a:latin typeface="Lucida Sans Unicode"/>
                <a:cs typeface="+mn-cs"/>
              </a:rPr>
              <a:t>( radiant heat) </a:t>
            </a:r>
          </a:p>
          <a:p>
            <a:pPr>
              <a:spcBef>
                <a:spcPts val="400"/>
              </a:spcBef>
              <a:buClr>
                <a:srgbClr val="2DA2BF"/>
              </a:buClr>
              <a:buSzPct val="68000"/>
              <a:defRPr/>
            </a:pPr>
            <a:r>
              <a:rPr lang="en-US" sz="1600" dirty="0">
                <a:solidFill>
                  <a:prstClr val="black"/>
                </a:solidFill>
                <a:latin typeface="Lucida Sans Unicode"/>
                <a:cs typeface="+mn-cs"/>
              </a:rPr>
              <a:t>T</a:t>
            </a:r>
            <a:r>
              <a:rPr lang="en-US" sz="1600" baseline="-25000" dirty="0">
                <a:solidFill>
                  <a:prstClr val="black"/>
                </a:solidFill>
                <a:latin typeface="Lucida Sans Unicode"/>
                <a:cs typeface="+mn-cs"/>
              </a:rPr>
              <a:t>d</a:t>
            </a:r>
            <a:r>
              <a:rPr lang="en-US" sz="1600" dirty="0">
                <a:solidFill>
                  <a:prstClr val="black"/>
                </a:solidFill>
                <a:latin typeface="Lucida Sans Unicode"/>
                <a:cs typeface="+mn-cs"/>
              </a:rPr>
              <a:t> = Dry Bulb  (ambient temperature ) </a:t>
            </a:r>
          </a:p>
        </p:txBody>
      </p:sp>
    </p:spTree>
    <p:extLst>
      <p:ext uri="{BB962C8B-B14F-4D97-AF65-F5344CB8AC3E}">
        <p14:creationId xmlns:p14="http://schemas.microsoft.com/office/powerpoint/2010/main" val="1036806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8438" y="3854919"/>
            <a:ext cx="807008" cy="724535"/>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9935" y="4949414"/>
            <a:ext cx="676658" cy="45262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7591" y="3261333"/>
            <a:ext cx="525781" cy="63551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156309">
            <a:off x="4871672" y="3207830"/>
            <a:ext cx="470167" cy="797767"/>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31858" y="3829065"/>
            <a:ext cx="476945" cy="749895"/>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62510" y="4826792"/>
            <a:ext cx="546272" cy="838462"/>
          </a:xfrm>
          <a:prstGeom prst="rect">
            <a:avLst/>
          </a:prstGeom>
        </p:spPr>
      </p:pic>
      <p:sp>
        <p:nvSpPr>
          <p:cNvPr id="4" name="Title 3"/>
          <p:cNvSpPr>
            <a:spLocks noGrp="1"/>
          </p:cNvSpPr>
          <p:nvPr>
            <p:ph type="title"/>
          </p:nvPr>
        </p:nvSpPr>
        <p:spPr>
          <a:xfrm>
            <a:off x="304800" y="304173"/>
            <a:ext cx="8229600" cy="849244"/>
          </a:xfrm>
        </p:spPr>
        <p:txBody>
          <a:bodyPr/>
          <a:lstStyle/>
          <a:p>
            <a:r>
              <a:rPr lang="en-US" dirty="0"/>
              <a:t>Wet Bulb Globe Thermometer (</a:t>
            </a:r>
            <a:r>
              <a:rPr lang="en-US" dirty="0" err="1"/>
              <a:t>WBGT</a:t>
            </a:r>
            <a:r>
              <a:rPr lang="en-US" dirty="0"/>
              <a:t>)</a:t>
            </a:r>
          </a:p>
        </p:txBody>
      </p:sp>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05327" y="4444639"/>
            <a:ext cx="2037678" cy="1292958"/>
          </a:xfrm>
          <a:prstGeom prst="rect">
            <a:avLst/>
          </a:prstGeom>
        </p:spPr>
      </p:pic>
      <p:pic>
        <p:nvPicPr>
          <p:cNvPr id="1026" name="Picture 2" descr="main product photo">
            <a:extLst>
              <a:ext uri="{FF2B5EF4-FFF2-40B4-BE49-F238E27FC236}">
                <a16:creationId xmlns:a16="http://schemas.microsoft.com/office/drawing/2014/main" id="{E59750D7-05FF-49F2-B68A-8D2DBCF0B9B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19297" y="1971675"/>
            <a:ext cx="2914649" cy="291464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23F1582-FC77-43C9-8DD7-34B1135F80E3}"/>
              </a:ext>
            </a:extLst>
          </p:cNvPr>
          <p:cNvSpPr/>
          <p:nvPr/>
        </p:nvSpPr>
        <p:spPr>
          <a:xfrm>
            <a:off x="221476" y="1315762"/>
            <a:ext cx="6154565" cy="3477875"/>
          </a:xfrm>
          <a:prstGeom prst="rect">
            <a:avLst/>
          </a:prstGeom>
        </p:spPr>
        <p:txBody>
          <a:bodyPr wrap="square">
            <a:spAutoFit/>
          </a:bodyPr>
          <a:lstStyle/>
          <a:p>
            <a:r>
              <a:rPr lang="en-US" dirty="0"/>
              <a:t> </a:t>
            </a:r>
            <a:endParaRPr lang="en-US" sz="2000" dirty="0"/>
          </a:p>
          <a:p>
            <a:r>
              <a:rPr lang="en-US" dirty="0"/>
              <a:t> </a:t>
            </a:r>
            <a:endParaRPr lang="en-US" sz="2000" dirty="0"/>
          </a:p>
          <a:p>
            <a:r>
              <a:rPr lang="en-US" dirty="0"/>
              <a:t>The </a:t>
            </a:r>
            <a:r>
              <a:rPr lang="en-US" dirty="0" err="1"/>
              <a:t>WBGT</a:t>
            </a:r>
            <a:r>
              <a:rPr lang="en-US" dirty="0"/>
              <a:t> index was created following WWII when majority of troops landing in Africa fell out for lack of acclimatization.  It was used extensively at training camps in the </a:t>
            </a:r>
            <a:r>
              <a:rPr lang="en-US" dirty="0" err="1"/>
              <a:t>1950’s</a:t>
            </a:r>
            <a:r>
              <a:rPr lang="en-US" dirty="0"/>
              <a:t> for Marines and Soldiers to establish acclimation periods and optimize training time.  Now, emergency response teams, collegiate, high school and sports teams are using </a:t>
            </a:r>
            <a:r>
              <a:rPr lang="en-US" dirty="0" err="1"/>
              <a:t>WBGTs</a:t>
            </a:r>
            <a:r>
              <a:rPr lang="en-US" dirty="0"/>
              <a:t> to protect their players from overheating during training evolutions.</a:t>
            </a:r>
          </a:p>
          <a:p>
            <a:endParaRPr lang="en-US" sz="2000" dirty="0"/>
          </a:p>
          <a:p>
            <a:endParaRPr lang="en-US" sz="2000" dirty="0"/>
          </a:p>
        </p:txBody>
      </p:sp>
    </p:spTree>
    <p:extLst>
      <p:ext uri="{BB962C8B-B14F-4D97-AF65-F5344CB8AC3E}">
        <p14:creationId xmlns:p14="http://schemas.microsoft.com/office/powerpoint/2010/main" val="327921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8438" y="3854919"/>
            <a:ext cx="807008" cy="724535"/>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9935" y="4949414"/>
            <a:ext cx="676658" cy="45262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7591" y="3261333"/>
            <a:ext cx="525781" cy="63551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156309">
            <a:off x="4871672" y="3207830"/>
            <a:ext cx="470167" cy="797767"/>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31858" y="3829065"/>
            <a:ext cx="476945" cy="749895"/>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62510" y="4826792"/>
            <a:ext cx="546272" cy="838462"/>
          </a:xfrm>
          <a:prstGeom prst="rect">
            <a:avLst/>
          </a:prstGeom>
        </p:spPr>
      </p:pic>
      <p:sp>
        <p:nvSpPr>
          <p:cNvPr id="4" name="Title 3"/>
          <p:cNvSpPr>
            <a:spLocks noGrp="1"/>
          </p:cNvSpPr>
          <p:nvPr>
            <p:ph type="title"/>
          </p:nvPr>
        </p:nvSpPr>
        <p:spPr>
          <a:xfrm>
            <a:off x="304800" y="304173"/>
            <a:ext cx="8229600" cy="849244"/>
          </a:xfrm>
        </p:spPr>
        <p:txBody>
          <a:bodyPr/>
          <a:lstStyle/>
          <a:p>
            <a:r>
              <a:rPr lang="en-US" dirty="0"/>
              <a:t>Management Commitment </a:t>
            </a:r>
          </a:p>
        </p:txBody>
      </p:sp>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05327" y="4444639"/>
            <a:ext cx="822341" cy="1292958"/>
          </a:xfrm>
          <a:prstGeom prst="rect">
            <a:avLst/>
          </a:prstGeom>
        </p:spPr>
      </p:pic>
      <p:pic>
        <p:nvPicPr>
          <p:cNvPr id="5" name="Picture 4">
            <a:extLst>
              <a:ext uri="{FF2B5EF4-FFF2-40B4-BE49-F238E27FC236}">
                <a16:creationId xmlns:a16="http://schemas.microsoft.com/office/drawing/2014/main" id="{6AD14715-B2F5-4A37-B0F1-A2583F013BC3}"/>
              </a:ext>
            </a:extLst>
          </p:cNvPr>
          <p:cNvPicPr>
            <a:picLocks noChangeAspect="1"/>
          </p:cNvPicPr>
          <p:nvPr/>
        </p:nvPicPr>
        <p:blipFill>
          <a:blip r:embed="rId9"/>
          <a:stretch>
            <a:fillRect/>
          </a:stretch>
        </p:blipFill>
        <p:spPr>
          <a:xfrm>
            <a:off x="562471" y="1455957"/>
            <a:ext cx="8345333" cy="4106643"/>
          </a:xfrm>
          <a:prstGeom prst="rect">
            <a:avLst/>
          </a:prstGeom>
        </p:spPr>
      </p:pic>
    </p:spTree>
    <p:extLst>
      <p:ext uri="{BB962C8B-B14F-4D97-AF65-F5344CB8AC3E}">
        <p14:creationId xmlns:p14="http://schemas.microsoft.com/office/powerpoint/2010/main" val="35607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8" descr="DSC00651.JPG">
            <a:extLst>
              <a:ext uri="{FF2B5EF4-FFF2-40B4-BE49-F238E27FC236}">
                <a16:creationId xmlns:a16="http://schemas.microsoft.com/office/drawing/2014/main" id="{B2642149-54AD-4796-BE04-3E9E7212B7D8}"/>
              </a:ext>
            </a:extLst>
          </p:cNvPr>
          <p:cNvPicPr>
            <a:picLocks noChangeAspect="1"/>
          </p:cNvPicPr>
          <p:nvPr/>
        </p:nvPicPr>
        <p:blipFill>
          <a:blip r:embed="rId3">
            <a:extLst>
              <a:ext uri="{28A0092B-C50C-407E-A947-70E740481C1C}">
                <a14:useLocalDpi xmlns:a14="http://schemas.microsoft.com/office/drawing/2010/main" val="0"/>
              </a:ext>
            </a:extLst>
          </a:blip>
          <a:srcRect l="23901" t="17886" r="17595"/>
          <a:stretch>
            <a:fillRect/>
          </a:stretch>
        </p:blipFill>
        <p:spPr bwMode="auto">
          <a:xfrm>
            <a:off x="2928938" y="1717675"/>
            <a:ext cx="2955925"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5">
            <a:extLst>
              <a:ext uri="{FF2B5EF4-FFF2-40B4-BE49-F238E27FC236}">
                <a16:creationId xmlns:a16="http://schemas.microsoft.com/office/drawing/2014/main" id="{EDD11A9B-B184-44D2-91CE-160B830DE2F9}"/>
              </a:ext>
            </a:extLst>
          </p:cNvPr>
          <p:cNvSpPr txBox="1">
            <a:spLocks noChangeArrowheads="1"/>
          </p:cNvSpPr>
          <p:nvPr/>
        </p:nvSpPr>
        <p:spPr bwMode="auto">
          <a:xfrm>
            <a:off x="239713" y="2574925"/>
            <a:ext cx="2089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ctr" eaLnBrk="1" hangingPunct="1"/>
            <a:r>
              <a:rPr lang="en-US" altLang="en-US" b="1">
                <a:solidFill>
                  <a:srgbClr val="FF3300"/>
                </a:solidFill>
              </a:rPr>
              <a:t>Temperature</a:t>
            </a:r>
          </a:p>
          <a:p>
            <a:pPr algn="ctr" eaLnBrk="1" hangingPunct="1"/>
            <a:r>
              <a:rPr lang="en-US" altLang="en-US" b="1">
                <a:solidFill>
                  <a:srgbClr val="FF3300"/>
                </a:solidFill>
              </a:rPr>
              <a:t>&amp;  Humidity</a:t>
            </a:r>
          </a:p>
        </p:txBody>
      </p:sp>
      <p:sp>
        <p:nvSpPr>
          <p:cNvPr id="35844" name="Text Box 6">
            <a:extLst>
              <a:ext uri="{FF2B5EF4-FFF2-40B4-BE49-F238E27FC236}">
                <a16:creationId xmlns:a16="http://schemas.microsoft.com/office/drawing/2014/main" id="{C5FC4552-A714-42F5-9805-2FFDEEB14AA4}"/>
              </a:ext>
            </a:extLst>
          </p:cNvPr>
          <p:cNvSpPr txBox="1">
            <a:spLocks noChangeArrowheads="1"/>
          </p:cNvSpPr>
          <p:nvPr/>
        </p:nvSpPr>
        <p:spPr bwMode="auto">
          <a:xfrm>
            <a:off x="546102" y="1535907"/>
            <a:ext cx="12747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ctr" eaLnBrk="1" hangingPunct="1"/>
            <a:r>
              <a:rPr lang="en-US" altLang="en-US" b="1" dirty="0">
                <a:solidFill>
                  <a:srgbClr val="FF3300"/>
                </a:solidFill>
              </a:rPr>
              <a:t>Solar radiation</a:t>
            </a:r>
          </a:p>
        </p:txBody>
      </p:sp>
      <p:sp>
        <p:nvSpPr>
          <p:cNvPr id="35845" name="Text Box 16">
            <a:extLst>
              <a:ext uri="{FF2B5EF4-FFF2-40B4-BE49-F238E27FC236}">
                <a16:creationId xmlns:a16="http://schemas.microsoft.com/office/drawing/2014/main" id="{D6DD688D-1675-4270-8499-492F63EB0509}"/>
              </a:ext>
            </a:extLst>
          </p:cNvPr>
          <p:cNvSpPr txBox="1">
            <a:spLocks noChangeArrowheads="1"/>
          </p:cNvSpPr>
          <p:nvPr/>
        </p:nvSpPr>
        <p:spPr bwMode="auto">
          <a:xfrm>
            <a:off x="361950" y="3979863"/>
            <a:ext cx="18018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ctr" eaLnBrk="1" hangingPunct="1"/>
            <a:r>
              <a:rPr lang="en-US" altLang="en-US" b="1">
                <a:solidFill>
                  <a:srgbClr val="0000FF"/>
                </a:solidFill>
              </a:rPr>
              <a:t>Evaporation &amp; Humidity </a:t>
            </a:r>
          </a:p>
        </p:txBody>
      </p:sp>
      <p:sp>
        <p:nvSpPr>
          <p:cNvPr id="134161" name="Line 17">
            <a:extLst>
              <a:ext uri="{FF2B5EF4-FFF2-40B4-BE49-F238E27FC236}">
                <a16:creationId xmlns:a16="http://schemas.microsoft.com/office/drawing/2014/main" id="{9F7E08E6-FF41-4FD6-9E9A-7F7E1C535CA1}"/>
              </a:ext>
            </a:extLst>
          </p:cNvPr>
          <p:cNvSpPr>
            <a:spLocks noChangeShapeType="1"/>
          </p:cNvSpPr>
          <p:nvPr/>
        </p:nvSpPr>
        <p:spPr bwMode="auto">
          <a:xfrm flipH="1">
            <a:off x="2109788" y="3479800"/>
            <a:ext cx="1290637" cy="558800"/>
          </a:xfrm>
          <a:prstGeom prst="line">
            <a:avLst/>
          </a:prstGeom>
          <a:noFill/>
          <a:ln w="63500">
            <a:solidFill>
              <a:schemeClr val="accent1">
                <a:lumMod val="90000"/>
              </a:schemeClr>
            </a:solidFill>
            <a:round/>
            <a:headEnd/>
            <a:tailEnd type="triangle" w="med" len="med"/>
          </a:ln>
          <a:effectLst/>
        </p:spPr>
        <p:txBody>
          <a:bodyPr/>
          <a:lstStyle/>
          <a:p>
            <a:pPr eaLnBrk="1" hangingPunct="1">
              <a:defRPr/>
            </a:pPr>
            <a:endParaRPr lang="en-US" dirty="0"/>
          </a:p>
        </p:txBody>
      </p:sp>
      <p:sp>
        <p:nvSpPr>
          <p:cNvPr id="134162" name="Line 18">
            <a:extLst>
              <a:ext uri="{FF2B5EF4-FFF2-40B4-BE49-F238E27FC236}">
                <a16:creationId xmlns:a16="http://schemas.microsoft.com/office/drawing/2014/main" id="{5A61733E-4EE9-4030-8D57-EB8690B66B83}"/>
              </a:ext>
            </a:extLst>
          </p:cNvPr>
          <p:cNvSpPr>
            <a:spLocks noChangeShapeType="1"/>
          </p:cNvSpPr>
          <p:nvPr/>
        </p:nvSpPr>
        <p:spPr bwMode="auto">
          <a:xfrm>
            <a:off x="5897563" y="3149600"/>
            <a:ext cx="1447800" cy="0"/>
          </a:xfrm>
          <a:prstGeom prst="line">
            <a:avLst/>
          </a:prstGeom>
          <a:noFill/>
          <a:ln w="63500">
            <a:solidFill>
              <a:schemeClr val="accent1">
                <a:lumMod val="90000"/>
              </a:schemeClr>
            </a:solidFill>
            <a:round/>
            <a:headEnd/>
            <a:tailEnd type="triangle" w="med" len="med"/>
          </a:ln>
          <a:effectLst/>
        </p:spPr>
        <p:txBody>
          <a:bodyPr/>
          <a:lstStyle/>
          <a:p>
            <a:pPr eaLnBrk="1" hangingPunct="1">
              <a:defRPr/>
            </a:pPr>
            <a:endParaRPr lang="en-US" dirty="0"/>
          </a:p>
        </p:txBody>
      </p:sp>
      <p:sp>
        <p:nvSpPr>
          <p:cNvPr id="35848" name="Text Box 19">
            <a:extLst>
              <a:ext uri="{FF2B5EF4-FFF2-40B4-BE49-F238E27FC236}">
                <a16:creationId xmlns:a16="http://schemas.microsoft.com/office/drawing/2014/main" id="{ED63D2AF-51AA-478D-B72B-978A4A5A1BA6}"/>
              </a:ext>
            </a:extLst>
          </p:cNvPr>
          <p:cNvSpPr txBox="1">
            <a:spLocks noChangeArrowheads="1"/>
          </p:cNvSpPr>
          <p:nvPr/>
        </p:nvSpPr>
        <p:spPr bwMode="auto">
          <a:xfrm>
            <a:off x="7158038" y="2744788"/>
            <a:ext cx="17049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ctr" eaLnBrk="1" hangingPunct="1"/>
            <a:r>
              <a:rPr lang="en-US" altLang="en-US" b="1"/>
              <a:t>Convection</a:t>
            </a:r>
          </a:p>
          <a:p>
            <a:pPr algn="ctr" eaLnBrk="1" hangingPunct="1"/>
            <a:r>
              <a:rPr lang="en-US" altLang="en-US"/>
              <a:t>(air currents)</a:t>
            </a:r>
          </a:p>
        </p:txBody>
      </p:sp>
      <p:sp>
        <p:nvSpPr>
          <p:cNvPr id="35849" name="Line 20">
            <a:extLst>
              <a:ext uri="{FF2B5EF4-FFF2-40B4-BE49-F238E27FC236}">
                <a16:creationId xmlns:a16="http://schemas.microsoft.com/office/drawing/2014/main" id="{258CD7E8-CCFB-423C-944A-EE0D954D7F3C}"/>
              </a:ext>
            </a:extLst>
          </p:cNvPr>
          <p:cNvSpPr>
            <a:spLocks noChangeShapeType="1"/>
          </p:cNvSpPr>
          <p:nvPr/>
        </p:nvSpPr>
        <p:spPr bwMode="auto">
          <a:xfrm flipH="1" flipV="1">
            <a:off x="5897562" y="4149717"/>
            <a:ext cx="1260475" cy="533407"/>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0" name="Text Box 21">
            <a:extLst>
              <a:ext uri="{FF2B5EF4-FFF2-40B4-BE49-F238E27FC236}">
                <a16:creationId xmlns:a16="http://schemas.microsoft.com/office/drawing/2014/main" id="{FACD636A-970D-4B7B-B82F-653F814A8124}"/>
              </a:ext>
            </a:extLst>
          </p:cNvPr>
          <p:cNvSpPr txBox="1">
            <a:spLocks noChangeArrowheads="1"/>
          </p:cNvSpPr>
          <p:nvPr/>
        </p:nvSpPr>
        <p:spPr bwMode="auto">
          <a:xfrm>
            <a:off x="7239000" y="4206875"/>
            <a:ext cx="14144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ctr" eaLnBrk="1" hangingPunct="1"/>
            <a:r>
              <a:rPr lang="en-US" altLang="en-US" b="1">
                <a:solidFill>
                  <a:srgbClr val="FF3300"/>
                </a:solidFill>
              </a:rPr>
              <a:t>Metabolic (internal)</a:t>
            </a:r>
          </a:p>
          <a:p>
            <a:pPr algn="ctr" eaLnBrk="1" hangingPunct="1"/>
            <a:r>
              <a:rPr lang="en-US" altLang="en-US" b="1">
                <a:solidFill>
                  <a:srgbClr val="FF3300"/>
                </a:solidFill>
              </a:rPr>
              <a:t>Heat Production</a:t>
            </a:r>
          </a:p>
        </p:txBody>
      </p:sp>
      <p:sp>
        <p:nvSpPr>
          <p:cNvPr id="35851" name="Line 32">
            <a:extLst>
              <a:ext uri="{FF2B5EF4-FFF2-40B4-BE49-F238E27FC236}">
                <a16:creationId xmlns:a16="http://schemas.microsoft.com/office/drawing/2014/main" id="{5A94115B-8F52-4C34-BF04-0CAEAB44B4A7}"/>
              </a:ext>
            </a:extLst>
          </p:cNvPr>
          <p:cNvSpPr>
            <a:spLocks noChangeShapeType="1"/>
          </p:cNvSpPr>
          <p:nvPr/>
        </p:nvSpPr>
        <p:spPr bwMode="auto">
          <a:xfrm flipV="1">
            <a:off x="1795463" y="3019425"/>
            <a:ext cx="1812925" cy="260350"/>
          </a:xfrm>
          <a:prstGeom prst="line">
            <a:avLst/>
          </a:prstGeom>
          <a:noFill/>
          <a:ln w="635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2" name="Line 33">
            <a:extLst>
              <a:ext uri="{FF2B5EF4-FFF2-40B4-BE49-F238E27FC236}">
                <a16:creationId xmlns:a16="http://schemas.microsoft.com/office/drawing/2014/main" id="{406687F7-4C36-455F-A482-6F802C791CA4}"/>
              </a:ext>
            </a:extLst>
          </p:cNvPr>
          <p:cNvSpPr>
            <a:spLocks noChangeShapeType="1"/>
          </p:cNvSpPr>
          <p:nvPr/>
        </p:nvSpPr>
        <p:spPr bwMode="auto">
          <a:xfrm>
            <a:off x="1541463" y="1448594"/>
            <a:ext cx="1387475" cy="876300"/>
          </a:xfrm>
          <a:prstGeom prst="line">
            <a:avLst/>
          </a:prstGeom>
          <a:noFill/>
          <a:ln w="635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3" name="Line 34">
            <a:extLst>
              <a:ext uri="{FF2B5EF4-FFF2-40B4-BE49-F238E27FC236}">
                <a16:creationId xmlns:a16="http://schemas.microsoft.com/office/drawing/2014/main" id="{CF636031-4E62-41BA-8F9D-64F05EC30B83}"/>
              </a:ext>
            </a:extLst>
          </p:cNvPr>
          <p:cNvSpPr>
            <a:spLocks noChangeShapeType="1"/>
          </p:cNvSpPr>
          <p:nvPr/>
        </p:nvSpPr>
        <p:spPr bwMode="auto">
          <a:xfrm flipH="1" flipV="1">
            <a:off x="5788025" y="2851150"/>
            <a:ext cx="1492250" cy="15875"/>
          </a:xfrm>
          <a:prstGeom prst="line">
            <a:avLst/>
          </a:prstGeom>
          <a:noFill/>
          <a:ln w="635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4" name="Sun 36">
            <a:extLst>
              <a:ext uri="{FF2B5EF4-FFF2-40B4-BE49-F238E27FC236}">
                <a16:creationId xmlns:a16="http://schemas.microsoft.com/office/drawing/2014/main" id="{64E04BA9-9072-4267-8D38-F7F692822505}"/>
              </a:ext>
            </a:extLst>
          </p:cNvPr>
          <p:cNvSpPr>
            <a:spLocks noChangeArrowheads="1"/>
          </p:cNvSpPr>
          <p:nvPr/>
        </p:nvSpPr>
        <p:spPr bwMode="auto">
          <a:xfrm>
            <a:off x="342900" y="280921"/>
            <a:ext cx="1111250" cy="898525"/>
          </a:xfrm>
          <a:prstGeom prst="sun">
            <a:avLst>
              <a:gd name="adj" fmla="val 25000"/>
            </a:avLst>
          </a:prstGeom>
          <a:solidFill>
            <a:srgbClr val="FFFF00"/>
          </a:solidFill>
          <a:ln w="9525" algn="ctr">
            <a:solidFill>
              <a:schemeClr val="tx1"/>
            </a:solidFill>
            <a:round/>
            <a:headEnd/>
            <a:tailEnd/>
          </a:ln>
        </p:spPr>
        <p:txBody>
          <a:bodyPr/>
          <a:lstStyle>
            <a:lvl1pPr defTabSz="966788">
              <a:defRPr>
                <a:solidFill>
                  <a:schemeClr val="tx1"/>
                </a:solidFill>
                <a:latin typeface="Arial" panose="020B0604020202020204" pitchFamily="34" charset="0"/>
                <a:cs typeface="Times New Roman" panose="02020603050405020304" pitchFamily="18" charset="0"/>
              </a:defRPr>
            </a:lvl1pPr>
            <a:lvl2pPr marL="742950" indent="-285750" defTabSz="966788">
              <a:defRPr>
                <a:solidFill>
                  <a:schemeClr val="tx1"/>
                </a:solidFill>
                <a:latin typeface="Arial" panose="020B0604020202020204" pitchFamily="34" charset="0"/>
                <a:cs typeface="Times New Roman" panose="02020603050405020304" pitchFamily="18" charset="0"/>
              </a:defRPr>
            </a:lvl2pPr>
            <a:lvl3pPr marL="1143000" indent="-228600" defTabSz="966788">
              <a:defRPr>
                <a:solidFill>
                  <a:schemeClr val="tx1"/>
                </a:solidFill>
                <a:latin typeface="Arial" panose="020B0604020202020204" pitchFamily="34" charset="0"/>
                <a:cs typeface="Times New Roman" panose="02020603050405020304" pitchFamily="18" charset="0"/>
              </a:defRPr>
            </a:lvl3pPr>
            <a:lvl4pPr marL="1600200" indent="-228600" defTabSz="966788">
              <a:defRPr>
                <a:solidFill>
                  <a:schemeClr val="tx1"/>
                </a:solidFill>
                <a:latin typeface="Arial" panose="020B0604020202020204" pitchFamily="34" charset="0"/>
                <a:cs typeface="Times New Roman" panose="02020603050405020304" pitchFamily="18" charset="0"/>
              </a:defRPr>
            </a:lvl4pPr>
            <a:lvl5pPr marL="2057400" indent="-228600" defTabSz="966788">
              <a:defRPr>
                <a:solidFill>
                  <a:schemeClr val="tx1"/>
                </a:solidFill>
                <a:latin typeface="Arial" panose="020B0604020202020204" pitchFamily="34" charset="0"/>
                <a:cs typeface="Times New Roman" panose="02020603050405020304" pitchFamily="18"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eaLnBrk="1" hangingPunct="1"/>
            <a:endParaRPr lang="en-US" altLang="en-US" sz="1900"/>
          </a:p>
        </p:txBody>
      </p:sp>
      <p:sp>
        <p:nvSpPr>
          <p:cNvPr id="27" name="Rectangle 2">
            <a:extLst>
              <a:ext uri="{FF2B5EF4-FFF2-40B4-BE49-F238E27FC236}">
                <a16:creationId xmlns:a16="http://schemas.microsoft.com/office/drawing/2014/main" id="{8BB80087-43DD-4019-A77C-B086538BAEFA}"/>
              </a:ext>
            </a:extLst>
          </p:cNvPr>
          <p:cNvSpPr>
            <a:spLocks noGrp="1" noChangeArrowheads="1"/>
          </p:cNvSpPr>
          <p:nvPr>
            <p:ph type="title"/>
          </p:nvPr>
        </p:nvSpPr>
        <p:spPr>
          <a:xfrm>
            <a:off x="865188" y="237366"/>
            <a:ext cx="7315200" cy="849244"/>
          </a:xfrm>
        </p:spPr>
        <p:txBody>
          <a:bodyPr/>
          <a:lstStyle/>
          <a:p>
            <a:pPr algn="ctr">
              <a:defRPr/>
            </a:pPr>
            <a:r>
              <a:rPr lang="en-US" sz="2400" dirty="0"/>
              <a:t>Total Body Heat Stress :  Light Work Load </a:t>
            </a:r>
          </a:p>
        </p:txBody>
      </p:sp>
      <p:sp>
        <p:nvSpPr>
          <p:cNvPr id="35856" name="Rectangle 15">
            <a:extLst>
              <a:ext uri="{FF2B5EF4-FFF2-40B4-BE49-F238E27FC236}">
                <a16:creationId xmlns:a16="http://schemas.microsoft.com/office/drawing/2014/main" id="{BB277A47-9029-4640-8F1C-EF2E75A827B0}"/>
              </a:ext>
            </a:extLst>
          </p:cNvPr>
          <p:cNvSpPr>
            <a:spLocks noChangeArrowheads="1"/>
          </p:cNvSpPr>
          <p:nvPr/>
        </p:nvSpPr>
        <p:spPr bwMode="auto">
          <a:xfrm>
            <a:off x="342900" y="5200650"/>
            <a:ext cx="250824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r>
              <a:rPr lang="en-US" altLang="en-US" dirty="0"/>
              <a:t>Work/Rest Schedule </a:t>
            </a:r>
          </a:p>
          <a:p>
            <a:r>
              <a:rPr lang="en-US" altLang="en-US" dirty="0"/>
              <a:t>75/25%</a:t>
            </a:r>
          </a:p>
        </p:txBody>
      </p:sp>
      <p:sp>
        <p:nvSpPr>
          <p:cNvPr id="35857" name="Text Box 19">
            <a:extLst>
              <a:ext uri="{FF2B5EF4-FFF2-40B4-BE49-F238E27FC236}">
                <a16:creationId xmlns:a16="http://schemas.microsoft.com/office/drawing/2014/main" id="{2CC8DA4F-5667-420B-A8F7-88B6C67F1A41}"/>
              </a:ext>
            </a:extLst>
          </p:cNvPr>
          <p:cNvSpPr txBox="1">
            <a:spLocks noChangeArrowheads="1"/>
          </p:cNvSpPr>
          <p:nvPr/>
        </p:nvSpPr>
        <p:spPr bwMode="auto">
          <a:xfrm>
            <a:off x="3470275" y="5639594"/>
            <a:ext cx="2508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ctr" eaLnBrk="1" hangingPunct="1"/>
            <a:r>
              <a:rPr lang="en-US" altLang="en-US" b="1" dirty="0"/>
              <a:t>Conduction</a:t>
            </a:r>
          </a:p>
          <a:p>
            <a:pPr algn="ctr" eaLnBrk="1" hangingPunct="1"/>
            <a:r>
              <a:rPr lang="en-US" altLang="en-US" dirty="0"/>
              <a:t>(contact with surfaces)</a:t>
            </a:r>
          </a:p>
        </p:txBody>
      </p:sp>
      <p:sp>
        <p:nvSpPr>
          <p:cNvPr id="35858" name="Line 34">
            <a:extLst>
              <a:ext uri="{FF2B5EF4-FFF2-40B4-BE49-F238E27FC236}">
                <a16:creationId xmlns:a16="http://schemas.microsoft.com/office/drawing/2014/main" id="{9A41201B-5545-48FA-B2A6-7DA28BEF0176}"/>
              </a:ext>
            </a:extLst>
          </p:cNvPr>
          <p:cNvSpPr>
            <a:spLocks noChangeShapeType="1"/>
          </p:cNvSpPr>
          <p:nvPr/>
        </p:nvSpPr>
        <p:spPr bwMode="auto">
          <a:xfrm flipH="1" flipV="1">
            <a:off x="4724400" y="5021262"/>
            <a:ext cx="0" cy="508000"/>
          </a:xfrm>
          <a:prstGeom prst="line">
            <a:avLst/>
          </a:prstGeom>
          <a:noFill/>
          <a:ln w="635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146396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a:extLst>
              <a:ext uri="{FF2B5EF4-FFF2-40B4-BE49-F238E27FC236}">
                <a16:creationId xmlns:a16="http://schemas.microsoft.com/office/drawing/2014/main" id="{57B84B39-1707-4A39-B93D-662E2AB509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999"/>
          <a:stretch>
            <a:fillRect/>
          </a:stretch>
        </p:blipFill>
        <p:spPr bwMode="auto">
          <a:xfrm>
            <a:off x="3255963" y="1868488"/>
            <a:ext cx="2700337"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5">
            <a:extLst>
              <a:ext uri="{FF2B5EF4-FFF2-40B4-BE49-F238E27FC236}">
                <a16:creationId xmlns:a16="http://schemas.microsoft.com/office/drawing/2014/main" id="{70F122CE-1656-456E-B53B-A651133CD729}"/>
              </a:ext>
            </a:extLst>
          </p:cNvPr>
          <p:cNvSpPr txBox="1">
            <a:spLocks noChangeArrowheads="1"/>
          </p:cNvSpPr>
          <p:nvPr/>
        </p:nvSpPr>
        <p:spPr bwMode="auto">
          <a:xfrm>
            <a:off x="239713" y="2574925"/>
            <a:ext cx="2089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ctr" eaLnBrk="1" hangingPunct="1"/>
            <a:r>
              <a:rPr lang="en-US" altLang="en-US" b="1">
                <a:solidFill>
                  <a:srgbClr val="FF3300"/>
                </a:solidFill>
              </a:rPr>
              <a:t>Temperature</a:t>
            </a:r>
          </a:p>
          <a:p>
            <a:pPr algn="ctr" eaLnBrk="1" hangingPunct="1"/>
            <a:r>
              <a:rPr lang="en-US" altLang="en-US" b="1">
                <a:solidFill>
                  <a:srgbClr val="FF3300"/>
                </a:solidFill>
              </a:rPr>
              <a:t>&amp;  Humidity</a:t>
            </a:r>
          </a:p>
        </p:txBody>
      </p:sp>
      <p:sp>
        <p:nvSpPr>
          <p:cNvPr id="37892" name="Text Box 6">
            <a:extLst>
              <a:ext uri="{FF2B5EF4-FFF2-40B4-BE49-F238E27FC236}">
                <a16:creationId xmlns:a16="http://schemas.microsoft.com/office/drawing/2014/main" id="{65B33EE2-B1AE-4C24-8BD8-B1369B0848EA}"/>
              </a:ext>
            </a:extLst>
          </p:cNvPr>
          <p:cNvSpPr txBox="1">
            <a:spLocks noChangeArrowheads="1"/>
          </p:cNvSpPr>
          <p:nvPr/>
        </p:nvSpPr>
        <p:spPr bwMode="auto">
          <a:xfrm>
            <a:off x="505619" y="1414463"/>
            <a:ext cx="12747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ctr" eaLnBrk="1" hangingPunct="1"/>
            <a:r>
              <a:rPr lang="en-US" altLang="en-US" b="1" dirty="0">
                <a:solidFill>
                  <a:srgbClr val="FF3300"/>
                </a:solidFill>
              </a:rPr>
              <a:t>Solar radiation</a:t>
            </a:r>
          </a:p>
        </p:txBody>
      </p:sp>
      <p:sp>
        <p:nvSpPr>
          <p:cNvPr id="37893" name="Text Box 16">
            <a:extLst>
              <a:ext uri="{FF2B5EF4-FFF2-40B4-BE49-F238E27FC236}">
                <a16:creationId xmlns:a16="http://schemas.microsoft.com/office/drawing/2014/main" id="{A4450580-DD53-4681-95B3-91115E600B0B}"/>
              </a:ext>
            </a:extLst>
          </p:cNvPr>
          <p:cNvSpPr txBox="1">
            <a:spLocks noChangeArrowheads="1"/>
          </p:cNvSpPr>
          <p:nvPr/>
        </p:nvSpPr>
        <p:spPr bwMode="auto">
          <a:xfrm>
            <a:off x="361950" y="3979863"/>
            <a:ext cx="18018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ctr" eaLnBrk="1" hangingPunct="1"/>
            <a:r>
              <a:rPr lang="en-US" altLang="en-US" b="1">
                <a:solidFill>
                  <a:srgbClr val="0000FF"/>
                </a:solidFill>
              </a:rPr>
              <a:t>Evaporation &amp; Humidity </a:t>
            </a:r>
          </a:p>
        </p:txBody>
      </p:sp>
      <p:sp>
        <p:nvSpPr>
          <p:cNvPr id="134161" name="Line 17">
            <a:extLst>
              <a:ext uri="{FF2B5EF4-FFF2-40B4-BE49-F238E27FC236}">
                <a16:creationId xmlns:a16="http://schemas.microsoft.com/office/drawing/2014/main" id="{DA47FB07-7CC0-4CBF-8896-C90A6EE50338}"/>
              </a:ext>
            </a:extLst>
          </p:cNvPr>
          <p:cNvSpPr>
            <a:spLocks noChangeShapeType="1"/>
          </p:cNvSpPr>
          <p:nvPr/>
        </p:nvSpPr>
        <p:spPr bwMode="auto">
          <a:xfrm flipH="1">
            <a:off x="1866900" y="4031456"/>
            <a:ext cx="1290637" cy="558800"/>
          </a:xfrm>
          <a:prstGeom prst="line">
            <a:avLst/>
          </a:prstGeom>
          <a:noFill/>
          <a:ln w="63500">
            <a:solidFill>
              <a:schemeClr val="accent1">
                <a:lumMod val="90000"/>
              </a:schemeClr>
            </a:solidFill>
            <a:round/>
            <a:headEnd/>
            <a:tailEnd type="triangle" w="med" len="med"/>
          </a:ln>
          <a:effectLst/>
        </p:spPr>
        <p:txBody>
          <a:bodyPr/>
          <a:lstStyle/>
          <a:p>
            <a:pPr eaLnBrk="1" hangingPunct="1">
              <a:defRPr/>
            </a:pPr>
            <a:endParaRPr lang="en-US" dirty="0"/>
          </a:p>
        </p:txBody>
      </p:sp>
      <p:sp>
        <p:nvSpPr>
          <p:cNvPr id="134162" name="Line 18">
            <a:extLst>
              <a:ext uri="{FF2B5EF4-FFF2-40B4-BE49-F238E27FC236}">
                <a16:creationId xmlns:a16="http://schemas.microsoft.com/office/drawing/2014/main" id="{CEB2D45D-A871-4374-A302-C84B0709CBC0}"/>
              </a:ext>
            </a:extLst>
          </p:cNvPr>
          <p:cNvSpPr>
            <a:spLocks noChangeShapeType="1"/>
          </p:cNvSpPr>
          <p:nvPr/>
        </p:nvSpPr>
        <p:spPr bwMode="auto">
          <a:xfrm>
            <a:off x="5897563" y="3149600"/>
            <a:ext cx="1447800" cy="0"/>
          </a:xfrm>
          <a:prstGeom prst="line">
            <a:avLst/>
          </a:prstGeom>
          <a:noFill/>
          <a:ln w="63500">
            <a:solidFill>
              <a:schemeClr val="accent1">
                <a:lumMod val="90000"/>
              </a:schemeClr>
            </a:solidFill>
            <a:round/>
            <a:headEnd/>
            <a:tailEnd type="triangle" w="med" len="med"/>
          </a:ln>
          <a:effectLst/>
        </p:spPr>
        <p:txBody>
          <a:bodyPr/>
          <a:lstStyle/>
          <a:p>
            <a:pPr eaLnBrk="1" hangingPunct="1">
              <a:defRPr/>
            </a:pPr>
            <a:endParaRPr lang="en-US" dirty="0"/>
          </a:p>
        </p:txBody>
      </p:sp>
      <p:sp>
        <p:nvSpPr>
          <p:cNvPr id="37896" name="Text Box 19">
            <a:extLst>
              <a:ext uri="{FF2B5EF4-FFF2-40B4-BE49-F238E27FC236}">
                <a16:creationId xmlns:a16="http://schemas.microsoft.com/office/drawing/2014/main" id="{F2BC9B62-6458-4B6C-B06F-6BF73693AADB}"/>
              </a:ext>
            </a:extLst>
          </p:cNvPr>
          <p:cNvSpPr txBox="1">
            <a:spLocks noChangeArrowheads="1"/>
          </p:cNvSpPr>
          <p:nvPr/>
        </p:nvSpPr>
        <p:spPr bwMode="auto">
          <a:xfrm>
            <a:off x="7142163" y="2082800"/>
            <a:ext cx="17049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ctr" eaLnBrk="1" hangingPunct="1"/>
            <a:r>
              <a:rPr lang="en-US" altLang="en-US" b="1"/>
              <a:t>Convection</a:t>
            </a:r>
          </a:p>
          <a:p>
            <a:pPr algn="ctr" eaLnBrk="1" hangingPunct="1"/>
            <a:r>
              <a:rPr lang="en-US" altLang="en-US"/>
              <a:t>(air currents)</a:t>
            </a:r>
          </a:p>
        </p:txBody>
      </p:sp>
      <p:sp>
        <p:nvSpPr>
          <p:cNvPr id="37897" name="Line 20">
            <a:extLst>
              <a:ext uri="{FF2B5EF4-FFF2-40B4-BE49-F238E27FC236}">
                <a16:creationId xmlns:a16="http://schemas.microsoft.com/office/drawing/2014/main" id="{33B2A0B8-54FD-4050-8267-920675FFFCB0}"/>
              </a:ext>
            </a:extLst>
          </p:cNvPr>
          <p:cNvSpPr>
            <a:spLocks noChangeShapeType="1"/>
          </p:cNvSpPr>
          <p:nvPr/>
        </p:nvSpPr>
        <p:spPr bwMode="auto">
          <a:xfrm flipH="1" flipV="1">
            <a:off x="5264150" y="3967163"/>
            <a:ext cx="2012950" cy="744537"/>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8" name="Text Box 21">
            <a:extLst>
              <a:ext uri="{FF2B5EF4-FFF2-40B4-BE49-F238E27FC236}">
                <a16:creationId xmlns:a16="http://schemas.microsoft.com/office/drawing/2014/main" id="{D0B92C0D-0A95-4125-8DA9-1B9D608ED143}"/>
              </a:ext>
            </a:extLst>
          </p:cNvPr>
          <p:cNvSpPr txBox="1">
            <a:spLocks noChangeArrowheads="1"/>
          </p:cNvSpPr>
          <p:nvPr/>
        </p:nvSpPr>
        <p:spPr bwMode="auto">
          <a:xfrm>
            <a:off x="7339806" y="4329113"/>
            <a:ext cx="14144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ctr" eaLnBrk="1" hangingPunct="1"/>
            <a:r>
              <a:rPr lang="en-US" altLang="en-US" b="1" dirty="0">
                <a:solidFill>
                  <a:srgbClr val="FF3300"/>
                </a:solidFill>
              </a:rPr>
              <a:t>Metabolic (internal)</a:t>
            </a:r>
          </a:p>
          <a:p>
            <a:pPr algn="ctr" eaLnBrk="1" hangingPunct="1"/>
            <a:r>
              <a:rPr lang="en-US" altLang="en-US" b="1" dirty="0">
                <a:solidFill>
                  <a:srgbClr val="FF3300"/>
                </a:solidFill>
              </a:rPr>
              <a:t>Heat Production</a:t>
            </a:r>
          </a:p>
        </p:txBody>
      </p:sp>
      <p:sp>
        <p:nvSpPr>
          <p:cNvPr id="37899" name="Line 32">
            <a:extLst>
              <a:ext uri="{FF2B5EF4-FFF2-40B4-BE49-F238E27FC236}">
                <a16:creationId xmlns:a16="http://schemas.microsoft.com/office/drawing/2014/main" id="{E0DE6952-FC75-4E52-B6B1-9AF5F8DF08F1}"/>
              </a:ext>
            </a:extLst>
          </p:cNvPr>
          <p:cNvSpPr>
            <a:spLocks noChangeShapeType="1"/>
          </p:cNvSpPr>
          <p:nvPr/>
        </p:nvSpPr>
        <p:spPr bwMode="auto">
          <a:xfrm flipV="1">
            <a:off x="1326356" y="3100388"/>
            <a:ext cx="1812925" cy="260350"/>
          </a:xfrm>
          <a:prstGeom prst="line">
            <a:avLst/>
          </a:prstGeom>
          <a:noFill/>
          <a:ln w="635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0" name="Line 33">
            <a:extLst>
              <a:ext uri="{FF2B5EF4-FFF2-40B4-BE49-F238E27FC236}">
                <a16:creationId xmlns:a16="http://schemas.microsoft.com/office/drawing/2014/main" id="{C5D1D0DD-4283-45CE-95EA-B7F93413C65F}"/>
              </a:ext>
            </a:extLst>
          </p:cNvPr>
          <p:cNvSpPr>
            <a:spLocks noChangeShapeType="1"/>
          </p:cNvSpPr>
          <p:nvPr/>
        </p:nvSpPr>
        <p:spPr bwMode="auto">
          <a:xfrm>
            <a:off x="1635125" y="1377950"/>
            <a:ext cx="1387475" cy="876300"/>
          </a:xfrm>
          <a:prstGeom prst="line">
            <a:avLst/>
          </a:prstGeom>
          <a:noFill/>
          <a:ln w="635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1" name="Line 34">
            <a:extLst>
              <a:ext uri="{FF2B5EF4-FFF2-40B4-BE49-F238E27FC236}">
                <a16:creationId xmlns:a16="http://schemas.microsoft.com/office/drawing/2014/main" id="{47272E51-DB86-405B-948B-7C80978069F4}"/>
              </a:ext>
            </a:extLst>
          </p:cNvPr>
          <p:cNvSpPr>
            <a:spLocks noChangeShapeType="1"/>
          </p:cNvSpPr>
          <p:nvPr/>
        </p:nvSpPr>
        <p:spPr bwMode="auto">
          <a:xfrm flipH="1" flipV="1">
            <a:off x="5788025" y="2851150"/>
            <a:ext cx="1492250" cy="15875"/>
          </a:xfrm>
          <a:prstGeom prst="line">
            <a:avLst/>
          </a:prstGeom>
          <a:noFill/>
          <a:ln w="635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2" name="Sun 36">
            <a:extLst>
              <a:ext uri="{FF2B5EF4-FFF2-40B4-BE49-F238E27FC236}">
                <a16:creationId xmlns:a16="http://schemas.microsoft.com/office/drawing/2014/main" id="{3588D8AD-7564-42D0-B02D-3C0EF84E2767}"/>
              </a:ext>
            </a:extLst>
          </p:cNvPr>
          <p:cNvSpPr>
            <a:spLocks noChangeArrowheads="1"/>
          </p:cNvSpPr>
          <p:nvPr/>
        </p:nvSpPr>
        <p:spPr bwMode="auto">
          <a:xfrm>
            <a:off x="361950" y="239282"/>
            <a:ext cx="1111250" cy="898525"/>
          </a:xfrm>
          <a:prstGeom prst="sun">
            <a:avLst>
              <a:gd name="adj" fmla="val 25000"/>
            </a:avLst>
          </a:prstGeom>
          <a:solidFill>
            <a:srgbClr val="FFFF00"/>
          </a:solidFill>
          <a:ln w="9525" algn="ctr">
            <a:solidFill>
              <a:schemeClr val="tx1"/>
            </a:solidFill>
            <a:round/>
            <a:headEnd/>
            <a:tailEnd/>
          </a:ln>
        </p:spPr>
        <p:txBody>
          <a:bodyPr/>
          <a:lstStyle>
            <a:lvl1pPr defTabSz="966788">
              <a:defRPr>
                <a:solidFill>
                  <a:schemeClr val="tx1"/>
                </a:solidFill>
                <a:latin typeface="Arial" panose="020B0604020202020204" pitchFamily="34" charset="0"/>
                <a:cs typeface="Times New Roman" panose="02020603050405020304" pitchFamily="18" charset="0"/>
              </a:defRPr>
            </a:lvl1pPr>
            <a:lvl2pPr marL="742950" indent="-285750" defTabSz="966788">
              <a:defRPr>
                <a:solidFill>
                  <a:schemeClr val="tx1"/>
                </a:solidFill>
                <a:latin typeface="Arial" panose="020B0604020202020204" pitchFamily="34" charset="0"/>
                <a:cs typeface="Times New Roman" panose="02020603050405020304" pitchFamily="18" charset="0"/>
              </a:defRPr>
            </a:lvl2pPr>
            <a:lvl3pPr marL="1143000" indent="-228600" defTabSz="966788">
              <a:defRPr>
                <a:solidFill>
                  <a:schemeClr val="tx1"/>
                </a:solidFill>
                <a:latin typeface="Arial" panose="020B0604020202020204" pitchFamily="34" charset="0"/>
                <a:cs typeface="Times New Roman" panose="02020603050405020304" pitchFamily="18" charset="0"/>
              </a:defRPr>
            </a:lvl3pPr>
            <a:lvl4pPr marL="1600200" indent="-228600" defTabSz="966788">
              <a:defRPr>
                <a:solidFill>
                  <a:schemeClr val="tx1"/>
                </a:solidFill>
                <a:latin typeface="Arial" panose="020B0604020202020204" pitchFamily="34" charset="0"/>
                <a:cs typeface="Times New Roman" panose="02020603050405020304" pitchFamily="18" charset="0"/>
              </a:defRPr>
            </a:lvl4pPr>
            <a:lvl5pPr marL="2057400" indent="-228600" defTabSz="966788">
              <a:defRPr>
                <a:solidFill>
                  <a:schemeClr val="tx1"/>
                </a:solidFill>
                <a:latin typeface="Arial" panose="020B0604020202020204" pitchFamily="34" charset="0"/>
                <a:cs typeface="Times New Roman" panose="02020603050405020304" pitchFamily="18"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eaLnBrk="1" hangingPunct="1"/>
            <a:endParaRPr lang="en-US" altLang="en-US" sz="1900"/>
          </a:p>
        </p:txBody>
      </p:sp>
      <p:sp>
        <p:nvSpPr>
          <p:cNvPr id="27" name="Rectangle 2">
            <a:extLst>
              <a:ext uri="{FF2B5EF4-FFF2-40B4-BE49-F238E27FC236}">
                <a16:creationId xmlns:a16="http://schemas.microsoft.com/office/drawing/2014/main" id="{1A7372E2-04DA-4186-94AA-E70B0EB2C5E5}"/>
              </a:ext>
            </a:extLst>
          </p:cNvPr>
          <p:cNvSpPr>
            <a:spLocks noGrp="1" noChangeArrowheads="1"/>
          </p:cNvSpPr>
          <p:nvPr>
            <p:ph type="title"/>
          </p:nvPr>
        </p:nvSpPr>
        <p:spPr>
          <a:xfrm>
            <a:off x="1143000" y="246063"/>
            <a:ext cx="7315200" cy="849244"/>
          </a:xfrm>
        </p:spPr>
        <p:txBody>
          <a:bodyPr/>
          <a:lstStyle/>
          <a:p>
            <a:pPr algn="ctr">
              <a:defRPr/>
            </a:pPr>
            <a:r>
              <a:rPr lang="en-US" sz="2400" dirty="0"/>
              <a:t>Total Body Heat Stress: Moderate Work Load </a:t>
            </a:r>
          </a:p>
        </p:txBody>
      </p:sp>
      <p:sp>
        <p:nvSpPr>
          <p:cNvPr id="37904" name="Rectangle 15">
            <a:extLst>
              <a:ext uri="{FF2B5EF4-FFF2-40B4-BE49-F238E27FC236}">
                <a16:creationId xmlns:a16="http://schemas.microsoft.com/office/drawing/2014/main" id="{148B8EA3-C448-4AA3-B489-730030F382CF}"/>
              </a:ext>
            </a:extLst>
          </p:cNvPr>
          <p:cNvSpPr>
            <a:spLocks noChangeArrowheads="1"/>
          </p:cNvSpPr>
          <p:nvPr/>
        </p:nvSpPr>
        <p:spPr bwMode="auto">
          <a:xfrm>
            <a:off x="277813" y="5020469"/>
            <a:ext cx="39417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r>
              <a:rPr lang="en-US" altLang="en-US" dirty="0"/>
              <a:t>Work/Rest Schedule </a:t>
            </a:r>
          </a:p>
          <a:p>
            <a:r>
              <a:rPr lang="en-US" altLang="en-US" dirty="0"/>
              <a:t>50/50%</a:t>
            </a:r>
          </a:p>
        </p:txBody>
      </p:sp>
      <p:sp>
        <p:nvSpPr>
          <p:cNvPr id="37905" name="Text Box 19">
            <a:extLst>
              <a:ext uri="{FF2B5EF4-FFF2-40B4-BE49-F238E27FC236}">
                <a16:creationId xmlns:a16="http://schemas.microsoft.com/office/drawing/2014/main" id="{BF53D4FA-7E6C-4EB6-AE73-15EEDAF228F1}"/>
              </a:ext>
            </a:extLst>
          </p:cNvPr>
          <p:cNvSpPr txBox="1">
            <a:spLocks noChangeArrowheads="1"/>
          </p:cNvSpPr>
          <p:nvPr/>
        </p:nvSpPr>
        <p:spPr bwMode="auto">
          <a:xfrm>
            <a:off x="3890963" y="5529263"/>
            <a:ext cx="2508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ctr" eaLnBrk="1" hangingPunct="1"/>
            <a:r>
              <a:rPr lang="en-US" altLang="en-US" b="1" dirty="0"/>
              <a:t>Conduction</a:t>
            </a:r>
          </a:p>
          <a:p>
            <a:pPr algn="ctr" eaLnBrk="1" hangingPunct="1"/>
            <a:r>
              <a:rPr lang="en-US" altLang="en-US" dirty="0"/>
              <a:t>(contact with surfaces)</a:t>
            </a:r>
          </a:p>
        </p:txBody>
      </p:sp>
      <p:sp>
        <p:nvSpPr>
          <p:cNvPr id="37906" name="Line 34">
            <a:extLst>
              <a:ext uri="{FF2B5EF4-FFF2-40B4-BE49-F238E27FC236}">
                <a16:creationId xmlns:a16="http://schemas.microsoft.com/office/drawing/2014/main" id="{E68171EA-0F03-440A-AF4F-880A434FD61E}"/>
              </a:ext>
            </a:extLst>
          </p:cNvPr>
          <p:cNvSpPr>
            <a:spLocks noChangeShapeType="1"/>
          </p:cNvSpPr>
          <p:nvPr/>
        </p:nvSpPr>
        <p:spPr bwMode="auto">
          <a:xfrm flipH="1" flipV="1">
            <a:off x="5105400" y="4625975"/>
            <a:ext cx="0" cy="804863"/>
          </a:xfrm>
          <a:prstGeom prst="line">
            <a:avLst/>
          </a:prstGeom>
          <a:noFill/>
          <a:ln w="635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555900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a:extLst>
              <a:ext uri="{FF2B5EF4-FFF2-40B4-BE49-F238E27FC236}">
                <a16:creationId xmlns:a16="http://schemas.microsoft.com/office/drawing/2014/main" id="{FB9545E5-3B05-4436-A8D9-E4CBCBCE67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4075" y="1338263"/>
            <a:ext cx="2651125" cy="39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5">
            <a:extLst>
              <a:ext uri="{FF2B5EF4-FFF2-40B4-BE49-F238E27FC236}">
                <a16:creationId xmlns:a16="http://schemas.microsoft.com/office/drawing/2014/main" id="{10F45447-FE80-4B2C-914B-037AA1F7CB83}"/>
              </a:ext>
            </a:extLst>
          </p:cNvPr>
          <p:cNvSpPr txBox="1">
            <a:spLocks noChangeArrowheads="1"/>
          </p:cNvSpPr>
          <p:nvPr/>
        </p:nvSpPr>
        <p:spPr bwMode="auto">
          <a:xfrm>
            <a:off x="223838" y="2732088"/>
            <a:ext cx="2089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ctr" eaLnBrk="1" hangingPunct="1"/>
            <a:r>
              <a:rPr lang="en-US" altLang="en-US" b="1">
                <a:solidFill>
                  <a:srgbClr val="FF3300"/>
                </a:solidFill>
              </a:rPr>
              <a:t>Air Temperature</a:t>
            </a:r>
          </a:p>
          <a:p>
            <a:pPr algn="ctr" eaLnBrk="1" hangingPunct="1"/>
            <a:r>
              <a:rPr lang="en-US" altLang="en-US" b="1">
                <a:solidFill>
                  <a:srgbClr val="FF3300"/>
                </a:solidFill>
              </a:rPr>
              <a:t>&amp;  Humidity</a:t>
            </a:r>
          </a:p>
        </p:txBody>
      </p:sp>
      <p:sp>
        <p:nvSpPr>
          <p:cNvPr id="39940" name="Text Box 6">
            <a:extLst>
              <a:ext uri="{FF2B5EF4-FFF2-40B4-BE49-F238E27FC236}">
                <a16:creationId xmlns:a16="http://schemas.microsoft.com/office/drawing/2014/main" id="{FC1D2FA8-A91D-4CAE-A908-CE7D34281FB1}"/>
              </a:ext>
            </a:extLst>
          </p:cNvPr>
          <p:cNvSpPr txBox="1">
            <a:spLocks noChangeArrowheads="1"/>
          </p:cNvSpPr>
          <p:nvPr/>
        </p:nvSpPr>
        <p:spPr bwMode="auto">
          <a:xfrm>
            <a:off x="588169" y="1446212"/>
            <a:ext cx="12747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ctr" eaLnBrk="1" hangingPunct="1"/>
            <a:r>
              <a:rPr lang="en-US" altLang="en-US" b="1" dirty="0">
                <a:solidFill>
                  <a:srgbClr val="FF3300"/>
                </a:solidFill>
              </a:rPr>
              <a:t>Solar radiation</a:t>
            </a:r>
          </a:p>
        </p:txBody>
      </p:sp>
      <p:sp>
        <p:nvSpPr>
          <p:cNvPr id="39941" name="Text Box 16">
            <a:extLst>
              <a:ext uri="{FF2B5EF4-FFF2-40B4-BE49-F238E27FC236}">
                <a16:creationId xmlns:a16="http://schemas.microsoft.com/office/drawing/2014/main" id="{1CF5A08B-8195-4CF1-9319-C3EFA7BD1E7F}"/>
              </a:ext>
            </a:extLst>
          </p:cNvPr>
          <p:cNvSpPr txBox="1">
            <a:spLocks noChangeArrowheads="1"/>
          </p:cNvSpPr>
          <p:nvPr/>
        </p:nvSpPr>
        <p:spPr bwMode="auto">
          <a:xfrm>
            <a:off x="250825" y="4216400"/>
            <a:ext cx="1801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ctr" eaLnBrk="1" hangingPunct="1"/>
            <a:r>
              <a:rPr lang="en-US" altLang="en-US" b="1">
                <a:solidFill>
                  <a:srgbClr val="0000FF"/>
                </a:solidFill>
              </a:rPr>
              <a:t>Evaporation &amp; Humidity</a:t>
            </a:r>
          </a:p>
        </p:txBody>
      </p:sp>
      <p:sp>
        <p:nvSpPr>
          <p:cNvPr id="134161" name="Line 17">
            <a:extLst>
              <a:ext uri="{FF2B5EF4-FFF2-40B4-BE49-F238E27FC236}">
                <a16:creationId xmlns:a16="http://schemas.microsoft.com/office/drawing/2014/main" id="{300ECED9-B353-45D0-8587-36C00AE8CA7B}"/>
              </a:ext>
            </a:extLst>
          </p:cNvPr>
          <p:cNvSpPr>
            <a:spLocks noChangeShapeType="1"/>
          </p:cNvSpPr>
          <p:nvPr/>
        </p:nvSpPr>
        <p:spPr bwMode="auto">
          <a:xfrm flipH="1">
            <a:off x="2052637" y="2732088"/>
            <a:ext cx="2716211" cy="1607344"/>
          </a:xfrm>
          <a:prstGeom prst="line">
            <a:avLst/>
          </a:prstGeom>
          <a:noFill/>
          <a:ln w="63500">
            <a:solidFill>
              <a:schemeClr val="accent1">
                <a:lumMod val="90000"/>
              </a:schemeClr>
            </a:solidFill>
            <a:round/>
            <a:headEnd/>
            <a:tailEnd type="triangle" w="med" len="med"/>
          </a:ln>
          <a:effectLst/>
        </p:spPr>
        <p:txBody>
          <a:bodyPr/>
          <a:lstStyle/>
          <a:p>
            <a:pPr eaLnBrk="1" hangingPunct="1">
              <a:defRPr/>
            </a:pPr>
            <a:endParaRPr lang="en-US" dirty="0"/>
          </a:p>
        </p:txBody>
      </p:sp>
      <p:sp>
        <p:nvSpPr>
          <p:cNvPr id="134162" name="Line 18">
            <a:extLst>
              <a:ext uri="{FF2B5EF4-FFF2-40B4-BE49-F238E27FC236}">
                <a16:creationId xmlns:a16="http://schemas.microsoft.com/office/drawing/2014/main" id="{2604298B-8BF8-4859-8F5A-9A9B0D01844D}"/>
              </a:ext>
            </a:extLst>
          </p:cNvPr>
          <p:cNvSpPr>
            <a:spLocks noChangeShapeType="1"/>
          </p:cNvSpPr>
          <p:nvPr/>
        </p:nvSpPr>
        <p:spPr bwMode="auto">
          <a:xfrm>
            <a:off x="5424488" y="3228975"/>
            <a:ext cx="1447800" cy="0"/>
          </a:xfrm>
          <a:prstGeom prst="line">
            <a:avLst/>
          </a:prstGeom>
          <a:noFill/>
          <a:ln w="63500">
            <a:solidFill>
              <a:schemeClr val="accent1">
                <a:lumMod val="90000"/>
              </a:schemeClr>
            </a:solidFill>
            <a:round/>
            <a:headEnd/>
            <a:tailEnd type="triangle" w="med" len="med"/>
          </a:ln>
          <a:effectLst/>
        </p:spPr>
        <p:txBody>
          <a:bodyPr/>
          <a:lstStyle/>
          <a:p>
            <a:pPr eaLnBrk="1" hangingPunct="1">
              <a:defRPr/>
            </a:pPr>
            <a:endParaRPr lang="en-US" dirty="0"/>
          </a:p>
        </p:txBody>
      </p:sp>
      <p:sp>
        <p:nvSpPr>
          <p:cNvPr id="39944" name="Text Box 19">
            <a:extLst>
              <a:ext uri="{FF2B5EF4-FFF2-40B4-BE49-F238E27FC236}">
                <a16:creationId xmlns:a16="http://schemas.microsoft.com/office/drawing/2014/main" id="{16DCD7F1-14DC-45A2-9DA2-8A9EF8F66B70}"/>
              </a:ext>
            </a:extLst>
          </p:cNvPr>
          <p:cNvSpPr txBox="1">
            <a:spLocks noChangeArrowheads="1"/>
          </p:cNvSpPr>
          <p:nvPr/>
        </p:nvSpPr>
        <p:spPr bwMode="auto">
          <a:xfrm>
            <a:off x="7045325" y="2732088"/>
            <a:ext cx="17049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ctr" eaLnBrk="1" hangingPunct="1"/>
            <a:r>
              <a:rPr lang="en-US" altLang="en-US" b="1"/>
              <a:t>Convection</a:t>
            </a:r>
          </a:p>
          <a:p>
            <a:pPr algn="ctr" eaLnBrk="1" hangingPunct="1"/>
            <a:r>
              <a:rPr lang="en-US" altLang="en-US"/>
              <a:t>(air currents)</a:t>
            </a:r>
          </a:p>
        </p:txBody>
      </p:sp>
      <p:sp>
        <p:nvSpPr>
          <p:cNvPr id="39945" name="Line 20">
            <a:extLst>
              <a:ext uri="{FF2B5EF4-FFF2-40B4-BE49-F238E27FC236}">
                <a16:creationId xmlns:a16="http://schemas.microsoft.com/office/drawing/2014/main" id="{1D08D0B9-4403-4E03-8D49-B90A5F535907}"/>
              </a:ext>
            </a:extLst>
          </p:cNvPr>
          <p:cNvSpPr>
            <a:spLocks noChangeShapeType="1"/>
          </p:cNvSpPr>
          <p:nvPr/>
        </p:nvSpPr>
        <p:spPr bwMode="auto">
          <a:xfrm flipH="1" flipV="1">
            <a:off x="5145088" y="3938588"/>
            <a:ext cx="2152650" cy="126365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6" name="Text Box 21">
            <a:extLst>
              <a:ext uri="{FF2B5EF4-FFF2-40B4-BE49-F238E27FC236}">
                <a16:creationId xmlns:a16="http://schemas.microsoft.com/office/drawing/2014/main" id="{C26DE226-0B26-4D47-A6CD-E775575B57B2}"/>
              </a:ext>
            </a:extLst>
          </p:cNvPr>
          <p:cNvSpPr txBox="1">
            <a:spLocks noChangeArrowheads="1"/>
          </p:cNvSpPr>
          <p:nvPr/>
        </p:nvSpPr>
        <p:spPr bwMode="auto">
          <a:xfrm>
            <a:off x="7239000" y="4964113"/>
            <a:ext cx="14144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ctr" eaLnBrk="1" hangingPunct="1"/>
            <a:r>
              <a:rPr lang="en-US" altLang="en-US" b="1">
                <a:solidFill>
                  <a:srgbClr val="FF3300"/>
                </a:solidFill>
              </a:rPr>
              <a:t>Metabolic (internal)</a:t>
            </a:r>
          </a:p>
          <a:p>
            <a:pPr algn="ctr" eaLnBrk="1" hangingPunct="1"/>
            <a:r>
              <a:rPr lang="en-US" altLang="en-US" b="1">
                <a:solidFill>
                  <a:srgbClr val="FF3300"/>
                </a:solidFill>
              </a:rPr>
              <a:t>Heat Production</a:t>
            </a:r>
          </a:p>
        </p:txBody>
      </p:sp>
      <p:sp>
        <p:nvSpPr>
          <p:cNvPr id="39947" name="Line 32">
            <a:extLst>
              <a:ext uri="{FF2B5EF4-FFF2-40B4-BE49-F238E27FC236}">
                <a16:creationId xmlns:a16="http://schemas.microsoft.com/office/drawing/2014/main" id="{B2873C7B-A4F9-4FF6-96A0-EE5283D0A188}"/>
              </a:ext>
            </a:extLst>
          </p:cNvPr>
          <p:cNvSpPr>
            <a:spLocks noChangeShapeType="1"/>
          </p:cNvSpPr>
          <p:nvPr/>
        </p:nvSpPr>
        <p:spPr bwMode="auto">
          <a:xfrm flipV="1">
            <a:off x="1348581" y="3274219"/>
            <a:ext cx="1812925" cy="260350"/>
          </a:xfrm>
          <a:prstGeom prst="line">
            <a:avLst/>
          </a:prstGeom>
          <a:noFill/>
          <a:ln w="635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8" name="Line 33">
            <a:extLst>
              <a:ext uri="{FF2B5EF4-FFF2-40B4-BE49-F238E27FC236}">
                <a16:creationId xmlns:a16="http://schemas.microsoft.com/office/drawing/2014/main" id="{F1DBF76E-C7F3-4531-B8F1-DC16365DEE3D}"/>
              </a:ext>
            </a:extLst>
          </p:cNvPr>
          <p:cNvSpPr>
            <a:spLocks noChangeShapeType="1"/>
          </p:cNvSpPr>
          <p:nvPr/>
        </p:nvSpPr>
        <p:spPr bwMode="auto">
          <a:xfrm>
            <a:off x="1774031" y="1510507"/>
            <a:ext cx="1387475" cy="876300"/>
          </a:xfrm>
          <a:prstGeom prst="line">
            <a:avLst/>
          </a:prstGeom>
          <a:noFill/>
          <a:ln w="635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9" name="Line 34">
            <a:extLst>
              <a:ext uri="{FF2B5EF4-FFF2-40B4-BE49-F238E27FC236}">
                <a16:creationId xmlns:a16="http://schemas.microsoft.com/office/drawing/2014/main" id="{AB59D4DD-4229-4FCE-BB6B-1A29F968555A}"/>
              </a:ext>
            </a:extLst>
          </p:cNvPr>
          <p:cNvSpPr>
            <a:spLocks noChangeShapeType="1"/>
          </p:cNvSpPr>
          <p:nvPr/>
        </p:nvSpPr>
        <p:spPr bwMode="auto">
          <a:xfrm flipH="1" flipV="1">
            <a:off x="5445125" y="2857500"/>
            <a:ext cx="1492250" cy="15875"/>
          </a:xfrm>
          <a:prstGeom prst="line">
            <a:avLst/>
          </a:prstGeom>
          <a:noFill/>
          <a:ln w="635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50" name="Sun 36">
            <a:extLst>
              <a:ext uri="{FF2B5EF4-FFF2-40B4-BE49-F238E27FC236}">
                <a16:creationId xmlns:a16="http://schemas.microsoft.com/office/drawing/2014/main" id="{9DB1C2BA-B72A-43C4-8B84-3088DE3BBDC5}"/>
              </a:ext>
            </a:extLst>
          </p:cNvPr>
          <p:cNvSpPr>
            <a:spLocks noChangeArrowheads="1"/>
          </p:cNvSpPr>
          <p:nvPr/>
        </p:nvSpPr>
        <p:spPr bwMode="auto">
          <a:xfrm>
            <a:off x="385763" y="260350"/>
            <a:ext cx="1111250" cy="898525"/>
          </a:xfrm>
          <a:prstGeom prst="sun">
            <a:avLst>
              <a:gd name="adj" fmla="val 25000"/>
            </a:avLst>
          </a:prstGeom>
          <a:solidFill>
            <a:srgbClr val="FFFF00"/>
          </a:solidFill>
          <a:ln w="9525" algn="ctr">
            <a:solidFill>
              <a:schemeClr val="tx1"/>
            </a:solidFill>
            <a:round/>
            <a:headEnd/>
            <a:tailEnd/>
          </a:ln>
        </p:spPr>
        <p:txBody>
          <a:bodyPr/>
          <a:lstStyle>
            <a:lvl1pPr defTabSz="966788">
              <a:defRPr>
                <a:solidFill>
                  <a:schemeClr val="tx1"/>
                </a:solidFill>
                <a:latin typeface="Arial" panose="020B0604020202020204" pitchFamily="34" charset="0"/>
                <a:cs typeface="Times New Roman" panose="02020603050405020304" pitchFamily="18" charset="0"/>
              </a:defRPr>
            </a:lvl1pPr>
            <a:lvl2pPr marL="742950" indent="-285750" defTabSz="966788">
              <a:defRPr>
                <a:solidFill>
                  <a:schemeClr val="tx1"/>
                </a:solidFill>
                <a:latin typeface="Arial" panose="020B0604020202020204" pitchFamily="34" charset="0"/>
                <a:cs typeface="Times New Roman" panose="02020603050405020304" pitchFamily="18" charset="0"/>
              </a:defRPr>
            </a:lvl2pPr>
            <a:lvl3pPr marL="1143000" indent="-228600" defTabSz="966788">
              <a:defRPr>
                <a:solidFill>
                  <a:schemeClr val="tx1"/>
                </a:solidFill>
                <a:latin typeface="Arial" panose="020B0604020202020204" pitchFamily="34" charset="0"/>
                <a:cs typeface="Times New Roman" panose="02020603050405020304" pitchFamily="18" charset="0"/>
              </a:defRPr>
            </a:lvl3pPr>
            <a:lvl4pPr marL="1600200" indent="-228600" defTabSz="966788">
              <a:defRPr>
                <a:solidFill>
                  <a:schemeClr val="tx1"/>
                </a:solidFill>
                <a:latin typeface="Arial" panose="020B0604020202020204" pitchFamily="34" charset="0"/>
                <a:cs typeface="Times New Roman" panose="02020603050405020304" pitchFamily="18" charset="0"/>
              </a:defRPr>
            </a:lvl4pPr>
            <a:lvl5pPr marL="2057400" indent="-228600" defTabSz="966788">
              <a:defRPr>
                <a:solidFill>
                  <a:schemeClr val="tx1"/>
                </a:solidFill>
                <a:latin typeface="Arial" panose="020B0604020202020204" pitchFamily="34" charset="0"/>
                <a:cs typeface="Times New Roman" panose="02020603050405020304" pitchFamily="18"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eaLnBrk="1" hangingPunct="1"/>
            <a:endParaRPr lang="en-US" altLang="en-US" sz="1900"/>
          </a:p>
        </p:txBody>
      </p:sp>
      <p:sp>
        <p:nvSpPr>
          <p:cNvPr id="27" name="Rectangle 2">
            <a:extLst>
              <a:ext uri="{FF2B5EF4-FFF2-40B4-BE49-F238E27FC236}">
                <a16:creationId xmlns:a16="http://schemas.microsoft.com/office/drawing/2014/main" id="{37FA7984-57C5-4F0C-8657-2A3FCAA3F845}"/>
              </a:ext>
            </a:extLst>
          </p:cNvPr>
          <p:cNvSpPr>
            <a:spLocks noGrp="1" noChangeArrowheads="1"/>
          </p:cNvSpPr>
          <p:nvPr>
            <p:ph type="title"/>
          </p:nvPr>
        </p:nvSpPr>
        <p:spPr>
          <a:xfrm>
            <a:off x="914400" y="187393"/>
            <a:ext cx="7315200" cy="849244"/>
          </a:xfrm>
        </p:spPr>
        <p:txBody>
          <a:bodyPr/>
          <a:lstStyle/>
          <a:p>
            <a:pPr algn="ctr">
              <a:defRPr/>
            </a:pPr>
            <a:r>
              <a:rPr lang="en-US" sz="2400" dirty="0"/>
              <a:t>Total Body Heat Stress: Heavy Work Load</a:t>
            </a:r>
          </a:p>
        </p:txBody>
      </p:sp>
      <p:sp>
        <p:nvSpPr>
          <p:cNvPr id="39952" name="TextBox 15">
            <a:extLst>
              <a:ext uri="{FF2B5EF4-FFF2-40B4-BE49-F238E27FC236}">
                <a16:creationId xmlns:a16="http://schemas.microsoft.com/office/drawing/2014/main" id="{5D4B9822-A8BA-49C0-B5B0-9B08D258C0AC}"/>
              </a:ext>
            </a:extLst>
          </p:cNvPr>
          <p:cNvSpPr txBox="1">
            <a:spLocks noChangeArrowheads="1"/>
          </p:cNvSpPr>
          <p:nvPr/>
        </p:nvSpPr>
        <p:spPr bwMode="auto">
          <a:xfrm>
            <a:off x="357188" y="5062538"/>
            <a:ext cx="28590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r>
              <a:rPr lang="en-US" altLang="en-US"/>
              <a:t>Work/Rest Scheduled 25/75% </a:t>
            </a:r>
          </a:p>
          <a:p>
            <a:endParaRPr lang="en-US" altLang="en-US"/>
          </a:p>
        </p:txBody>
      </p:sp>
      <p:sp>
        <p:nvSpPr>
          <p:cNvPr id="39953" name="Line 34">
            <a:extLst>
              <a:ext uri="{FF2B5EF4-FFF2-40B4-BE49-F238E27FC236}">
                <a16:creationId xmlns:a16="http://schemas.microsoft.com/office/drawing/2014/main" id="{08DE77F3-1B99-47B9-8045-6C95D91E846A}"/>
              </a:ext>
            </a:extLst>
          </p:cNvPr>
          <p:cNvSpPr>
            <a:spLocks noChangeShapeType="1"/>
          </p:cNvSpPr>
          <p:nvPr/>
        </p:nvSpPr>
        <p:spPr bwMode="auto">
          <a:xfrm flipV="1">
            <a:off x="4768848" y="4920853"/>
            <a:ext cx="30163" cy="788193"/>
          </a:xfrm>
          <a:prstGeom prst="line">
            <a:avLst/>
          </a:prstGeom>
          <a:noFill/>
          <a:ln w="635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54" name="Text Box 19">
            <a:extLst>
              <a:ext uri="{FF2B5EF4-FFF2-40B4-BE49-F238E27FC236}">
                <a16:creationId xmlns:a16="http://schemas.microsoft.com/office/drawing/2014/main" id="{EFE444D3-FF12-448C-9874-31EDA93F55CF}"/>
              </a:ext>
            </a:extLst>
          </p:cNvPr>
          <p:cNvSpPr txBox="1">
            <a:spLocks noChangeArrowheads="1"/>
          </p:cNvSpPr>
          <p:nvPr/>
        </p:nvSpPr>
        <p:spPr bwMode="auto">
          <a:xfrm>
            <a:off x="3394075" y="5734051"/>
            <a:ext cx="2508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ctr" eaLnBrk="1" hangingPunct="1"/>
            <a:r>
              <a:rPr lang="en-US" altLang="en-US" b="1" dirty="0"/>
              <a:t>Conduction</a:t>
            </a:r>
          </a:p>
          <a:p>
            <a:pPr algn="ctr" eaLnBrk="1" hangingPunct="1"/>
            <a:r>
              <a:rPr lang="en-US" altLang="en-US" dirty="0"/>
              <a:t>(contact with surfaces)</a:t>
            </a:r>
          </a:p>
        </p:txBody>
      </p:sp>
    </p:spTree>
    <p:extLst>
      <p:ext uri="{BB962C8B-B14F-4D97-AF65-F5344CB8AC3E}">
        <p14:creationId xmlns:p14="http://schemas.microsoft.com/office/powerpoint/2010/main" val="3199456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8438" y="3854919"/>
            <a:ext cx="807008" cy="724535"/>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9935" y="4949414"/>
            <a:ext cx="676658" cy="45262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7591" y="3261333"/>
            <a:ext cx="525781" cy="63551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156309">
            <a:off x="4871672" y="3207830"/>
            <a:ext cx="470167" cy="797767"/>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31858" y="3829065"/>
            <a:ext cx="476945" cy="749895"/>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62510" y="4826792"/>
            <a:ext cx="546272" cy="838462"/>
          </a:xfrm>
          <a:prstGeom prst="rect">
            <a:avLst/>
          </a:prstGeom>
        </p:spPr>
      </p:pic>
      <p:sp>
        <p:nvSpPr>
          <p:cNvPr id="4" name="Title 3"/>
          <p:cNvSpPr>
            <a:spLocks noGrp="1"/>
          </p:cNvSpPr>
          <p:nvPr>
            <p:ph type="title"/>
          </p:nvPr>
        </p:nvSpPr>
        <p:spPr>
          <a:xfrm>
            <a:off x="304800" y="304173"/>
            <a:ext cx="8229600" cy="849244"/>
          </a:xfrm>
        </p:spPr>
        <p:txBody>
          <a:bodyPr/>
          <a:lstStyle/>
          <a:p>
            <a:r>
              <a:rPr lang="en-US" dirty="0"/>
              <a:t>Case Study July 28,2015</a:t>
            </a:r>
          </a:p>
        </p:txBody>
      </p:sp>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05327" y="4444639"/>
            <a:ext cx="822341" cy="1292958"/>
          </a:xfrm>
          <a:prstGeom prst="rect">
            <a:avLst/>
          </a:prstGeom>
        </p:spPr>
      </p:pic>
      <p:pic>
        <p:nvPicPr>
          <p:cNvPr id="2" name="Picture 1">
            <a:extLst>
              <a:ext uri="{FF2B5EF4-FFF2-40B4-BE49-F238E27FC236}">
                <a16:creationId xmlns:a16="http://schemas.microsoft.com/office/drawing/2014/main" id="{55DAA0FE-2C7A-41C3-8C08-399B873B9DD5}"/>
              </a:ext>
            </a:extLst>
          </p:cNvPr>
          <p:cNvPicPr>
            <a:picLocks noChangeAspect="1"/>
          </p:cNvPicPr>
          <p:nvPr/>
        </p:nvPicPr>
        <p:blipFill>
          <a:blip r:embed="rId9"/>
          <a:stretch>
            <a:fillRect/>
          </a:stretch>
        </p:blipFill>
        <p:spPr>
          <a:xfrm>
            <a:off x="424167" y="1486735"/>
            <a:ext cx="8610600" cy="4684660"/>
          </a:xfrm>
          <a:prstGeom prst="rect">
            <a:avLst/>
          </a:prstGeom>
        </p:spPr>
      </p:pic>
    </p:spTree>
    <p:extLst>
      <p:ext uri="{BB962C8B-B14F-4D97-AF65-F5344CB8AC3E}">
        <p14:creationId xmlns:p14="http://schemas.microsoft.com/office/powerpoint/2010/main" val="3548568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8438" y="3854919"/>
            <a:ext cx="807008" cy="724535"/>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9935" y="4949414"/>
            <a:ext cx="676658" cy="45262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7591" y="3261333"/>
            <a:ext cx="525781" cy="63551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156309">
            <a:off x="4871672" y="3207830"/>
            <a:ext cx="470167" cy="797767"/>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31858" y="3829065"/>
            <a:ext cx="476945" cy="749895"/>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62510" y="4826792"/>
            <a:ext cx="546272" cy="838462"/>
          </a:xfrm>
          <a:prstGeom prst="rect">
            <a:avLst/>
          </a:prstGeom>
        </p:spPr>
      </p:pic>
      <p:sp>
        <p:nvSpPr>
          <p:cNvPr id="4" name="Title 3"/>
          <p:cNvSpPr>
            <a:spLocks noGrp="1"/>
          </p:cNvSpPr>
          <p:nvPr>
            <p:ph type="title"/>
          </p:nvPr>
        </p:nvSpPr>
        <p:spPr>
          <a:xfrm>
            <a:off x="304800" y="304173"/>
            <a:ext cx="8229600" cy="849244"/>
          </a:xfrm>
        </p:spPr>
        <p:txBody>
          <a:bodyPr/>
          <a:lstStyle/>
          <a:p>
            <a:r>
              <a:rPr lang="en-US" dirty="0"/>
              <a:t>Case Study July 28,2015</a:t>
            </a:r>
          </a:p>
        </p:txBody>
      </p:sp>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05327" y="4444639"/>
            <a:ext cx="822341" cy="1292958"/>
          </a:xfrm>
          <a:prstGeom prst="rect">
            <a:avLst/>
          </a:prstGeom>
        </p:spPr>
      </p:pic>
      <p:pic>
        <p:nvPicPr>
          <p:cNvPr id="2" name="Picture 1">
            <a:extLst>
              <a:ext uri="{FF2B5EF4-FFF2-40B4-BE49-F238E27FC236}">
                <a16:creationId xmlns:a16="http://schemas.microsoft.com/office/drawing/2014/main" id="{BDE272D3-0116-4D04-AC49-D77E1C56571F}"/>
              </a:ext>
            </a:extLst>
          </p:cNvPr>
          <p:cNvPicPr>
            <a:picLocks noChangeAspect="1"/>
          </p:cNvPicPr>
          <p:nvPr/>
        </p:nvPicPr>
        <p:blipFill>
          <a:blip r:embed="rId9"/>
          <a:stretch>
            <a:fillRect/>
          </a:stretch>
        </p:blipFill>
        <p:spPr>
          <a:xfrm>
            <a:off x="1292324" y="1262093"/>
            <a:ext cx="6559352" cy="5133943"/>
          </a:xfrm>
          <a:prstGeom prst="rect">
            <a:avLst/>
          </a:prstGeom>
        </p:spPr>
      </p:pic>
    </p:spTree>
    <p:extLst>
      <p:ext uri="{BB962C8B-B14F-4D97-AF65-F5344CB8AC3E}">
        <p14:creationId xmlns:p14="http://schemas.microsoft.com/office/powerpoint/2010/main" val="1573740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4B1321-7547-4121-96B5-7D5D37A026CF}"/>
              </a:ext>
            </a:extLst>
          </p:cNvPr>
          <p:cNvPicPr>
            <a:picLocks noChangeAspect="1"/>
          </p:cNvPicPr>
          <p:nvPr/>
        </p:nvPicPr>
        <p:blipFill>
          <a:blip r:embed="rId2"/>
          <a:stretch>
            <a:fillRect/>
          </a:stretch>
        </p:blipFill>
        <p:spPr>
          <a:xfrm>
            <a:off x="2972669" y="2209800"/>
            <a:ext cx="6648450" cy="4324350"/>
          </a:xfrm>
          <a:prstGeom prst="rect">
            <a:avLst/>
          </a:prstGeom>
        </p:spPr>
      </p:pic>
      <p:pic>
        <p:nvPicPr>
          <p:cNvPr id="6" name="Picture 5">
            <a:extLst>
              <a:ext uri="{FF2B5EF4-FFF2-40B4-BE49-F238E27FC236}">
                <a16:creationId xmlns:a16="http://schemas.microsoft.com/office/drawing/2014/main" id="{6FEA46A3-61B1-4AA0-AABF-4BCBD4332FE7}"/>
              </a:ext>
            </a:extLst>
          </p:cNvPr>
          <p:cNvPicPr>
            <a:picLocks noChangeAspect="1"/>
          </p:cNvPicPr>
          <p:nvPr/>
        </p:nvPicPr>
        <p:blipFill>
          <a:blip r:embed="rId3"/>
          <a:stretch>
            <a:fillRect/>
          </a:stretch>
        </p:blipFill>
        <p:spPr>
          <a:xfrm>
            <a:off x="232494" y="1129932"/>
            <a:ext cx="2972669" cy="2781300"/>
          </a:xfrm>
          <a:prstGeom prst="rect">
            <a:avLst/>
          </a:prstGeom>
        </p:spPr>
      </p:pic>
      <p:pic>
        <p:nvPicPr>
          <p:cNvPr id="7" name="Picture 6">
            <a:extLst>
              <a:ext uri="{FF2B5EF4-FFF2-40B4-BE49-F238E27FC236}">
                <a16:creationId xmlns:a16="http://schemas.microsoft.com/office/drawing/2014/main" id="{C0523B0E-2297-47BA-80CF-ACD724F9C608}"/>
              </a:ext>
            </a:extLst>
          </p:cNvPr>
          <p:cNvPicPr>
            <a:picLocks noChangeAspect="1"/>
          </p:cNvPicPr>
          <p:nvPr/>
        </p:nvPicPr>
        <p:blipFill>
          <a:blip r:embed="rId4"/>
          <a:stretch>
            <a:fillRect/>
          </a:stretch>
        </p:blipFill>
        <p:spPr>
          <a:xfrm>
            <a:off x="3233738" y="145314"/>
            <a:ext cx="4648200" cy="1931136"/>
          </a:xfrm>
          <a:prstGeom prst="rect">
            <a:avLst/>
          </a:prstGeom>
        </p:spPr>
      </p:pic>
    </p:spTree>
    <p:extLst>
      <p:ext uri="{BB962C8B-B14F-4D97-AF65-F5344CB8AC3E}">
        <p14:creationId xmlns:p14="http://schemas.microsoft.com/office/powerpoint/2010/main" val="4021054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kestrelinstruments.com/media/magic360/cache/b323c452333484213aa1554d1dedd3b6/0/8/0854-orange-01.jpg">
            <a:extLst>
              <a:ext uri="{FF2B5EF4-FFF2-40B4-BE49-F238E27FC236}">
                <a16:creationId xmlns:a16="http://schemas.microsoft.com/office/drawing/2014/main" id="{CD9EB43A-A88B-4932-86AC-7A6215538C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1817" y="1625130"/>
            <a:ext cx="4543425" cy="454342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8438" y="3854919"/>
            <a:ext cx="807008" cy="724535"/>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9935" y="4949414"/>
            <a:ext cx="676658" cy="45262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97591" y="3261333"/>
            <a:ext cx="525781" cy="63551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156309">
            <a:off x="4871672" y="3207830"/>
            <a:ext cx="470167" cy="797767"/>
          </a:xfrm>
          <a:prstGeom prst="rect">
            <a:avLst/>
          </a:prstGeom>
        </p:spPr>
      </p:pic>
      <p:sp>
        <p:nvSpPr>
          <p:cNvPr id="4" name="Title 3"/>
          <p:cNvSpPr>
            <a:spLocks noGrp="1"/>
          </p:cNvSpPr>
          <p:nvPr>
            <p:ph type="title"/>
          </p:nvPr>
        </p:nvSpPr>
        <p:spPr>
          <a:xfrm>
            <a:off x="304800" y="304173"/>
            <a:ext cx="8229600" cy="849244"/>
          </a:xfrm>
        </p:spPr>
        <p:txBody>
          <a:bodyPr/>
          <a:lstStyle/>
          <a:p>
            <a:r>
              <a:rPr lang="en-US" dirty="0"/>
              <a:t>Summary </a:t>
            </a:r>
          </a:p>
        </p:txBody>
      </p:sp>
      <p:sp>
        <p:nvSpPr>
          <p:cNvPr id="3" name="Rectangle 2">
            <a:extLst>
              <a:ext uri="{FF2B5EF4-FFF2-40B4-BE49-F238E27FC236}">
                <a16:creationId xmlns:a16="http://schemas.microsoft.com/office/drawing/2014/main" id="{56E986A5-7F33-4F3F-ACB7-7E455203B289}"/>
              </a:ext>
            </a:extLst>
          </p:cNvPr>
          <p:cNvSpPr/>
          <p:nvPr/>
        </p:nvSpPr>
        <p:spPr>
          <a:xfrm>
            <a:off x="588087" y="1397337"/>
            <a:ext cx="5797651" cy="3139321"/>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rPr>
              <a:t>Alky’s job under </a:t>
            </a:r>
            <a:r>
              <a:rPr lang="en-US" dirty="0" err="1">
                <a:latin typeface="Calibri" panose="020F0502020204030204" pitchFamily="34" charset="0"/>
                <a:ea typeface="Calibri" panose="020F0502020204030204" pitchFamily="34" charset="0"/>
              </a:rPr>
              <a:t>D1003</a:t>
            </a:r>
            <a:r>
              <a:rPr lang="en-US" dirty="0">
                <a:latin typeface="Calibri" panose="020F0502020204030204" pitchFamily="34" charset="0"/>
                <a:ea typeface="Calibri" panose="020F0502020204030204" pitchFamily="34" charset="0"/>
              </a:rPr>
              <a:t> when the ambient temperature at the Services BLDG was </a:t>
            </a:r>
            <a:r>
              <a:rPr lang="en-US" dirty="0" err="1">
                <a:latin typeface="Calibri" panose="020F0502020204030204" pitchFamily="34" charset="0"/>
                <a:ea typeface="Calibri" panose="020F0502020204030204" pitchFamily="34" charset="0"/>
              </a:rPr>
              <a:t>92°F</a:t>
            </a:r>
            <a:r>
              <a:rPr lang="en-US" dirty="0">
                <a:latin typeface="Calibri" panose="020F0502020204030204" pitchFamily="34" charset="0"/>
                <a:ea typeface="Calibri" panose="020F0502020204030204" pitchFamily="34" charset="0"/>
              </a:rPr>
              <a:t> . The ambient temperature under the drum near </a:t>
            </a:r>
            <a:r>
              <a:rPr lang="en-US" dirty="0" err="1">
                <a:latin typeface="Calibri" panose="020F0502020204030204" pitchFamily="34" charset="0"/>
                <a:ea typeface="Calibri" panose="020F0502020204030204" pitchFamily="34" charset="0"/>
              </a:rPr>
              <a:t>R1007</a:t>
            </a:r>
            <a:r>
              <a:rPr lang="en-US" dirty="0">
                <a:latin typeface="Calibri" panose="020F0502020204030204" pitchFamily="34" charset="0"/>
                <a:ea typeface="Calibri" panose="020F0502020204030204" pitchFamily="34" charset="0"/>
              </a:rPr>
              <a:t> was 84.4 °F with a  </a:t>
            </a:r>
            <a:r>
              <a:rPr lang="en-US" dirty="0" err="1">
                <a:latin typeface="Calibri" panose="020F0502020204030204" pitchFamily="34" charset="0"/>
                <a:ea typeface="Calibri" panose="020F0502020204030204" pitchFamily="34" charset="0"/>
              </a:rPr>
              <a:t>WBGT</a:t>
            </a:r>
            <a:r>
              <a:rPr lang="en-US" dirty="0">
                <a:latin typeface="Calibri" panose="020F0502020204030204" pitchFamily="34" charset="0"/>
                <a:ea typeface="Calibri" panose="020F0502020204030204" pitchFamily="34" charset="0"/>
              </a:rPr>
              <a:t> of </a:t>
            </a:r>
            <a:r>
              <a:rPr lang="en-US" dirty="0" err="1">
                <a:latin typeface="Calibri" panose="020F0502020204030204" pitchFamily="34" charset="0"/>
                <a:ea typeface="Calibri" panose="020F0502020204030204" pitchFamily="34" charset="0"/>
              </a:rPr>
              <a:t>72.8°F</a:t>
            </a:r>
            <a:r>
              <a:rPr lang="en-US" dirty="0">
                <a:latin typeface="Calibri" panose="020F0502020204030204" pitchFamily="34" charset="0"/>
                <a:ea typeface="Calibri" panose="020F0502020204030204" pitchFamily="34" charset="0"/>
              </a:rPr>
              <a:t>. Translation - a crew in layered PPE could perform continuous work and not be expected to have a heat stress episode.</a:t>
            </a:r>
          </a:p>
          <a:p>
            <a:pPr marR="0" lvl="0">
              <a:spcBef>
                <a:spcPts val="0"/>
              </a:spcBef>
              <a:spcAft>
                <a:spcPts val="0"/>
              </a:spcAft>
            </a:pPr>
            <a:r>
              <a:rPr lang="en-US" dirty="0">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rPr>
              <a:t>OM Tank-1776.  The temperature in the tank shadow was close to 24 degrees cooler than in the direct sun.  </a:t>
            </a:r>
          </a:p>
          <a:p>
            <a:r>
              <a:rPr lang="en-US" dirty="0">
                <a:solidFill>
                  <a:srgbClr val="000000"/>
                </a:solidFill>
                <a:latin typeface="Calibri" panose="020F0502020204030204" pitchFamily="34" charset="0"/>
                <a:ea typeface="Calibri" panose="020F0502020204030204" pitchFamily="34" charset="0"/>
              </a:rPr>
              <a:t> </a:t>
            </a:r>
            <a:endParaRPr lang="en-US" sz="2000" dirty="0">
              <a:solidFill>
                <a:srgbClr val="000000"/>
              </a:solidFill>
              <a:latin typeface="Arial" panose="020B0604020202020204" pitchFamily="34" charset="0"/>
              <a:ea typeface="Calibri" panose="020F0502020204030204" pitchFamily="34" charset="0"/>
            </a:endParaRPr>
          </a:p>
          <a:p>
            <a:r>
              <a:rPr lang="en-US" dirty="0">
                <a:solidFill>
                  <a:srgbClr val="000000"/>
                </a:solidFill>
                <a:latin typeface="Calibri" panose="020F0502020204030204" pitchFamily="34" charset="0"/>
                <a:ea typeface="Calibri" panose="020F0502020204030204" pitchFamily="34" charset="0"/>
              </a:rPr>
              <a:t> </a:t>
            </a:r>
            <a:endParaRPr lang="en-US" sz="2000" dirty="0">
              <a:solidFill>
                <a:srgbClr val="000000"/>
              </a:solidFill>
              <a:effectLst/>
              <a:latin typeface="Arial" panose="020B0604020202020204" pitchFamily="34" charset="0"/>
              <a:ea typeface="Calibri" panose="020F0502020204030204" pitchFamily="34" charset="0"/>
            </a:endParaRPr>
          </a:p>
        </p:txBody>
      </p:sp>
      <p:pic>
        <p:nvPicPr>
          <p:cNvPr id="1026" name="Picture 2" descr="main product photo">
            <a:extLst>
              <a:ext uri="{FF2B5EF4-FFF2-40B4-BE49-F238E27FC236}">
                <a16:creationId xmlns:a16="http://schemas.microsoft.com/office/drawing/2014/main" id="{E59750D7-05FF-49F2-B68A-8D2DBCF0B9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1516" y="3981409"/>
            <a:ext cx="2273857" cy="2273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430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D532BE30-1A8C-4D6B-A3ED-755B580DFD9E}"/>
              </a:ext>
            </a:extLst>
          </p:cNvPr>
          <p:cNvSpPr>
            <a:spLocks noGrp="1"/>
          </p:cNvSpPr>
          <p:nvPr>
            <p:ph type="title"/>
          </p:nvPr>
        </p:nvSpPr>
        <p:spPr>
          <a:xfrm>
            <a:off x="342900" y="593034"/>
            <a:ext cx="8458200" cy="849244"/>
          </a:xfrm>
        </p:spPr>
        <p:txBody>
          <a:bodyPr/>
          <a:lstStyle/>
          <a:p>
            <a:r>
              <a:rPr lang="en-US" altLang="en-US" dirty="0"/>
              <a:t>You don’t have in hot weather to get dehydrated.</a:t>
            </a:r>
            <a:br>
              <a:rPr lang="en-US" altLang="en-US" dirty="0"/>
            </a:br>
            <a:endParaRPr lang="en-US" altLang="en-US" dirty="0"/>
          </a:p>
        </p:txBody>
      </p:sp>
      <p:pic>
        <p:nvPicPr>
          <p:cNvPr id="46084" name="Content Placeholder 4" descr="water-dehydration-quote.jpg">
            <a:extLst>
              <a:ext uri="{FF2B5EF4-FFF2-40B4-BE49-F238E27FC236}">
                <a16:creationId xmlns:a16="http://schemas.microsoft.com/office/drawing/2014/main" id="{AECD09CC-D553-493B-A145-E0D429D1B7A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667000" y="1905000"/>
            <a:ext cx="4038600" cy="4038600"/>
          </a:xfrm>
        </p:spPr>
      </p:pic>
      <p:pic>
        <p:nvPicPr>
          <p:cNvPr id="1026" name="Picture 2" descr="Death by PowerPoint">
            <a:extLst>
              <a:ext uri="{FF2B5EF4-FFF2-40B4-BE49-F238E27FC236}">
                <a16:creationId xmlns:a16="http://schemas.microsoft.com/office/drawing/2014/main" id="{F280A843-F07A-4579-953E-2CC3001791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0" y="1"/>
            <a:ext cx="9150440" cy="685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187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main product photo">
            <a:extLst>
              <a:ext uri="{FF2B5EF4-FFF2-40B4-BE49-F238E27FC236}">
                <a16:creationId xmlns:a16="http://schemas.microsoft.com/office/drawing/2014/main" id="{B16BBA8F-6D5E-440E-905E-B93B438E3E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4334" y="4139475"/>
            <a:ext cx="2296427" cy="22964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in product photo">
            <a:extLst>
              <a:ext uri="{FF2B5EF4-FFF2-40B4-BE49-F238E27FC236}">
                <a16:creationId xmlns:a16="http://schemas.microsoft.com/office/drawing/2014/main" id="{C3611A18-FE1E-47FE-A980-6B4EBB6135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0761" y="1282179"/>
            <a:ext cx="2533239" cy="25332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1B843CB-3217-4C36-9FD5-C8B27B2CCC0D}"/>
              </a:ext>
            </a:extLst>
          </p:cNvPr>
          <p:cNvPicPr>
            <a:picLocks noChangeAspect="1"/>
          </p:cNvPicPr>
          <p:nvPr/>
        </p:nvPicPr>
        <p:blipFill>
          <a:blip r:embed="rId4"/>
          <a:stretch>
            <a:fillRect/>
          </a:stretch>
        </p:blipFill>
        <p:spPr>
          <a:xfrm>
            <a:off x="173692" y="1361751"/>
            <a:ext cx="4140642" cy="3686659"/>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1858" y="3829065"/>
            <a:ext cx="476945" cy="749895"/>
          </a:xfrm>
          <a:prstGeom prst="rect">
            <a:avLst/>
          </a:prstGeom>
        </p:spPr>
      </p:pic>
      <p:sp>
        <p:nvSpPr>
          <p:cNvPr id="4" name="Title 3"/>
          <p:cNvSpPr>
            <a:spLocks noGrp="1"/>
          </p:cNvSpPr>
          <p:nvPr>
            <p:ph type="title"/>
          </p:nvPr>
        </p:nvSpPr>
        <p:spPr>
          <a:xfrm>
            <a:off x="304800" y="304173"/>
            <a:ext cx="8229600" cy="849244"/>
          </a:xfrm>
        </p:spPr>
        <p:txBody>
          <a:bodyPr/>
          <a:lstStyle/>
          <a:p>
            <a:r>
              <a:rPr lang="en-US" dirty="0"/>
              <a:t> </a:t>
            </a:r>
          </a:p>
        </p:txBody>
      </p:sp>
      <p:sp>
        <p:nvSpPr>
          <p:cNvPr id="3" name="AutoShape 2" descr="https://encrypted-tbn0.gstatic.com/shopping?q=tbn:ANd9GcT2xY5tOehaZMIgBj0UTBxzHGY1lTUc4pKPUoa88FxW9d8xpN6miFbTxl2jTuhCL6MhDxe0U4yknQcsBSbsGm6PTNIGm-0BOX63wAcTjlJenZoIiYyQnX3NaNafBQ">
            <a:extLst>
              <a:ext uri="{FF2B5EF4-FFF2-40B4-BE49-F238E27FC236}">
                <a16:creationId xmlns:a16="http://schemas.microsoft.com/office/drawing/2014/main" id="{ECD321C4-B507-488F-83B2-8CD2E47A7DF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CD210800-B664-40E9-9634-7FFAF1C02A01}"/>
              </a:ext>
            </a:extLst>
          </p:cNvPr>
          <p:cNvPicPr>
            <a:picLocks noChangeAspect="1"/>
          </p:cNvPicPr>
          <p:nvPr/>
        </p:nvPicPr>
        <p:blipFill>
          <a:blip r:embed="rId6"/>
          <a:stretch>
            <a:fillRect/>
          </a:stretch>
        </p:blipFill>
        <p:spPr>
          <a:xfrm>
            <a:off x="3842051" y="1419786"/>
            <a:ext cx="3015949" cy="2593717"/>
          </a:xfrm>
          <a:prstGeom prst="rect">
            <a:avLst/>
          </a:prstGeom>
        </p:spPr>
      </p:pic>
      <p:pic>
        <p:nvPicPr>
          <p:cNvPr id="10" name="Picture 9">
            <a:extLst>
              <a:ext uri="{FF2B5EF4-FFF2-40B4-BE49-F238E27FC236}">
                <a16:creationId xmlns:a16="http://schemas.microsoft.com/office/drawing/2014/main" id="{27E03857-D64C-4AA0-A8ED-211FF5570137}"/>
              </a:ext>
            </a:extLst>
          </p:cNvPr>
          <p:cNvPicPr>
            <a:picLocks noChangeAspect="1"/>
          </p:cNvPicPr>
          <p:nvPr/>
        </p:nvPicPr>
        <p:blipFill>
          <a:blip r:embed="rId7"/>
          <a:stretch>
            <a:fillRect/>
          </a:stretch>
        </p:blipFill>
        <p:spPr>
          <a:xfrm>
            <a:off x="7132930" y="4204012"/>
            <a:ext cx="2011070" cy="1351049"/>
          </a:xfrm>
          <a:prstGeom prst="rect">
            <a:avLst/>
          </a:prstGeom>
        </p:spPr>
      </p:pic>
      <p:sp>
        <p:nvSpPr>
          <p:cNvPr id="18" name="Title 3">
            <a:extLst>
              <a:ext uri="{FF2B5EF4-FFF2-40B4-BE49-F238E27FC236}">
                <a16:creationId xmlns:a16="http://schemas.microsoft.com/office/drawing/2014/main" id="{3002447B-3D5D-4DAE-BA1D-1DE866252DF8}"/>
              </a:ext>
            </a:extLst>
          </p:cNvPr>
          <p:cNvSpPr txBox="1">
            <a:spLocks/>
          </p:cNvSpPr>
          <p:nvPr/>
        </p:nvSpPr>
        <p:spPr>
          <a:xfrm>
            <a:off x="457200" y="194935"/>
            <a:ext cx="8229600" cy="849244"/>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r>
              <a:rPr lang="en-US" dirty="0"/>
              <a:t>Examples of Mitigations</a:t>
            </a:r>
          </a:p>
        </p:txBody>
      </p:sp>
      <p:pic>
        <p:nvPicPr>
          <p:cNvPr id="11" name="Picture 10">
            <a:extLst>
              <a:ext uri="{FF2B5EF4-FFF2-40B4-BE49-F238E27FC236}">
                <a16:creationId xmlns:a16="http://schemas.microsoft.com/office/drawing/2014/main" id="{DFE26DA6-2488-4BC1-9012-B499D23F9FA6}"/>
              </a:ext>
            </a:extLst>
          </p:cNvPr>
          <p:cNvPicPr>
            <a:picLocks noChangeAspect="1"/>
          </p:cNvPicPr>
          <p:nvPr/>
        </p:nvPicPr>
        <p:blipFill>
          <a:blip r:embed="rId8"/>
          <a:stretch>
            <a:fillRect/>
          </a:stretch>
        </p:blipFill>
        <p:spPr>
          <a:xfrm>
            <a:off x="2244013" y="4576554"/>
            <a:ext cx="1410088" cy="1704661"/>
          </a:xfrm>
          <a:prstGeom prst="rect">
            <a:avLst/>
          </a:prstGeom>
        </p:spPr>
      </p:pic>
    </p:spTree>
    <p:extLst>
      <p:ext uri="{BB962C8B-B14F-4D97-AF65-F5344CB8AC3E}">
        <p14:creationId xmlns:p14="http://schemas.microsoft.com/office/powerpoint/2010/main" val="153403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8438" y="3854919"/>
            <a:ext cx="807008" cy="724535"/>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9935" y="4949414"/>
            <a:ext cx="676658" cy="45262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7591" y="3261333"/>
            <a:ext cx="525781" cy="63551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156309">
            <a:off x="4871672" y="3207830"/>
            <a:ext cx="470167" cy="797767"/>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31858" y="3829065"/>
            <a:ext cx="476945" cy="749895"/>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62510" y="4826792"/>
            <a:ext cx="546272" cy="838462"/>
          </a:xfrm>
          <a:prstGeom prst="rect">
            <a:avLst/>
          </a:prstGeom>
        </p:spPr>
      </p:pic>
      <p:sp>
        <p:nvSpPr>
          <p:cNvPr id="4" name="Title 3"/>
          <p:cNvSpPr>
            <a:spLocks noGrp="1"/>
          </p:cNvSpPr>
          <p:nvPr>
            <p:ph type="title"/>
          </p:nvPr>
        </p:nvSpPr>
        <p:spPr>
          <a:xfrm>
            <a:off x="304800" y="304173"/>
            <a:ext cx="8229600" cy="849244"/>
          </a:xfrm>
        </p:spPr>
        <p:txBody>
          <a:bodyPr/>
          <a:lstStyle/>
          <a:p>
            <a:r>
              <a:rPr lang="en-US" dirty="0"/>
              <a:t> </a:t>
            </a:r>
          </a:p>
        </p:txBody>
      </p:sp>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05327" y="4444639"/>
            <a:ext cx="822341" cy="1292958"/>
          </a:xfrm>
          <a:prstGeom prst="rect">
            <a:avLst/>
          </a:prstGeom>
        </p:spPr>
      </p:pic>
      <p:pic>
        <p:nvPicPr>
          <p:cNvPr id="2" name="Picture 2" descr="Q&amp;A: How to Give a Chalk Talk - Edge for Scholars">
            <a:extLst>
              <a:ext uri="{FF2B5EF4-FFF2-40B4-BE49-F238E27FC236}">
                <a16:creationId xmlns:a16="http://schemas.microsoft.com/office/drawing/2014/main" id="{87F563CB-C926-47C5-8E4B-F8E0873B1B4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8412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295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8438" y="3854919"/>
            <a:ext cx="807008" cy="724535"/>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9935" y="4949414"/>
            <a:ext cx="676658" cy="45262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7591" y="3261333"/>
            <a:ext cx="525781" cy="63551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1858" y="3829065"/>
            <a:ext cx="476945" cy="749895"/>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2510" y="4826792"/>
            <a:ext cx="546272" cy="838462"/>
          </a:xfrm>
          <a:prstGeom prst="rect">
            <a:avLst/>
          </a:prstGeom>
        </p:spPr>
      </p:pic>
      <p:sp>
        <p:nvSpPr>
          <p:cNvPr id="4" name="Title 3"/>
          <p:cNvSpPr>
            <a:spLocks noGrp="1"/>
          </p:cNvSpPr>
          <p:nvPr>
            <p:ph type="title"/>
          </p:nvPr>
        </p:nvSpPr>
        <p:spPr>
          <a:xfrm>
            <a:off x="381000" y="132261"/>
            <a:ext cx="8229600" cy="849244"/>
          </a:xfrm>
        </p:spPr>
        <p:txBody>
          <a:bodyPr>
            <a:normAutofit/>
          </a:bodyPr>
          <a:lstStyle/>
          <a:p>
            <a:r>
              <a:rPr lang="en-US" dirty="0"/>
              <a:t>Cal/OSHA Heat Illness Prevention Plan  </a:t>
            </a:r>
          </a:p>
        </p:txBody>
      </p:sp>
      <p:pic>
        <p:nvPicPr>
          <p:cNvPr id="35" name="Picture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05327" y="4444639"/>
            <a:ext cx="822341" cy="1292958"/>
          </a:xfrm>
          <a:prstGeom prst="rect">
            <a:avLst/>
          </a:prstGeom>
        </p:spPr>
      </p:pic>
      <p:pic>
        <p:nvPicPr>
          <p:cNvPr id="2" name="Picture 1">
            <a:extLst>
              <a:ext uri="{FF2B5EF4-FFF2-40B4-BE49-F238E27FC236}">
                <a16:creationId xmlns:a16="http://schemas.microsoft.com/office/drawing/2014/main" id="{2FC4C56E-40C5-4163-A70E-E23F2D026C2F}"/>
              </a:ext>
            </a:extLst>
          </p:cNvPr>
          <p:cNvPicPr>
            <a:picLocks noChangeAspect="1"/>
          </p:cNvPicPr>
          <p:nvPr/>
        </p:nvPicPr>
        <p:blipFill>
          <a:blip r:embed="rId8"/>
          <a:stretch>
            <a:fillRect/>
          </a:stretch>
        </p:blipFill>
        <p:spPr>
          <a:xfrm>
            <a:off x="261388" y="1276365"/>
            <a:ext cx="3291466" cy="5105400"/>
          </a:xfrm>
          <a:prstGeom prst="rect">
            <a:avLst/>
          </a:prstGeom>
        </p:spPr>
      </p:pic>
      <p:sp>
        <p:nvSpPr>
          <p:cNvPr id="3" name="Rectangle 2">
            <a:extLst>
              <a:ext uri="{FF2B5EF4-FFF2-40B4-BE49-F238E27FC236}">
                <a16:creationId xmlns:a16="http://schemas.microsoft.com/office/drawing/2014/main" id="{59E57D67-3045-43BB-9D82-2EB73C18FB28}"/>
              </a:ext>
            </a:extLst>
          </p:cNvPr>
          <p:cNvSpPr/>
          <p:nvPr/>
        </p:nvSpPr>
        <p:spPr>
          <a:xfrm>
            <a:off x="3770282" y="1862356"/>
            <a:ext cx="6477000" cy="3046988"/>
          </a:xfrm>
          <a:prstGeom prst="rect">
            <a:avLst/>
          </a:prstGeom>
        </p:spPr>
        <p:txBody>
          <a:bodyPr wrap="square">
            <a:spAutoFit/>
          </a:bodyPr>
          <a:lstStyle/>
          <a:p>
            <a:r>
              <a:rPr lang="en-US" sz="1600" b="1" dirty="0">
                <a:solidFill>
                  <a:srgbClr val="333333"/>
                </a:solidFill>
                <a:latin typeface="Times New Roman" panose="02020603050405020304" pitchFamily="18" charset="0"/>
              </a:rPr>
              <a:t>Title 8 </a:t>
            </a:r>
            <a:r>
              <a:rPr lang="en-US" sz="1600" b="1" dirty="0" err="1">
                <a:solidFill>
                  <a:srgbClr val="333333"/>
                </a:solidFill>
                <a:latin typeface="Times New Roman" panose="02020603050405020304" pitchFamily="18" charset="0"/>
              </a:rPr>
              <a:t>CCR</a:t>
            </a:r>
            <a:r>
              <a:rPr lang="en-US" sz="1600" b="1" dirty="0">
                <a:solidFill>
                  <a:srgbClr val="333333"/>
                </a:solidFill>
                <a:latin typeface="Times New Roman" panose="02020603050405020304" pitchFamily="18" charset="0"/>
              </a:rPr>
              <a:t> 3395 </a:t>
            </a:r>
          </a:p>
          <a:p>
            <a:r>
              <a:rPr lang="en-US" sz="1600" b="1" dirty="0">
                <a:solidFill>
                  <a:srgbClr val="333333"/>
                </a:solidFill>
                <a:latin typeface="Times New Roman" panose="02020603050405020304" pitchFamily="18" charset="0"/>
              </a:rPr>
              <a:t>Heat Illness Prevention in Outdoor Places of Employment</a:t>
            </a:r>
          </a:p>
          <a:p>
            <a:endParaRPr lang="en-US" sz="1600" b="1" dirty="0">
              <a:solidFill>
                <a:srgbClr val="333333"/>
              </a:solidFill>
              <a:latin typeface="Times New Roman" panose="02020603050405020304" pitchFamily="18" charset="0"/>
            </a:endParaRPr>
          </a:p>
          <a:p>
            <a:pPr marL="285750" indent="-285750">
              <a:buFont typeface="Arial" panose="020B0604020202020204" pitchFamily="34" charset="0"/>
              <a:buChar char="•"/>
            </a:pPr>
            <a:r>
              <a:rPr lang="en-US" sz="1600" b="1" dirty="0">
                <a:solidFill>
                  <a:srgbClr val="333333"/>
                </a:solidFill>
                <a:latin typeface="Times New Roman" panose="02020603050405020304" pitchFamily="18" charset="0"/>
              </a:rPr>
              <a:t>New Standard 2005</a:t>
            </a:r>
          </a:p>
          <a:p>
            <a:pPr marL="285750" indent="-285750">
              <a:buFont typeface="Arial" panose="020B0604020202020204" pitchFamily="34" charset="0"/>
              <a:buChar char="•"/>
            </a:pPr>
            <a:r>
              <a:rPr lang="en-US" sz="1600" b="1" dirty="0">
                <a:solidFill>
                  <a:srgbClr val="333333"/>
                </a:solidFill>
                <a:latin typeface="Times New Roman" panose="02020603050405020304" pitchFamily="18" charset="0"/>
              </a:rPr>
              <a:t>Amended 2010</a:t>
            </a:r>
          </a:p>
          <a:p>
            <a:pPr marL="285750" indent="-285750">
              <a:buFont typeface="Arial" panose="020B0604020202020204" pitchFamily="34" charset="0"/>
              <a:buChar char="•"/>
            </a:pPr>
            <a:r>
              <a:rPr lang="en-US" sz="1600" b="1" dirty="0">
                <a:solidFill>
                  <a:srgbClr val="333333"/>
                </a:solidFill>
                <a:latin typeface="Times New Roman" panose="02020603050405020304" pitchFamily="18" charset="0"/>
              </a:rPr>
              <a:t>Amended 5/1/2015</a:t>
            </a:r>
          </a:p>
          <a:p>
            <a:pPr marL="742950" lvl="1" indent="-285750">
              <a:buFont typeface="Arial" panose="020B0604020202020204" pitchFamily="34" charset="0"/>
              <a:buChar char="•"/>
            </a:pPr>
            <a:r>
              <a:rPr lang="en-US" sz="1600" b="1" dirty="0">
                <a:solidFill>
                  <a:srgbClr val="333333"/>
                </a:solidFill>
                <a:latin typeface="Times New Roman" panose="02020603050405020304" pitchFamily="18" charset="0"/>
              </a:rPr>
              <a:t>Access to clean water</a:t>
            </a:r>
          </a:p>
          <a:p>
            <a:pPr marL="742950" lvl="1" indent="-285750">
              <a:buFont typeface="Arial" panose="020B0604020202020204" pitchFamily="34" charset="0"/>
              <a:buChar char="•"/>
            </a:pPr>
            <a:r>
              <a:rPr lang="en-US" sz="1600" b="1" dirty="0">
                <a:solidFill>
                  <a:srgbClr val="333333"/>
                </a:solidFill>
                <a:latin typeface="Times New Roman" panose="02020603050405020304" pitchFamily="18" charset="0"/>
              </a:rPr>
              <a:t>Shade must be present at 80 degrees F</a:t>
            </a:r>
          </a:p>
          <a:p>
            <a:pPr marL="742950" lvl="1" indent="-285750">
              <a:buFont typeface="Arial" panose="020B0604020202020204" pitchFamily="34" charset="0"/>
              <a:buChar char="•"/>
            </a:pPr>
            <a:r>
              <a:rPr lang="en-US" sz="1600" b="1" dirty="0">
                <a:solidFill>
                  <a:srgbClr val="333333"/>
                </a:solidFill>
                <a:latin typeface="Times New Roman" panose="02020603050405020304" pitchFamily="18" charset="0"/>
              </a:rPr>
              <a:t>Preventative cool down rest</a:t>
            </a:r>
          </a:p>
          <a:p>
            <a:pPr marL="742950" lvl="1" indent="-285750">
              <a:buFont typeface="Arial" panose="020B0604020202020204" pitchFamily="34" charset="0"/>
              <a:buChar char="•"/>
            </a:pPr>
            <a:r>
              <a:rPr lang="en-US" sz="1600" b="1" dirty="0">
                <a:solidFill>
                  <a:srgbClr val="333333"/>
                </a:solidFill>
                <a:latin typeface="Times New Roman" panose="02020603050405020304" pitchFamily="18" charset="0"/>
              </a:rPr>
              <a:t>High Heat procedures at 95 degrees F </a:t>
            </a:r>
          </a:p>
          <a:p>
            <a:pPr marL="742950" lvl="1" indent="-285750">
              <a:buFont typeface="Arial" panose="020B0604020202020204" pitchFamily="34" charset="0"/>
              <a:buChar char="•"/>
            </a:pPr>
            <a:r>
              <a:rPr lang="en-US" sz="1600" b="1" dirty="0">
                <a:solidFill>
                  <a:srgbClr val="333333"/>
                </a:solidFill>
                <a:latin typeface="Times New Roman" panose="02020603050405020304" pitchFamily="18" charset="0"/>
              </a:rPr>
              <a:t>Emergency response procedures </a:t>
            </a:r>
          </a:p>
          <a:p>
            <a:pPr marL="742950" lvl="1" indent="-285750">
              <a:buFont typeface="Arial" panose="020B0604020202020204" pitchFamily="34" charset="0"/>
              <a:buChar char="•"/>
            </a:pPr>
            <a:r>
              <a:rPr lang="en-US" sz="1600" b="1" dirty="0">
                <a:solidFill>
                  <a:srgbClr val="333333"/>
                </a:solidFill>
                <a:latin typeface="Times New Roman" panose="02020603050405020304" pitchFamily="18" charset="0"/>
              </a:rPr>
              <a:t>Monitoring of employees during heat waves</a:t>
            </a:r>
          </a:p>
        </p:txBody>
      </p:sp>
    </p:spTree>
    <p:extLst>
      <p:ext uri="{BB962C8B-B14F-4D97-AF65-F5344CB8AC3E}">
        <p14:creationId xmlns:p14="http://schemas.microsoft.com/office/powerpoint/2010/main" val="1069059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D532BE30-1A8C-4D6B-A3ED-755B580DFD9E}"/>
              </a:ext>
            </a:extLst>
          </p:cNvPr>
          <p:cNvSpPr>
            <a:spLocks noGrp="1"/>
          </p:cNvSpPr>
          <p:nvPr>
            <p:ph type="title"/>
          </p:nvPr>
        </p:nvSpPr>
        <p:spPr>
          <a:xfrm>
            <a:off x="342900" y="593034"/>
            <a:ext cx="8458200" cy="849244"/>
          </a:xfrm>
        </p:spPr>
        <p:txBody>
          <a:bodyPr/>
          <a:lstStyle/>
          <a:p>
            <a:r>
              <a:rPr lang="en-US" altLang="en-US" dirty="0"/>
              <a:t>You don’t have in hot weather to get dehydrated.</a:t>
            </a:r>
            <a:br>
              <a:rPr lang="en-US" altLang="en-US" dirty="0"/>
            </a:br>
            <a:endParaRPr lang="en-US" altLang="en-US" dirty="0"/>
          </a:p>
        </p:txBody>
      </p:sp>
      <p:pic>
        <p:nvPicPr>
          <p:cNvPr id="46084" name="Content Placeholder 4" descr="water-dehydration-quote.jpg">
            <a:extLst>
              <a:ext uri="{FF2B5EF4-FFF2-40B4-BE49-F238E27FC236}">
                <a16:creationId xmlns:a16="http://schemas.microsoft.com/office/drawing/2014/main" id="{AECD09CC-D553-493B-A145-E0D429D1B7A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667000" y="1905000"/>
            <a:ext cx="4038600" cy="4038600"/>
          </a:xfrm>
        </p:spPr>
      </p:pic>
    </p:spTree>
    <p:extLst>
      <p:ext uri="{BB962C8B-B14F-4D97-AF65-F5344CB8AC3E}">
        <p14:creationId xmlns:p14="http://schemas.microsoft.com/office/powerpoint/2010/main" val="3088856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8438" y="3854919"/>
            <a:ext cx="807008" cy="724535"/>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9935" y="4949414"/>
            <a:ext cx="676658" cy="45262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7591" y="3261333"/>
            <a:ext cx="525781" cy="63551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156309">
            <a:off x="4871672" y="3207830"/>
            <a:ext cx="470167" cy="797767"/>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31858" y="3829065"/>
            <a:ext cx="476945" cy="749895"/>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62510" y="4826792"/>
            <a:ext cx="546272" cy="838462"/>
          </a:xfrm>
          <a:prstGeom prst="rect">
            <a:avLst/>
          </a:prstGeom>
        </p:spPr>
      </p:pic>
      <p:sp>
        <p:nvSpPr>
          <p:cNvPr id="4" name="Title 3"/>
          <p:cNvSpPr>
            <a:spLocks noGrp="1"/>
          </p:cNvSpPr>
          <p:nvPr>
            <p:ph type="title"/>
          </p:nvPr>
        </p:nvSpPr>
        <p:spPr>
          <a:xfrm>
            <a:off x="304800" y="304173"/>
            <a:ext cx="8229600" cy="849244"/>
          </a:xfrm>
        </p:spPr>
        <p:txBody>
          <a:bodyPr/>
          <a:lstStyle/>
          <a:p>
            <a:r>
              <a:rPr lang="en-US" dirty="0"/>
              <a:t>6-4-34 Heat Stress Prevention</a:t>
            </a:r>
          </a:p>
        </p:txBody>
      </p:sp>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05327" y="4444639"/>
            <a:ext cx="822341" cy="1292958"/>
          </a:xfrm>
          <a:prstGeom prst="rect">
            <a:avLst/>
          </a:prstGeom>
        </p:spPr>
      </p:pic>
      <p:pic>
        <p:nvPicPr>
          <p:cNvPr id="5" name="Picture 4">
            <a:extLst>
              <a:ext uri="{FF2B5EF4-FFF2-40B4-BE49-F238E27FC236}">
                <a16:creationId xmlns:a16="http://schemas.microsoft.com/office/drawing/2014/main" id="{069D897C-6673-4382-9A3C-9EDA1C1C61D8}"/>
              </a:ext>
            </a:extLst>
          </p:cNvPr>
          <p:cNvPicPr>
            <a:picLocks noChangeAspect="1"/>
          </p:cNvPicPr>
          <p:nvPr/>
        </p:nvPicPr>
        <p:blipFill>
          <a:blip r:embed="rId9"/>
          <a:stretch>
            <a:fillRect/>
          </a:stretch>
        </p:blipFill>
        <p:spPr>
          <a:xfrm>
            <a:off x="59310" y="1342826"/>
            <a:ext cx="4686792" cy="4972478"/>
          </a:xfrm>
          <a:prstGeom prst="rect">
            <a:avLst/>
          </a:prstGeom>
        </p:spPr>
      </p:pic>
      <p:pic>
        <p:nvPicPr>
          <p:cNvPr id="7" name="Picture 6">
            <a:extLst>
              <a:ext uri="{FF2B5EF4-FFF2-40B4-BE49-F238E27FC236}">
                <a16:creationId xmlns:a16="http://schemas.microsoft.com/office/drawing/2014/main" id="{4DD2555B-586E-4E81-978D-7E62BFB91D86}"/>
              </a:ext>
            </a:extLst>
          </p:cNvPr>
          <p:cNvPicPr>
            <a:picLocks noChangeAspect="1"/>
          </p:cNvPicPr>
          <p:nvPr/>
        </p:nvPicPr>
        <p:blipFill>
          <a:blip r:embed="rId10"/>
          <a:stretch>
            <a:fillRect/>
          </a:stretch>
        </p:blipFill>
        <p:spPr>
          <a:xfrm>
            <a:off x="4704557" y="1310746"/>
            <a:ext cx="4081532" cy="5036638"/>
          </a:xfrm>
          <a:prstGeom prst="rect">
            <a:avLst/>
          </a:prstGeom>
        </p:spPr>
      </p:pic>
    </p:spTree>
    <p:extLst>
      <p:ext uri="{BB962C8B-B14F-4D97-AF65-F5344CB8AC3E}">
        <p14:creationId xmlns:p14="http://schemas.microsoft.com/office/powerpoint/2010/main" val="60290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8438" y="3854919"/>
            <a:ext cx="807008" cy="724535"/>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9935" y="4949414"/>
            <a:ext cx="676658" cy="45262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7591" y="3261333"/>
            <a:ext cx="525781" cy="63551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156309">
            <a:off x="4871672" y="3207830"/>
            <a:ext cx="470167" cy="797767"/>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31858" y="3829065"/>
            <a:ext cx="476945" cy="749895"/>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62510" y="4826792"/>
            <a:ext cx="546272" cy="838462"/>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05327" y="4444639"/>
            <a:ext cx="822341" cy="1292958"/>
          </a:xfrm>
          <a:prstGeom prst="rect">
            <a:avLst/>
          </a:prstGeom>
        </p:spPr>
      </p:pic>
      <p:pic>
        <p:nvPicPr>
          <p:cNvPr id="3" name="Picture 2">
            <a:extLst>
              <a:ext uri="{FF2B5EF4-FFF2-40B4-BE49-F238E27FC236}">
                <a16:creationId xmlns:a16="http://schemas.microsoft.com/office/drawing/2014/main" id="{6FBF02F1-1B6E-4EE2-9963-CC66E490348A}"/>
              </a:ext>
            </a:extLst>
          </p:cNvPr>
          <p:cNvPicPr>
            <a:picLocks noChangeAspect="1"/>
          </p:cNvPicPr>
          <p:nvPr/>
        </p:nvPicPr>
        <p:blipFill>
          <a:blip r:embed="rId9"/>
          <a:stretch>
            <a:fillRect/>
          </a:stretch>
        </p:blipFill>
        <p:spPr>
          <a:xfrm>
            <a:off x="390016" y="1326973"/>
            <a:ext cx="4024518" cy="5055891"/>
          </a:xfrm>
          <a:prstGeom prst="rect">
            <a:avLst/>
          </a:prstGeom>
        </p:spPr>
      </p:pic>
      <p:pic>
        <p:nvPicPr>
          <p:cNvPr id="5" name="Picture 4">
            <a:extLst>
              <a:ext uri="{FF2B5EF4-FFF2-40B4-BE49-F238E27FC236}">
                <a16:creationId xmlns:a16="http://schemas.microsoft.com/office/drawing/2014/main" id="{CF7B8EDF-96A7-4363-8830-2F4858EFB089}"/>
              </a:ext>
            </a:extLst>
          </p:cNvPr>
          <p:cNvPicPr>
            <a:picLocks noChangeAspect="1"/>
          </p:cNvPicPr>
          <p:nvPr/>
        </p:nvPicPr>
        <p:blipFill>
          <a:blip r:embed="rId10"/>
          <a:stretch>
            <a:fillRect/>
          </a:stretch>
        </p:blipFill>
        <p:spPr>
          <a:xfrm>
            <a:off x="4591180" y="1252511"/>
            <a:ext cx="4162804" cy="5119518"/>
          </a:xfrm>
          <a:prstGeom prst="rect">
            <a:avLst/>
          </a:prstGeom>
        </p:spPr>
      </p:pic>
      <p:sp>
        <p:nvSpPr>
          <p:cNvPr id="13" name="Title 3">
            <a:extLst>
              <a:ext uri="{FF2B5EF4-FFF2-40B4-BE49-F238E27FC236}">
                <a16:creationId xmlns:a16="http://schemas.microsoft.com/office/drawing/2014/main" id="{7240BAE7-AC03-4E49-B3CD-DEA8C3F8161C}"/>
              </a:ext>
            </a:extLst>
          </p:cNvPr>
          <p:cNvSpPr>
            <a:spLocks noGrp="1"/>
          </p:cNvSpPr>
          <p:nvPr>
            <p:ph type="title"/>
          </p:nvPr>
        </p:nvSpPr>
        <p:spPr>
          <a:xfrm>
            <a:off x="304800" y="304800"/>
            <a:ext cx="8229600" cy="849313"/>
          </a:xfrm>
        </p:spPr>
        <p:txBody>
          <a:bodyPr/>
          <a:lstStyle/>
          <a:p>
            <a:r>
              <a:rPr lang="en-US" dirty="0"/>
              <a:t>6-4-34 Heat Stress Prevention</a:t>
            </a:r>
          </a:p>
        </p:txBody>
      </p:sp>
    </p:spTree>
    <p:extLst>
      <p:ext uri="{BB962C8B-B14F-4D97-AF65-F5344CB8AC3E}">
        <p14:creationId xmlns:p14="http://schemas.microsoft.com/office/powerpoint/2010/main" val="2882330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pp Logos">
            <a:extLst>
              <a:ext uri="{FF2B5EF4-FFF2-40B4-BE49-F238E27FC236}">
                <a16:creationId xmlns:a16="http://schemas.microsoft.com/office/drawing/2014/main" id="{94BD3C04-7121-4EE0-9551-2FF2B9B959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887"/>
          <a:stretch/>
        </p:blipFill>
        <p:spPr bwMode="auto">
          <a:xfrm>
            <a:off x="2380907" y="1374485"/>
            <a:ext cx="3533972" cy="314923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9935" y="4949414"/>
            <a:ext cx="676658" cy="452629"/>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1858" y="3829065"/>
            <a:ext cx="476945" cy="749895"/>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2510" y="4826792"/>
            <a:ext cx="546272" cy="838462"/>
          </a:xfrm>
          <a:prstGeom prst="rect">
            <a:avLst/>
          </a:prstGeom>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5327" y="4444639"/>
            <a:ext cx="822341" cy="1292958"/>
          </a:xfrm>
          <a:prstGeom prst="rect">
            <a:avLst/>
          </a:prstGeom>
        </p:spPr>
      </p:pic>
      <p:sp>
        <p:nvSpPr>
          <p:cNvPr id="13" name="Title 3">
            <a:extLst>
              <a:ext uri="{FF2B5EF4-FFF2-40B4-BE49-F238E27FC236}">
                <a16:creationId xmlns:a16="http://schemas.microsoft.com/office/drawing/2014/main" id="{7240BAE7-AC03-4E49-B3CD-DEA8C3F8161C}"/>
              </a:ext>
            </a:extLst>
          </p:cNvPr>
          <p:cNvSpPr>
            <a:spLocks noGrp="1"/>
          </p:cNvSpPr>
          <p:nvPr>
            <p:ph type="title"/>
          </p:nvPr>
        </p:nvSpPr>
        <p:spPr>
          <a:xfrm>
            <a:off x="304800" y="304800"/>
            <a:ext cx="8229600" cy="849313"/>
          </a:xfrm>
        </p:spPr>
        <p:txBody>
          <a:bodyPr>
            <a:normAutofit fontScale="90000"/>
          </a:bodyPr>
          <a:lstStyle/>
          <a:p>
            <a:r>
              <a:rPr lang="en-US" dirty="0"/>
              <a:t>What does a successful heat stress program look like?</a:t>
            </a:r>
          </a:p>
        </p:txBody>
      </p:sp>
      <p:sp>
        <p:nvSpPr>
          <p:cNvPr id="2" name="TextBox 1">
            <a:extLst>
              <a:ext uri="{FF2B5EF4-FFF2-40B4-BE49-F238E27FC236}">
                <a16:creationId xmlns:a16="http://schemas.microsoft.com/office/drawing/2014/main" id="{61D31D70-2EB2-4326-AF74-2B69301B074C}"/>
              </a:ext>
            </a:extLst>
          </p:cNvPr>
          <p:cNvSpPr txBox="1"/>
          <p:nvPr/>
        </p:nvSpPr>
        <p:spPr>
          <a:xfrm>
            <a:off x="2380907" y="4049437"/>
            <a:ext cx="4697120" cy="1938992"/>
          </a:xfrm>
          <a:prstGeom prst="rect">
            <a:avLst/>
          </a:prstGeom>
          <a:noFill/>
        </p:spPr>
        <p:txBody>
          <a:bodyPr wrap="none" rtlCol="0">
            <a:spAutoFit/>
          </a:bodyPr>
          <a:lstStyle/>
          <a:p>
            <a:r>
              <a:rPr lang="en-US" sz="2400" b="1" dirty="0">
                <a:solidFill>
                  <a:srgbClr val="FF0000"/>
                </a:solidFill>
              </a:rPr>
              <a:t>Management Commitment</a:t>
            </a:r>
          </a:p>
          <a:p>
            <a:r>
              <a:rPr lang="en-US" sz="2400" b="1" dirty="0">
                <a:solidFill>
                  <a:srgbClr val="FF0000"/>
                </a:solidFill>
              </a:rPr>
              <a:t>Employee Involvement</a:t>
            </a:r>
          </a:p>
          <a:p>
            <a:r>
              <a:rPr lang="en-US" sz="2400" b="1" dirty="0">
                <a:solidFill>
                  <a:srgbClr val="FF0000"/>
                </a:solidFill>
              </a:rPr>
              <a:t>Work Site Analysis</a:t>
            </a:r>
          </a:p>
          <a:p>
            <a:r>
              <a:rPr lang="en-US" sz="2400" b="1" dirty="0">
                <a:solidFill>
                  <a:srgbClr val="FF0000"/>
                </a:solidFill>
              </a:rPr>
              <a:t>Hazard Prevention and Control</a:t>
            </a:r>
          </a:p>
          <a:p>
            <a:r>
              <a:rPr lang="en-US" sz="2400" b="1" dirty="0">
                <a:solidFill>
                  <a:srgbClr val="FF0000"/>
                </a:solidFill>
              </a:rPr>
              <a:t>Safety &amp; Health Training</a:t>
            </a:r>
          </a:p>
        </p:txBody>
      </p:sp>
      <p:pic>
        <p:nvPicPr>
          <p:cNvPr id="15" name="Picture 14">
            <a:extLst>
              <a:ext uri="{FF2B5EF4-FFF2-40B4-BE49-F238E27FC236}">
                <a16:creationId xmlns:a16="http://schemas.microsoft.com/office/drawing/2014/main" id="{6E54C66E-0800-4A01-A29F-10671E9E2893}"/>
              </a:ext>
            </a:extLst>
          </p:cNvPr>
          <p:cNvPicPr>
            <a:picLocks noChangeAspect="1"/>
          </p:cNvPicPr>
          <p:nvPr/>
        </p:nvPicPr>
        <p:blipFill>
          <a:blip r:embed="rId7"/>
          <a:stretch>
            <a:fillRect/>
          </a:stretch>
        </p:blipFill>
        <p:spPr>
          <a:xfrm>
            <a:off x="7478608" y="5282747"/>
            <a:ext cx="1518554" cy="909700"/>
          </a:xfrm>
          <a:prstGeom prst="rect">
            <a:avLst/>
          </a:prstGeom>
        </p:spPr>
      </p:pic>
    </p:spTree>
    <p:extLst>
      <p:ext uri="{BB962C8B-B14F-4D97-AF65-F5344CB8AC3E}">
        <p14:creationId xmlns:p14="http://schemas.microsoft.com/office/powerpoint/2010/main" val="35360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8438" y="3854919"/>
            <a:ext cx="807008" cy="724535"/>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9935" y="4949414"/>
            <a:ext cx="676658" cy="45262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7591" y="3261333"/>
            <a:ext cx="525781" cy="63551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156309">
            <a:off x="4871672" y="3207830"/>
            <a:ext cx="470167" cy="797767"/>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31858" y="3829065"/>
            <a:ext cx="476945" cy="749895"/>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62510" y="4826792"/>
            <a:ext cx="546272" cy="838462"/>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05327" y="4444639"/>
            <a:ext cx="822341" cy="1292958"/>
          </a:xfrm>
          <a:prstGeom prst="rect">
            <a:avLst/>
          </a:prstGeom>
        </p:spPr>
      </p:pic>
      <p:sp>
        <p:nvSpPr>
          <p:cNvPr id="13" name="Title 3">
            <a:extLst>
              <a:ext uri="{FF2B5EF4-FFF2-40B4-BE49-F238E27FC236}">
                <a16:creationId xmlns:a16="http://schemas.microsoft.com/office/drawing/2014/main" id="{7240BAE7-AC03-4E49-B3CD-DEA8C3F8161C}"/>
              </a:ext>
            </a:extLst>
          </p:cNvPr>
          <p:cNvSpPr>
            <a:spLocks noGrp="1"/>
          </p:cNvSpPr>
          <p:nvPr>
            <p:ph type="title"/>
          </p:nvPr>
        </p:nvSpPr>
        <p:spPr>
          <a:xfrm>
            <a:off x="304800" y="304800"/>
            <a:ext cx="8229600" cy="849313"/>
          </a:xfrm>
        </p:spPr>
        <p:txBody>
          <a:bodyPr/>
          <a:lstStyle/>
          <a:p>
            <a:r>
              <a:rPr lang="en-US" dirty="0"/>
              <a:t>Employee Involvement </a:t>
            </a:r>
          </a:p>
        </p:txBody>
      </p:sp>
      <p:pic>
        <p:nvPicPr>
          <p:cNvPr id="2" name="Picture 1">
            <a:extLst>
              <a:ext uri="{FF2B5EF4-FFF2-40B4-BE49-F238E27FC236}">
                <a16:creationId xmlns:a16="http://schemas.microsoft.com/office/drawing/2014/main" id="{939AE5B0-1480-4C31-96DC-DBF07EC26EFE}"/>
              </a:ext>
            </a:extLst>
          </p:cNvPr>
          <p:cNvPicPr>
            <a:picLocks noChangeAspect="1"/>
          </p:cNvPicPr>
          <p:nvPr/>
        </p:nvPicPr>
        <p:blipFill>
          <a:blip r:embed="rId9"/>
          <a:stretch>
            <a:fillRect/>
          </a:stretch>
        </p:blipFill>
        <p:spPr>
          <a:xfrm>
            <a:off x="609600" y="1219982"/>
            <a:ext cx="7467600" cy="5218165"/>
          </a:xfrm>
          <a:prstGeom prst="rect">
            <a:avLst/>
          </a:prstGeom>
        </p:spPr>
      </p:pic>
    </p:spTree>
    <p:extLst>
      <p:ext uri="{BB962C8B-B14F-4D97-AF65-F5344CB8AC3E}">
        <p14:creationId xmlns:p14="http://schemas.microsoft.com/office/powerpoint/2010/main" val="860344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8438" y="3854919"/>
            <a:ext cx="807008" cy="724535"/>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9935" y="4949414"/>
            <a:ext cx="676658" cy="45262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7591" y="3261333"/>
            <a:ext cx="525781" cy="63551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156309">
            <a:off x="4871672" y="3207830"/>
            <a:ext cx="470167" cy="797767"/>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31858" y="3829065"/>
            <a:ext cx="476945" cy="749895"/>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62510" y="4826792"/>
            <a:ext cx="546272" cy="838462"/>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05327" y="4444639"/>
            <a:ext cx="822341" cy="1292958"/>
          </a:xfrm>
          <a:prstGeom prst="rect">
            <a:avLst/>
          </a:prstGeom>
        </p:spPr>
      </p:pic>
      <p:sp>
        <p:nvSpPr>
          <p:cNvPr id="13" name="Title 3">
            <a:extLst>
              <a:ext uri="{FF2B5EF4-FFF2-40B4-BE49-F238E27FC236}">
                <a16:creationId xmlns:a16="http://schemas.microsoft.com/office/drawing/2014/main" id="{7240BAE7-AC03-4E49-B3CD-DEA8C3F8161C}"/>
              </a:ext>
            </a:extLst>
          </p:cNvPr>
          <p:cNvSpPr>
            <a:spLocks noGrp="1"/>
          </p:cNvSpPr>
          <p:nvPr>
            <p:ph type="title"/>
          </p:nvPr>
        </p:nvSpPr>
        <p:spPr>
          <a:xfrm>
            <a:off x="304800" y="304800"/>
            <a:ext cx="8229600" cy="849313"/>
          </a:xfrm>
        </p:spPr>
        <p:txBody>
          <a:bodyPr/>
          <a:lstStyle/>
          <a:p>
            <a:r>
              <a:rPr lang="en-US" dirty="0"/>
              <a:t>Hazard Prevention and Control</a:t>
            </a:r>
          </a:p>
        </p:txBody>
      </p:sp>
      <p:pic>
        <p:nvPicPr>
          <p:cNvPr id="2" name="Picture 1">
            <a:extLst>
              <a:ext uri="{FF2B5EF4-FFF2-40B4-BE49-F238E27FC236}">
                <a16:creationId xmlns:a16="http://schemas.microsoft.com/office/drawing/2014/main" id="{81313EC6-6BFA-4ED9-B311-8A5D440775BF}"/>
              </a:ext>
            </a:extLst>
          </p:cNvPr>
          <p:cNvPicPr>
            <a:picLocks noChangeAspect="1"/>
          </p:cNvPicPr>
          <p:nvPr/>
        </p:nvPicPr>
        <p:blipFill>
          <a:blip r:embed="rId9"/>
          <a:stretch>
            <a:fillRect/>
          </a:stretch>
        </p:blipFill>
        <p:spPr>
          <a:xfrm>
            <a:off x="358248" y="1242786"/>
            <a:ext cx="4118171" cy="5224265"/>
          </a:xfrm>
          <a:prstGeom prst="rect">
            <a:avLst/>
          </a:prstGeom>
        </p:spPr>
      </p:pic>
      <p:pic>
        <p:nvPicPr>
          <p:cNvPr id="4" name="Picture 3">
            <a:extLst>
              <a:ext uri="{FF2B5EF4-FFF2-40B4-BE49-F238E27FC236}">
                <a16:creationId xmlns:a16="http://schemas.microsoft.com/office/drawing/2014/main" id="{05614C45-F5B9-46FB-93F3-1F1DC32B4FFA}"/>
              </a:ext>
            </a:extLst>
          </p:cNvPr>
          <p:cNvPicPr>
            <a:picLocks noChangeAspect="1"/>
          </p:cNvPicPr>
          <p:nvPr/>
        </p:nvPicPr>
        <p:blipFill>
          <a:blip r:embed="rId10"/>
          <a:stretch>
            <a:fillRect/>
          </a:stretch>
        </p:blipFill>
        <p:spPr>
          <a:xfrm>
            <a:off x="4729467" y="1524000"/>
            <a:ext cx="4312745" cy="4343772"/>
          </a:xfrm>
          <a:prstGeom prst="rect">
            <a:avLst/>
          </a:prstGeom>
        </p:spPr>
      </p:pic>
    </p:spTree>
    <p:extLst>
      <p:ext uri="{BB962C8B-B14F-4D97-AF65-F5344CB8AC3E}">
        <p14:creationId xmlns:p14="http://schemas.microsoft.com/office/powerpoint/2010/main" val="4237503745"/>
      </p:ext>
    </p:extLst>
  </p:cSld>
  <p:clrMapOvr>
    <a:masterClrMapping/>
  </p:clrMapOvr>
</p:sld>
</file>

<file path=ppt/theme/theme1.xml><?xml version="1.0" encoding="utf-8"?>
<a:theme xmlns:a="http://schemas.openxmlformats.org/drawingml/2006/main" name="Office Theme">
  <a:themeElements>
    <a:clrScheme name="Valero 2018 Colors">
      <a:dk1>
        <a:sysClr val="windowText" lastClr="000000"/>
      </a:dk1>
      <a:lt1>
        <a:sysClr val="window" lastClr="FFFFFF"/>
      </a:lt1>
      <a:dk2>
        <a:srgbClr val="0070AB"/>
      </a:dk2>
      <a:lt2>
        <a:srgbClr val="FFCF01"/>
      </a:lt2>
      <a:accent1>
        <a:srgbClr val="005984"/>
      </a:accent1>
      <a:accent2>
        <a:srgbClr val="D6006D"/>
      </a:accent2>
      <a:accent3>
        <a:srgbClr val="80BC00"/>
      </a:accent3>
      <a:accent4>
        <a:srgbClr val="853275"/>
      </a:accent4>
      <a:accent5>
        <a:srgbClr val="00A5D9"/>
      </a:accent5>
      <a:accent6>
        <a:srgbClr val="F18A00"/>
      </a:accent6>
      <a:hlink>
        <a:srgbClr val="348F41"/>
      </a:hlink>
      <a:folHlink>
        <a:srgbClr val="E1251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_CSP.potx" id="{7CED7C6E-B672-4597-8835-5F7F0A6E7B2B}" vid="{99BF252E-0A78-4A1E-8AD7-2979CF313A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Label xmlns="f0aea147-1a32-43b8-af5b-88152aabbf3e"/>
    <jbfc3a2829374cd299e473efc68b2472 xmlns="f0aea147-1a32-43b8-af5b-88152aabbf3e">
      <Terms xmlns="http://schemas.microsoft.com/office/infopath/2007/PartnerControls">
        <TermInfo xmlns="http://schemas.microsoft.com/office/infopath/2007/PartnerControls">
          <TermName xmlns="http://schemas.microsoft.com/office/infopath/2007/PartnerControls">Advertising ＆ Communications</TermName>
          <TermId xmlns="http://schemas.microsoft.com/office/infopath/2007/PartnerControls">ce8f92e2-c107-4399-ae6d-0d478ce64736</TermId>
        </TermInfo>
      </Terms>
    </jbfc3a2829374cd299e473efc68b2472>
    <TaxCatchAll xmlns="f0aea147-1a32-43b8-af5b-88152aabbf3e"/>
    <TaxKeywordTaxHTField xmlns="f0aea147-1a32-43b8-af5b-88152aabbf3e">
      <Terms xmlns="http://schemas.microsoft.com/office/infopath/2007/PartnerControls"/>
    </TaxKeywordTaxHTField>
    <p95c8609da07446e8844c24d61b55fb9 xmlns="f0aea147-1a32-43b8-af5b-88152aabbf3e">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0618e365-1b39-4730-b685-489ca276314d</TermId>
        </TermInfo>
      </Terms>
    </p95c8609da07446e8844c24d61b55fb9>
    <df23268091f64a3ca672e8fc8d68d4b5 xmlns="f0aea147-1a32-43b8-af5b-88152aabbf3e">
      <Terms xmlns="http://schemas.microsoft.com/office/infopath/2007/PartnerControls">
        <TermInfo xmlns="http://schemas.microsoft.com/office/infopath/2007/PartnerControls">
          <TermName xmlns="http://schemas.microsoft.com/office/infopath/2007/PartnerControls">Valero Headquarters</TermName>
          <TermId xmlns="http://schemas.microsoft.com/office/infopath/2007/PartnerControls">84e4b831-8f2c-4ebe-949b-9854686d929b</TermId>
        </TermInfo>
      </Terms>
    </df23268091f64a3ca672e8fc8d68d4b5>
    <jbdf7584c12b4fcea7b71d0c235f147d xmlns="f0aea147-1a32-43b8-af5b-88152aabbf3e">
      <Terms xmlns="http://schemas.microsoft.com/office/infopath/2007/PartnerControls">
        <TermInfo xmlns="http://schemas.microsoft.com/office/infopath/2007/PartnerControls">
          <TermName xmlns="http://schemas.microsoft.com/office/infopath/2007/PartnerControls">Graphic Design</TermName>
          <TermId xmlns="http://schemas.microsoft.com/office/infopath/2007/PartnerControls">93f82d33-2c5f-4444-aef8-f1233126f41d</TermId>
        </TermInfo>
      </Terms>
    </jbdf7584c12b4fcea7b71d0c235f147d>
    <Retain_x0020_Indefinitely xmlns="f0aea147-1a32-43b8-af5b-88152aabbf3e">Exempt From Policy</Retain_x0020_Indefinitel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6515098d-0c6c-4b13-9670-7110f331cff0" ContentTypeId="0x0101008AB3AD16EA46F84DA3DEB7C14032CD33" PreviousValue="false"/>
</file>

<file path=customXml/item4.xml><?xml version="1.0" encoding="utf-8"?>
<ct:contentTypeSchema xmlns:ct="http://schemas.microsoft.com/office/2006/metadata/contentType" xmlns:ma="http://schemas.microsoft.com/office/2006/metadata/properties/metaAttributes" ct:_="" ma:_="" ma:contentTypeName="ValeroDocument" ma:contentTypeID="0x0101008AB3AD16EA46F84DA3DEB7C14032CD33005DD1BBAFDF586D48BA26C30D979D841F" ma:contentTypeVersion="33" ma:contentTypeDescription="Standard Valero Document" ma:contentTypeScope="" ma:versionID="4bf60bd1c09b888ab25f7d0170320045">
  <xsd:schema xmlns:xsd="http://www.w3.org/2001/XMLSchema" xmlns:xs="http://www.w3.org/2001/XMLSchema" xmlns:p="http://schemas.microsoft.com/office/2006/metadata/properties" xmlns:ns2="f0aea147-1a32-43b8-af5b-88152aabbf3e" targetNamespace="http://schemas.microsoft.com/office/2006/metadata/properties" ma:root="true" ma:fieldsID="673e468047bee691d7decbbf670d3831" ns2:_="">
    <xsd:import namespace="f0aea147-1a32-43b8-af5b-88152aabbf3e"/>
    <xsd:element name="properties">
      <xsd:complexType>
        <xsd:sequence>
          <xsd:element name="documentManagement">
            <xsd:complexType>
              <xsd:all>
                <xsd:element ref="ns2:Retain_x0020_Indefinitely" minOccurs="0"/>
                <xsd:element ref="ns2:p95c8609da07446e8844c24d61b55fb9" minOccurs="0"/>
                <xsd:element ref="ns2:TaxCatchAll" minOccurs="0"/>
                <xsd:element ref="ns2:TaxCatchAllLabel" minOccurs="0"/>
                <xsd:element ref="ns2:jbdf7584c12b4fcea7b71d0c235f147d" minOccurs="0"/>
                <xsd:element ref="ns2:df23268091f64a3ca672e8fc8d68d4b5" minOccurs="0"/>
                <xsd:element ref="ns2:jbfc3a2829374cd299e473efc68b2472" minOccurs="0"/>
                <xsd:element ref="ns2: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aea147-1a32-43b8-af5b-88152aabbf3e" elementFormDefault="qualified">
    <xsd:import namespace="http://schemas.microsoft.com/office/2006/documentManagement/types"/>
    <xsd:import namespace="http://schemas.microsoft.com/office/infopath/2007/PartnerControls"/>
    <xsd:element name="Retain_x0020_Indefinitely" ma:index="6" nillable="true" ma:displayName="Retention Policy" ma:default="Retain in SharePoint for 3 years" ma:description="Determines how long documents should be kept and how to archive if needed" ma:format="RadioButtons" ma:internalName="Retain_x0020_Indefinitely" ma:readOnly="false">
      <xsd:simpleType>
        <xsd:restriction base="dms:Choice">
          <xsd:enumeration value="Retain in SharePoint for 3 years"/>
          <xsd:enumeration value="Archive in OpenText"/>
          <xsd:enumeration value="Exempt From Policy"/>
        </xsd:restriction>
      </xsd:simpleType>
    </xsd:element>
    <xsd:element name="p95c8609da07446e8844c24d61b55fb9" ma:index="8" nillable="true" ma:taxonomy="true" ma:internalName="p95c8609da07446e8844c24d61b55fb9" ma:taxonomyFieldName="Document_x0020_Class" ma:displayName="Document Class" ma:readOnly="false" ma:default="" ma:fieldId="{995c8609-da07-446e-8844-c24d61b55fb9}" ma:sspId="6515098d-0c6c-4b13-9670-7110f331cff0" ma:termSetId="fc357473-3e2f-46ba-b843-bae7b2eb5b43"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025ac8c7-1f08-403d-9960-59cc7f7c7d77}" ma:internalName="TaxCatchAll" ma:readOnly="false" ma:showField="CatchAllData" ma:web="6c91befe-b670-4f74-8269-a85bdfb41772">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25ac8c7-1f08-403d-9960-59cc7f7c7d77}" ma:internalName="TaxCatchAllLabel" ma:readOnly="false" ma:showField="CatchAllDataLabel" ma:web="6c91befe-b670-4f74-8269-a85bdfb41772">
      <xsd:complexType>
        <xsd:complexContent>
          <xsd:extension base="dms:MultiChoiceLookup">
            <xsd:sequence>
              <xsd:element name="Value" type="dms:Lookup" maxOccurs="unbounded" minOccurs="0" nillable="true"/>
            </xsd:sequence>
          </xsd:extension>
        </xsd:complexContent>
      </xsd:complexType>
    </xsd:element>
    <xsd:element name="jbdf7584c12b4fcea7b71d0c235f147d" ma:index="12" nillable="true" ma:taxonomy="true" ma:internalName="jbdf7584c12b4fcea7b71d0c235f147d" ma:taxonomyFieldName="Business_x0020_Function" ma:displayName="Business Function" ma:readOnly="false" ma:default="" ma:fieldId="{3bdf7584-c12b-4fce-a7b7-1d0c235f147d}" ma:taxonomyMulti="true" ma:sspId="6515098d-0c6c-4b13-9670-7110f331cff0" ma:termSetId="57138faa-3175-4a75-9921-beeb46523674" ma:anchorId="00000000-0000-0000-0000-000000000000" ma:open="false" ma:isKeyword="false">
      <xsd:complexType>
        <xsd:sequence>
          <xsd:element ref="pc:Terms" minOccurs="0" maxOccurs="1"/>
        </xsd:sequence>
      </xsd:complexType>
    </xsd:element>
    <xsd:element name="df23268091f64a3ca672e8fc8d68d4b5" ma:index="14" nillable="true" ma:taxonomy="true" ma:internalName="df23268091f64a3ca672e8fc8d68d4b5" ma:taxonomyFieldName="Business_x0020_Location" ma:displayName="Business Location" ma:readOnly="false" ma:default="1;#Valero HQ|84e4b831-8f2c-4ebe-949b-9854686d929b" ma:fieldId="{df232680-91f6-4a3c-a672-e8fc8d68d4b5}" ma:taxonomyMulti="true" ma:sspId="6515098d-0c6c-4b13-9670-7110f331cff0" ma:termSetId="2dcf746b-e779-4253-8be9-22854873df68" ma:anchorId="00000000-0000-0000-0000-000000000000" ma:open="false" ma:isKeyword="false">
      <xsd:complexType>
        <xsd:sequence>
          <xsd:element ref="pc:Terms" minOccurs="0" maxOccurs="1"/>
        </xsd:sequence>
      </xsd:complexType>
    </xsd:element>
    <xsd:element name="jbfc3a2829374cd299e473efc68b2472" ma:index="17" nillable="true" ma:taxonomy="true" ma:internalName="jbfc3a2829374cd299e473efc68b2472" ma:taxonomyFieldName="BusinessDepartment" ma:displayName="Business Department" ma:readOnly="false" ma:default="" ma:fieldId="{3bfc3a28-2937-4cd2-99e4-73efc68b2472}" ma:taxonomyMulti="true" ma:sspId="6515098d-0c6c-4b13-9670-7110f331cff0" ma:termSetId="378938d8-fee6-4028-aff4-8b47062c34a8" ma:anchorId="00000000-0000-0000-0000-000000000000" ma:open="false" ma:isKeyword="false">
      <xsd:complexType>
        <xsd:sequence>
          <xsd:element ref="pc:Terms" minOccurs="0" maxOccurs="1"/>
        </xsd:sequence>
      </xsd:complexType>
    </xsd:element>
    <xsd:element name="TaxKeywordTaxHTField" ma:index="19" nillable="true" ma:taxonomy="true" ma:internalName="TaxKeywordTaxHTField" ma:taxonomyFieldName="TaxKeyword" ma:displayName="Enterprise Keywords" ma:fieldId="{23f27201-bee3-471e-b2e7-b64fd8b7ca38}" ma:taxonomyMulti="true" ma:sspId="6515098d-0c6c-4b13-9670-7110f331cff0"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9CDE5E-4505-452E-879C-415389D4955D}">
  <ds:schemaRefs>
    <ds:schemaRef ds:uri="f0aea147-1a32-43b8-af5b-88152aabbf3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B88DE8BF-C1AA-461F-B7AF-018813A310E0}">
  <ds:schemaRefs>
    <ds:schemaRef ds:uri="http://schemas.microsoft.com/sharepoint/v3/contenttype/forms"/>
  </ds:schemaRefs>
</ds:datastoreItem>
</file>

<file path=customXml/itemProps3.xml><?xml version="1.0" encoding="utf-8"?>
<ds:datastoreItem xmlns:ds="http://schemas.openxmlformats.org/officeDocument/2006/customXml" ds:itemID="{00BA5402-77F8-48A3-AF19-E67874691272}">
  <ds:schemaRefs>
    <ds:schemaRef ds:uri="Microsoft.SharePoint.Taxonomy.ContentTypeSync"/>
  </ds:schemaRefs>
</ds:datastoreItem>
</file>

<file path=customXml/itemProps4.xml><?xml version="1.0" encoding="utf-8"?>
<ds:datastoreItem xmlns:ds="http://schemas.openxmlformats.org/officeDocument/2006/customXml" ds:itemID="{F715BF70-A236-4EA1-AE36-3D5AC04BAD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aea147-1a32-43b8-af5b-88152aabbf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2019_CSP</Template>
  <TotalTime>37311</TotalTime>
  <Words>843</Words>
  <Application>Microsoft Office PowerPoint</Application>
  <PresentationFormat>On-screen Show (4:3)</PresentationFormat>
  <Paragraphs>108</Paragraphs>
  <Slides>21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Lucida Sans Unicode</vt:lpstr>
      <vt:lpstr>Symbol</vt:lpstr>
      <vt:lpstr>Times New Roman</vt:lpstr>
      <vt:lpstr>Office Theme</vt:lpstr>
      <vt:lpstr>Heat Stress Prevention Paul Modjesky  Manager Refinery Safety  Benicia, CA. </vt:lpstr>
      <vt:lpstr>You don’t have in hot weather to get dehydrated. </vt:lpstr>
      <vt:lpstr>Cal/OSHA Heat Illness Prevention Plan  </vt:lpstr>
      <vt:lpstr>You don’t have in hot weather to get dehydrated. </vt:lpstr>
      <vt:lpstr>6-4-34 Heat Stress Prevention</vt:lpstr>
      <vt:lpstr>6-4-34 Heat Stress Prevention</vt:lpstr>
      <vt:lpstr>What does a successful heat stress program look like?</vt:lpstr>
      <vt:lpstr>Employee Involvement </vt:lpstr>
      <vt:lpstr>Hazard Prevention and Control</vt:lpstr>
      <vt:lpstr>Wet Bulb Globe Thermometer (WBGT) </vt:lpstr>
      <vt:lpstr>Wet Bulb Globe Thermometer (WBGT)</vt:lpstr>
      <vt:lpstr>Management Commitment </vt:lpstr>
      <vt:lpstr>Total Body Heat Stress :  Light Work Load </vt:lpstr>
      <vt:lpstr>Total Body Heat Stress: Moderate Work Load </vt:lpstr>
      <vt:lpstr>Total Body Heat Stress: Heavy Work Load</vt:lpstr>
      <vt:lpstr>Case Study July 28,2015</vt:lpstr>
      <vt:lpstr>Case Study July 28,2015</vt:lpstr>
      <vt:lpstr>PowerPoint Presentation</vt:lpstr>
      <vt:lpstr>Summary </vt:lpstr>
      <vt:lpstr> </vt:lpstr>
      <vt:lpstr> </vt:lpstr>
    </vt:vector>
  </TitlesOfParts>
  <Company>Valero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Safety Procedure Training</dc:title>
  <dc:creator>Hammersmith, Mike</dc:creator>
  <cp:lastModifiedBy>Modjesky, Paul</cp:lastModifiedBy>
  <cp:revision>2223</cp:revision>
  <cp:lastPrinted>2024-07-15T20:16:37Z</cp:lastPrinted>
  <dcterms:created xsi:type="dcterms:W3CDTF">2019-06-16T18:29:44Z</dcterms:created>
  <dcterms:modified xsi:type="dcterms:W3CDTF">2024-09-05T12:45:03Z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-1643346006</vt:i4>
  </property>
  <property fmtid="{D5CDD505-2E9C-101B-9397-08002B2CF9AE}" pid="3" name="_NewReviewCycle">
    <vt:lpwstr/>
  </property>
  <property fmtid="{D5CDD505-2E9C-101B-9397-08002B2CF9AE}" pid="4" name="_EmailSubject">
    <vt:lpwstr>new </vt:lpwstr>
  </property>
  <property fmtid="{D5CDD505-2E9C-101B-9397-08002B2CF9AE}" pid="5" name="_AuthorEmail">
    <vt:lpwstr>Paul.Modjesky@valero.com</vt:lpwstr>
  </property>
  <property fmtid="{D5CDD505-2E9C-101B-9397-08002B2CF9AE}" pid="6" name="_AuthorEmailDisplayName">
    <vt:lpwstr>Modjesky, Paul</vt:lpwstr>
  </property>
  <property fmtid="{D5CDD505-2E9C-101B-9397-08002B2CF9AE}" pid="7" name="_PreviousAdHocReviewCycleID">
    <vt:i4>-91793292</vt:i4>
  </property>
  <property fmtid="{D5CDD505-2E9C-101B-9397-08002B2CF9AE}" pid="8" name="TaxKeyword">
    <vt:lpwstr/>
  </property>
  <property fmtid="{D5CDD505-2E9C-101B-9397-08002B2CF9AE}" pid="9" name="ContentTypeId">
    <vt:lpwstr>0x0101008AB3AD16EA46F84DA3DEB7C14032CD33005DD1BBAFDF586D48BA26C30D979D841F</vt:lpwstr>
  </property>
  <property fmtid="{D5CDD505-2E9C-101B-9397-08002B2CF9AE}" pid="10" name="Document Class">
    <vt:lpwstr>6;#Template|0618e365-1b39-4730-b685-489ca276314d</vt:lpwstr>
  </property>
  <property fmtid="{D5CDD505-2E9C-101B-9397-08002B2CF9AE}" pid="11" name="BusinessDepartment">
    <vt:lpwstr>2;#Advertising ＆ Communications|ce8f92e2-c107-4399-ae6d-0d478ce64736</vt:lpwstr>
  </property>
  <property fmtid="{D5CDD505-2E9C-101B-9397-08002B2CF9AE}" pid="12" name="Business Location">
    <vt:lpwstr>1;#Valero Headquarters|84e4b831-8f2c-4ebe-949b-9854686d929b</vt:lpwstr>
  </property>
  <property fmtid="{D5CDD505-2E9C-101B-9397-08002B2CF9AE}" pid="13" name="Business Function">
    <vt:lpwstr>3;#Graphic Design|93f82d33-2c5f-4444-aef8-f1233126f41d</vt:lpwstr>
  </property>
</Properties>
</file>