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p:cViewPr varScale="1">
        <p:scale>
          <a:sx n="49" d="100"/>
          <a:sy n="49" d="100"/>
        </p:scale>
        <p:origin x="7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irley" userId="5932ff938dc9c2a4" providerId="LiveId" clId="{A926F4FA-9796-4FBF-9A9A-DAD9939EB3D2}"/>
    <pc:docChg chg="custSel addSld delSld modSld">
      <pc:chgData name="Shirley" userId="5932ff938dc9c2a4" providerId="LiveId" clId="{A926F4FA-9796-4FBF-9A9A-DAD9939EB3D2}" dt="2023-02-26T21:01:27.088" v="3596" actId="20577"/>
      <pc:docMkLst>
        <pc:docMk/>
      </pc:docMkLst>
      <pc:sldChg chg="modSp new mod">
        <pc:chgData name="Shirley" userId="5932ff938dc9c2a4" providerId="LiveId" clId="{A926F4FA-9796-4FBF-9A9A-DAD9939EB3D2}" dt="2023-02-26T20:41:51.476" v="549" actId="20577"/>
        <pc:sldMkLst>
          <pc:docMk/>
          <pc:sldMk cId="571178838" sldId="257"/>
        </pc:sldMkLst>
        <pc:spChg chg="mod">
          <ac:chgData name="Shirley" userId="5932ff938dc9c2a4" providerId="LiveId" clId="{A926F4FA-9796-4FBF-9A9A-DAD9939EB3D2}" dt="2023-02-26T20:41:51.476" v="549" actId="20577"/>
          <ac:spMkLst>
            <pc:docMk/>
            <pc:sldMk cId="571178838" sldId="257"/>
            <ac:spMk id="3" creationId="{1BEC7024-1CE0-21D7-9F95-E9DFBF0EC4D6}"/>
          </ac:spMkLst>
        </pc:spChg>
      </pc:sldChg>
      <pc:sldChg chg="new del">
        <pc:chgData name="Shirley" userId="5932ff938dc9c2a4" providerId="LiveId" clId="{A926F4FA-9796-4FBF-9A9A-DAD9939EB3D2}" dt="2023-02-26T20:39:07.783" v="5" actId="2696"/>
        <pc:sldMkLst>
          <pc:docMk/>
          <pc:sldMk cId="3634512388" sldId="257"/>
        </pc:sldMkLst>
      </pc:sldChg>
      <pc:sldChg chg="modSp new mod">
        <pc:chgData name="Shirley" userId="5932ff938dc9c2a4" providerId="LiveId" clId="{A926F4FA-9796-4FBF-9A9A-DAD9939EB3D2}" dt="2023-02-26T21:00:50.722" v="3595" actId="20577"/>
        <pc:sldMkLst>
          <pc:docMk/>
          <pc:sldMk cId="1343254767" sldId="258"/>
        </pc:sldMkLst>
        <pc:spChg chg="mod">
          <ac:chgData name="Shirley" userId="5932ff938dc9c2a4" providerId="LiveId" clId="{A926F4FA-9796-4FBF-9A9A-DAD9939EB3D2}" dt="2023-02-26T21:00:50.722" v="3595" actId="20577"/>
          <ac:spMkLst>
            <pc:docMk/>
            <pc:sldMk cId="1343254767" sldId="258"/>
            <ac:spMk id="3" creationId="{FEE8F729-2AF5-399F-F3CB-6AC8C778E162}"/>
          </ac:spMkLst>
        </pc:spChg>
      </pc:sldChg>
      <pc:sldChg chg="new del">
        <pc:chgData name="Shirley" userId="5932ff938dc9c2a4" providerId="LiveId" clId="{A926F4FA-9796-4FBF-9A9A-DAD9939EB3D2}" dt="2023-02-26T20:39:02.171" v="3" actId="2696"/>
        <pc:sldMkLst>
          <pc:docMk/>
          <pc:sldMk cId="2882251577" sldId="258"/>
        </pc:sldMkLst>
      </pc:sldChg>
      <pc:sldChg chg="new del">
        <pc:chgData name="Shirley" userId="5932ff938dc9c2a4" providerId="LiveId" clId="{A926F4FA-9796-4FBF-9A9A-DAD9939EB3D2}" dt="2023-02-26T20:39:05.112" v="4" actId="2696"/>
        <pc:sldMkLst>
          <pc:docMk/>
          <pc:sldMk cId="947163432" sldId="259"/>
        </pc:sldMkLst>
      </pc:sldChg>
      <pc:sldChg chg="modSp new mod">
        <pc:chgData name="Shirley" userId="5932ff938dc9c2a4" providerId="LiveId" clId="{A926F4FA-9796-4FBF-9A9A-DAD9939EB3D2}" dt="2023-02-26T20:46:43.214" v="1567" actId="20577"/>
        <pc:sldMkLst>
          <pc:docMk/>
          <pc:sldMk cId="2152002099" sldId="259"/>
        </pc:sldMkLst>
        <pc:spChg chg="mod">
          <ac:chgData name="Shirley" userId="5932ff938dc9c2a4" providerId="LiveId" clId="{A926F4FA-9796-4FBF-9A9A-DAD9939EB3D2}" dt="2023-02-26T20:46:43.214" v="1567" actId="20577"/>
          <ac:spMkLst>
            <pc:docMk/>
            <pc:sldMk cId="2152002099" sldId="259"/>
            <ac:spMk id="3" creationId="{3DC9952D-5EFC-EFA2-C7DD-E973C1D50E4A}"/>
          </ac:spMkLst>
        </pc:spChg>
      </pc:sldChg>
      <pc:sldChg chg="modSp new mod">
        <pc:chgData name="Shirley" userId="5932ff938dc9c2a4" providerId="LiveId" clId="{A926F4FA-9796-4FBF-9A9A-DAD9939EB3D2}" dt="2023-02-26T21:01:27.088" v="3596" actId="20577"/>
        <pc:sldMkLst>
          <pc:docMk/>
          <pc:sldMk cId="3509754045" sldId="260"/>
        </pc:sldMkLst>
        <pc:spChg chg="mod">
          <ac:chgData name="Shirley" userId="5932ff938dc9c2a4" providerId="LiveId" clId="{A926F4FA-9796-4FBF-9A9A-DAD9939EB3D2}" dt="2023-02-26T21:01:27.088" v="3596" actId="20577"/>
          <ac:spMkLst>
            <pc:docMk/>
            <pc:sldMk cId="3509754045" sldId="260"/>
            <ac:spMk id="3" creationId="{3D35EF83-BCE8-6999-E9C9-17DDA52BED8B}"/>
          </ac:spMkLst>
        </pc:spChg>
      </pc:sldChg>
      <pc:sldChg chg="modSp new mod">
        <pc:chgData name="Shirley" userId="5932ff938dc9c2a4" providerId="LiveId" clId="{A926F4FA-9796-4FBF-9A9A-DAD9939EB3D2}" dt="2023-02-26T20:58:20.522" v="3594" actId="27636"/>
        <pc:sldMkLst>
          <pc:docMk/>
          <pc:sldMk cId="3485089665" sldId="261"/>
        </pc:sldMkLst>
        <pc:spChg chg="mod">
          <ac:chgData name="Shirley" userId="5932ff938dc9c2a4" providerId="LiveId" clId="{A926F4FA-9796-4FBF-9A9A-DAD9939EB3D2}" dt="2023-02-26T20:58:20.522" v="3594" actId="27636"/>
          <ac:spMkLst>
            <pc:docMk/>
            <pc:sldMk cId="3485089665" sldId="261"/>
            <ac:spMk id="3" creationId="{6947FD0A-3340-FA94-4385-7195B1D3DC79}"/>
          </ac:spMkLst>
        </pc:spChg>
      </pc:sldChg>
      <pc:sldChg chg="modSp new mod">
        <pc:chgData name="Shirley" userId="5932ff938dc9c2a4" providerId="LiveId" clId="{A926F4FA-9796-4FBF-9A9A-DAD9939EB3D2}" dt="2023-02-26T20:54:17.210" v="3259" actId="20577"/>
        <pc:sldMkLst>
          <pc:docMk/>
          <pc:sldMk cId="3446171960" sldId="262"/>
        </pc:sldMkLst>
        <pc:spChg chg="mod">
          <ac:chgData name="Shirley" userId="5932ff938dc9c2a4" providerId="LiveId" clId="{A926F4FA-9796-4FBF-9A9A-DAD9939EB3D2}" dt="2023-02-26T20:54:17.210" v="3259" actId="20577"/>
          <ac:spMkLst>
            <pc:docMk/>
            <pc:sldMk cId="3446171960" sldId="262"/>
            <ac:spMk id="3" creationId="{138D0F6F-1CBC-3A86-03C4-D56FEAC6E229}"/>
          </ac:spMkLst>
        </pc:spChg>
      </pc:sldChg>
      <pc:sldChg chg="modSp new mod">
        <pc:chgData name="Shirley" userId="5932ff938dc9c2a4" providerId="LiveId" clId="{A926F4FA-9796-4FBF-9A9A-DAD9939EB3D2}" dt="2023-02-26T20:55:47.859" v="3590" actId="20577"/>
        <pc:sldMkLst>
          <pc:docMk/>
          <pc:sldMk cId="3208848773" sldId="263"/>
        </pc:sldMkLst>
        <pc:spChg chg="mod">
          <ac:chgData name="Shirley" userId="5932ff938dc9c2a4" providerId="LiveId" clId="{A926F4FA-9796-4FBF-9A9A-DAD9939EB3D2}" dt="2023-02-26T20:55:47.859" v="3590" actId="20577"/>
          <ac:spMkLst>
            <pc:docMk/>
            <pc:sldMk cId="3208848773" sldId="263"/>
            <ac:spMk id="3" creationId="{BC735FAF-8A9F-5200-9C40-4D765CAB262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4793AD-D693-4211-AF6E-3A1333939EAE}" type="datetimeFigureOut">
              <a:rPr lang="en-US" smtClean="0"/>
              <a:t>2/28/2023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A2F23BDD-A05C-4D71-A05D-1D02633B0D7E}"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38880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4793AD-D693-4211-AF6E-3A1333939EA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23BDD-A05C-4D71-A05D-1D02633B0D7E}"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61092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4793AD-D693-4211-AF6E-3A1333939EA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23BDD-A05C-4D71-A05D-1D02633B0D7E}"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00558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4793AD-D693-4211-AF6E-3A1333939EA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23BDD-A05C-4D71-A05D-1D02633B0D7E}"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1192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4793AD-D693-4211-AF6E-3A1333939EAE}"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F23BDD-A05C-4D71-A05D-1D02633B0D7E}"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4426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4793AD-D693-4211-AF6E-3A1333939EAE}"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F23BDD-A05C-4D71-A05D-1D02633B0D7E}"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7454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4793AD-D693-4211-AF6E-3A1333939EAE}" type="datetimeFigureOut">
              <a:rPr lang="en-US" smtClean="0"/>
              <a:t>2/28/2023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F23BDD-A05C-4D71-A05D-1D02633B0D7E}"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3746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4793AD-D693-4211-AF6E-3A1333939EAE}" type="datetimeFigureOut">
              <a:rPr lang="en-US" smtClean="0"/>
              <a:t>2/28/2023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F23BDD-A05C-4D71-A05D-1D02633B0D7E}"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8645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4793AD-D693-4211-AF6E-3A1333939EAE}" type="datetimeFigureOut">
              <a:rPr lang="en-US" smtClean="0"/>
              <a:t>2/28/2023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F23BDD-A05C-4D71-A05D-1D02633B0D7E}" type="slidenum">
              <a:rPr lang="en-US" smtClean="0"/>
              <a:t>‹#›</a:t>
            </a:fld>
            <a:endParaRPr lang="en-US"/>
          </a:p>
        </p:txBody>
      </p:sp>
    </p:spTree>
    <p:extLst>
      <p:ext uri="{BB962C8B-B14F-4D97-AF65-F5344CB8AC3E}">
        <p14:creationId xmlns:p14="http://schemas.microsoft.com/office/powerpoint/2010/main" val="4017091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4793AD-D693-4211-AF6E-3A1333939EAE}"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F23BDD-A05C-4D71-A05D-1D02633B0D7E}"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30817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E4793AD-D693-4211-AF6E-3A1333939EAE}" type="datetimeFigureOut">
              <a:rPr lang="en-US" smtClean="0"/>
              <a:t>2/28/2023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A2F23BDD-A05C-4D71-A05D-1D02633B0D7E}"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02954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E4793AD-D693-4211-AF6E-3A1333939EAE}" type="datetimeFigureOut">
              <a:rPr lang="en-US" smtClean="0"/>
              <a:t>2/28/2023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A2F23BDD-A05C-4D71-A05D-1D02633B0D7E}"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39849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884E6-9726-770C-6CE5-70B0B853D964}"/>
              </a:ext>
            </a:extLst>
          </p:cNvPr>
          <p:cNvSpPr>
            <a:spLocks noGrp="1"/>
          </p:cNvSpPr>
          <p:nvPr>
            <p:ph type="ctrTitle"/>
          </p:nvPr>
        </p:nvSpPr>
        <p:spPr>
          <a:xfrm>
            <a:off x="3204642" y="1925624"/>
            <a:ext cx="5782716" cy="2150719"/>
          </a:xfrm>
          <a:noFill/>
        </p:spPr>
        <p:txBody>
          <a:bodyPr anchor="ctr">
            <a:normAutofit/>
          </a:bodyPr>
          <a:lstStyle/>
          <a:p>
            <a:r>
              <a:rPr lang="en-US" sz="3600" dirty="0">
                <a:solidFill>
                  <a:srgbClr val="080808"/>
                </a:solidFill>
              </a:rPr>
              <a:t>HISTORY OF CWS</a:t>
            </a:r>
          </a:p>
        </p:txBody>
      </p:sp>
    </p:spTree>
    <p:extLst>
      <p:ext uri="{BB962C8B-B14F-4D97-AF65-F5344CB8AC3E}">
        <p14:creationId xmlns:p14="http://schemas.microsoft.com/office/powerpoint/2010/main" val="1494440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37ED9-044D-3682-D818-35163FFA5A0E}"/>
              </a:ext>
            </a:extLst>
          </p:cNvPr>
          <p:cNvSpPr>
            <a:spLocks noGrp="1"/>
          </p:cNvSpPr>
          <p:nvPr>
            <p:ph type="title"/>
          </p:nvPr>
        </p:nvSpPr>
        <p:spPr/>
        <p:txBody>
          <a:bodyPr/>
          <a:lstStyle/>
          <a:p>
            <a:r>
              <a:rPr lang="en-US" dirty="0">
                <a:solidFill>
                  <a:srgbClr val="080808"/>
                </a:solidFill>
              </a:rPr>
              <a:t>HISTORY OF CWS</a:t>
            </a:r>
            <a:endParaRPr lang="en-US" dirty="0"/>
          </a:p>
        </p:txBody>
      </p:sp>
      <p:sp>
        <p:nvSpPr>
          <p:cNvPr id="3" name="Content Placeholder 2">
            <a:extLst>
              <a:ext uri="{FF2B5EF4-FFF2-40B4-BE49-F238E27FC236}">
                <a16:creationId xmlns:a16="http://schemas.microsoft.com/office/drawing/2014/main" id="{1BEC7024-1CE0-21D7-9F95-E9DFBF0EC4D6}"/>
              </a:ext>
            </a:extLst>
          </p:cNvPr>
          <p:cNvSpPr>
            <a:spLocks noGrp="1"/>
          </p:cNvSpPr>
          <p:nvPr>
            <p:ph idx="1"/>
          </p:nvPr>
        </p:nvSpPr>
        <p:spPr/>
        <p:txBody>
          <a:bodyPr>
            <a:normAutofit fontScale="92500" lnSpcReduction="10000"/>
          </a:bodyPr>
          <a:lstStyle/>
          <a:p>
            <a:r>
              <a:rPr lang="en-US" dirty="0"/>
              <a:t>The Community Warning System project started as a result of a major incident that occurred in Richmond, CA in July of 1993.</a:t>
            </a:r>
          </a:p>
          <a:p>
            <a:endParaRPr lang="en-US" dirty="0"/>
          </a:p>
          <a:p>
            <a:r>
              <a:rPr lang="en-US" dirty="0"/>
              <a:t>In fact the release affected people in El Cerrito, San Pablo and as far north as Pinole.</a:t>
            </a:r>
          </a:p>
          <a:p>
            <a:endParaRPr lang="en-US" dirty="0"/>
          </a:p>
          <a:p>
            <a:r>
              <a:rPr lang="en-US" dirty="0"/>
              <a:t>As a result of this incident Dr. William Walker, the Director of the Contra Costa County Health Services organization, asked CAER (the Community Awareness Emergency Response organization) to form a team to investigate and recommend an alerting and notification system for all residents of Contra Costa County.</a:t>
            </a:r>
          </a:p>
        </p:txBody>
      </p:sp>
    </p:spTree>
    <p:extLst>
      <p:ext uri="{BB962C8B-B14F-4D97-AF65-F5344CB8AC3E}">
        <p14:creationId xmlns:p14="http://schemas.microsoft.com/office/powerpoint/2010/main" val="571178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EC103-0959-2FD4-2C29-AE1D9D39AFC7}"/>
              </a:ext>
            </a:extLst>
          </p:cNvPr>
          <p:cNvSpPr>
            <a:spLocks noGrp="1"/>
          </p:cNvSpPr>
          <p:nvPr>
            <p:ph type="title"/>
          </p:nvPr>
        </p:nvSpPr>
        <p:spPr/>
        <p:txBody>
          <a:bodyPr/>
          <a:lstStyle/>
          <a:p>
            <a:r>
              <a:rPr lang="en-US" dirty="0">
                <a:solidFill>
                  <a:srgbClr val="080808"/>
                </a:solidFill>
              </a:rPr>
              <a:t>HISTORY OF CWS</a:t>
            </a:r>
            <a:endParaRPr lang="en-US" dirty="0"/>
          </a:p>
        </p:txBody>
      </p:sp>
      <p:sp>
        <p:nvSpPr>
          <p:cNvPr id="3" name="Content Placeholder 2">
            <a:extLst>
              <a:ext uri="{FF2B5EF4-FFF2-40B4-BE49-F238E27FC236}">
                <a16:creationId xmlns:a16="http://schemas.microsoft.com/office/drawing/2014/main" id="{FEE8F729-2AF5-399F-F3CB-6AC8C778E162}"/>
              </a:ext>
            </a:extLst>
          </p:cNvPr>
          <p:cNvSpPr>
            <a:spLocks noGrp="1"/>
          </p:cNvSpPr>
          <p:nvPr>
            <p:ph idx="1"/>
          </p:nvPr>
        </p:nvSpPr>
        <p:spPr/>
        <p:txBody>
          <a:bodyPr>
            <a:normAutofit fontScale="92500" lnSpcReduction="10000"/>
          </a:bodyPr>
          <a:lstStyle/>
          <a:p>
            <a:r>
              <a:rPr lang="en-US" dirty="0"/>
              <a:t>This 15-person team was comprised of agency, industry, and community representatives and started meeting in August of 1993 on a weekly basis.</a:t>
            </a:r>
          </a:p>
          <a:p>
            <a:endParaRPr lang="en-US" dirty="0"/>
          </a:p>
          <a:p>
            <a:r>
              <a:rPr lang="en-US" dirty="0"/>
              <a:t>A sub committee of that team visited several locations in Texas and Louisiana to look at existing alerting systems.</a:t>
            </a:r>
          </a:p>
          <a:p>
            <a:endParaRPr lang="en-US" dirty="0"/>
          </a:p>
          <a:p>
            <a:r>
              <a:rPr lang="en-US" dirty="0"/>
              <a:t>By December of 1993 the team had developed a 52-page report outlining the problem and made specific recommendations on an alerting and notification system that would benefit the residents of Contra Costa County.</a:t>
            </a:r>
          </a:p>
        </p:txBody>
      </p:sp>
    </p:spTree>
    <p:extLst>
      <p:ext uri="{BB962C8B-B14F-4D97-AF65-F5344CB8AC3E}">
        <p14:creationId xmlns:p14="http://schemas.microsoft.com/office/powerpoint/2010/main" val="1343254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7D43B-909E-6B4B-B973-BA55C9F3E8C9}"/>
              </a:ext>
            </a:extLst>
          </p:cNvPr>
          <p:cNvSpPr>
            <a:spLocks noGrp="1"/>
          </p:cNvSpPr>
          <p:nvPr>
            <p:ph type="title"/>
          </p:nvPr>
        </p:nvSpPr>
        <p:spPr/>
        <p:txBody>
          <a:bodyPr/>
          <a:lstStyle/>
          <a:p>
            <a:r>
              <a:rPr lang="en-US" dirty="0">
                <a:solidFill>
                  <a:srgbClr val="080808"/>
                </a:solidFill>
              </a:rPr>
              <a:t>HISTORY OF CWS</a:t>
            </a:r>
            <a:endParaRPr lang="en-US" dirty="0"/>
          </a:p>
        </p:txBody>
      </p:sp>
      <p:sp>
        <p:nvSpPr>
          <p:cNvPr id="3" name="Content Placeholder 2">
            <a:extLst>
              <a:ext uri="{FF2B5EF4-FFF2-40B4-BE49-F238E27FC236}">
                <a16:creationId xmlns:a16="http://schemas.microsoft.com/office/drawing/2014/main" id="{3DC9952D-5EFC-EFA2-C7DD-E973C1D50E4A}"/>
              </a:ext>
            </a:extLst>
          </p:cNvPr>
          <p:cNvSpPr>
            <a:spLocks noGrp="1"/>
          </p:cNvSpPr>
          <p:nvPr>
            <p:ph idx="1"/>
          </p:nvPr>
        </p:nvSpPr>
        <p:spPr/>
        <p:txBody>
          <a:bodyPr>
            <a:normAutofit fontScale="92500" lnSpcReduction="10000"/>
          </a:bodyPr>
          <a:lstStyle/>
          <a:p>
            <a:r>
              <a:rPr lang="en-US" dirty="0"/>
              <a:t>This report was presented to both the County’s Hazardous Material Commission and the County Board of Supervisors.</a:t>
            </a:r>
          </a:p>
          <a:p>
            <a:endParaRPr lang="en-US" dirty="0"/>
          </a:p>
          <a:p>
            <a:r>
              <a:rPr lang="en-US" dirty="0"/>
              <a:t>Both organizations endorsed the report </a:t>
            </a:r>
            <a:r>
              <a:rPr lang="en-US"/>
              <a:t>and CAER </a:t>
            </a:r>
            <a:r>
              <a:rPr lang="en-US" dirty="0"/>
              <a:t>appointed a 7-person committee to implement the recommendations of this report.  This committee was known as the Community Notification Advisory Board (CNAB).</a:t>
            </a:r>
          </a:p>
          <a:p>
            <a:endParaRPr lang="en-US" dirty="0"/>
          </a:p>
          <a:p>
            <a:r>
              <a:rPr lang="en-US" dirty="0"/>
              <a:t>The first tasks of the committee were to hire a Project Manager and develop a plan to fund the project.</a:t>
            </a:r>
          </a:p>
        </p:txBody>
      </p:sp>
    </p:spTree>
    <p:extLst>
      <p:ext uri="{BB962C8B-B14F-4D97-AF65-F5344CB8AC3E}">
        <p14:creationId xmlns:p14="http://schemas.microsoft.com/office/powerpoint/2010/main" val="2152002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44D3A-0668-5158-9AF7-F946C8067772}"/>
              </a:ext>
            </a:extLst>
          </p:cNvPr>
          <p:cNvSpPr>
            <a:spLocks noGrp="1"/>
          </p:cNvSpPr>
          <p:nvPr>
            <p:ph type="title"/>
          </p:nvPr>
        </p:nvSpPr>
        <p:spPr/>
        <p:txBody>
          <a:bodyPr/>
          <a:lstStyle/>
          <a:p>
            <a:r>
              <a:rPr lang="en-US" dirty="0">
                <a:solidFill>
                  <a:srgbClr val="080808"/>
                </a:solidFill>
              </a:rPr>
              <a:t>HISTORY OF CWS</a:t>
            </a:r>
            <a:endParaRPr lang="en-US" dirty="0"/>
          </a:p>
        </p:txBody>
      </p:sp>
      <p:sp>
        <p:nvSpPr>
          <p:cNvPr id="3" name="Content Placeholder 2">
            <a:extLst>
              <a:ext uri="{FF2B5EF4-FFF2-40B4-BE49-F238E27FC236}">
                <a16:creationId xmlns:a16="http://schemas.microsoft.com/office/drawing/2014/main" id="{3D35EF83-BCE8-6999-E9C9-17DDA52BED8B}"/>
              </a:ext>
            </a:extLst>
          </p:cNvPr>
          <p:cNvSpPr>
            <a:spLocks noGrp="1"/>
          </p:cNvSpPr>
          <p:nvPr>
            <p:ph idx="1"/>
          </p:nvPr>
        </p:nvSpPr>
        <p:spPr/>
        <p:txBody>
          <a:bodyPr>
            <a:normAutofit lnSpcReduction="10000"/>
          </a:bodyPr>
          <a:lstStyle/>
          <a:p>
            <a:r>
              <a:rPr lang="en-US" dirty="0"/>
              <a:t>The system was built at a cost of a little over $5 million.</a:t>
            </a:r>
          </a:p>
          <a:p>
            <a:endParaRPr lang="en-US" dirty="0"/>
          </a:p>
          <a:p>
            <a:r>
              <a:rPr lang="en-US" dirty="0"/>
              <a:t>It is one of the largest private/public partnership projects in the country developed without using taxpayer dollars (the money was raised by voluntary contributions from industrial facilities).</a:t>
            </a:r>
          </a:p>
          <a:p>
            <a:endParaRPr lang="en-US" dirty="0"/>
          </a:p>
          <a:p>
            <a:r>
              <a:rPr lang="en-US" dirty="0"/>
              <a:t>The Community Warning System is one of the most advanced alert and notification systems in this country.</a:t>
            </a:r>
          </a:p>
        </p:txBody>
      </p:sp>
    </p:spTree>
    <p:extLst>
      <p:ext uri="{BB962C8B-B14F-4D97-AF65-F5344CB8AC3E}">
        <p14:creationId xmlns:p14="http://schemas.microsoft.com/office/powerpoint/2010/main" val="3509754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8BD04-77DE-1FD3-7839-B02332CC5C34}"/>
              </a:ext>
            </a:extLst>
          </p:cNvPr>
          <p:cNvSpPr>
            <a:spLocks noGrp="1"/>
          </p:cNvSpPr>
          <p:nvPr>
            <p:ph type="title"/>
          </p:nvPr>
        </p:nvSpPr>
        <p:spPr/>
        <p:txBody>
          <a:bodyPr/>
          <a:lstStyle/>
          <a:p>
            <a:r>
              <a:rPr lang="en-US" dirty="0">
                <a:solidFill>
                  <a:srgbClr val="080808"/>
                </a:solidFill>
              </a:rPr>
              <a:t>HISTORY OF CWS</a:t>
            </a:r>
            <a:endParaRPr lang="en-US" dirty="0"/>
          </a:p>
        </p:txBody>
      </p:sp>
      <p:sp>
        <p:nvSpPr>
          <p:cNvPr id="3" name="Content Placeholder 2">
            <a:extLst>
              <a:ext uri="{FF2B5EF4-FFF2-40B4-BE49-F238E27FC236}">
                <a16:creationId xmlns:a16="http://schemas.microsoft.com/office/drawing/2014/main" id="{6947FD0A-3340-FA94-4385-7195B1D3DC79}"/>
              </a:ext>
            </a:extLst>
          </p:cNvPr>
          <p:cNvSpPr>
            <a:spLocks noGrp="1"/>
          </p:cNvSpPr>
          <p:nvPr>
            <p:ph idx="1"/>
          </p:nvPr>
        </p:nvSpPr>
        <p:spPr/>
        <p:txBody>
          <a:bodyPr>
            <a:normAutofit fontScale="85000" lnSpcReduction="10000"/>
          </a:bodyPr>
          <a:lstStyle/>
          <a:p>
            <a:r>
              <a:rPr lang="en-US" dirty="0"/>
              <a:t>The system links over 35 locations providing computer-to-computer communications among emergency responder agencies (police and fire) and industrial facilities.</a:t>
            </a:r>
          </a:p>
          <a:p>
            <a:endParaRPr lang="en-US" dirty="0"/>
          </a:p>
          <a:p>
            <a:r>
              <a:rPr lang="en-US" dirty="0"/>
              <a:t>There are currently 41 outdoor warning sirens in the industrial corridor extending from the city of Richmond to the city of Antioch.</a:t>
            </a:r>
          </a:p>
          <a:p>
            <a:endParaRPr lang="en-US" dirty="0"/>
          </a:p>
          <a:p>
            <a:r>
              <a:rPr lang="en-US" dirty="0"/>
              <a:t>The system interfaces with the State Emergency Digital Emergency Service (EDIS), the California Law Enforcement Radio System (CLERS), and the National Weather Service through the use of NOOA weather service radios to deliver information to the media and the community about emergencies in Contra Costa County.</a:t>
            </a:r>
          </a:p>
          <a:p>
            <a:endParaRPr lang="en-US" dirty="0"/>
          </a:p>
          <a:p>
            <a:pPr marL="0" indent="0">
              <a:buNone/>
            </a:pPr>
            <a:endParaRPr lang="en-US" dirty="0"/>
          </a:p>
        </p:txBody>
      </p:sp>
    </p:spTree>
    <p:extLst>
      <p:ext uri="{BB962C8B-B14F-4D97-AF65-F5344CB8AC3E}">
        <p14:creationId xmlns:p14="http://schemas.microsoft.com/office/powerpoint/2010/main" val="3485089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166D0-D0A4-4D78-F83D-2D984433F558}"/>
              </a:ext>
            </a:extLst>
          </p:cNvPr>
          <p:cNvSpPr>
            <a:spLocks noGrp="1"/>
          </p:cNvSpPr>
          <p:nvPr>
            <p:ph type="title"/>
          </p:nvPr>
        </p:nvSpPr>
        <p:spPr/>
        <p:txBody>
          <a:bodyPr/>
          <a:lstStyle/>
          <a:p>
            <a:r>
              <a:rPr lang="en-US" dirty="0">
                <a:solidFill>
                  <a:srgbClr val="080808"/>
                </a:solidFill>
              </a:rPr>
              <a:t>HISTORY OF CWS</a:t>
            </a:r>
            <a:endParaRPr lang="en-US" dirty="0"/>
          </a:p>
        </p:txBody>
      </p:sp>
      <p:sp>
        <p:nvSpPr>
          <p:cNvPr id="3" name="Content Placeholder 2">
            <a:extLst>
              <a:ext uri="{FF2B5EF4-FFF2-40B4-BE49-F238E27FC236}">
                <a16:creationId xmlns:a16="http://schemas.microsoft.com/office/drawing/2014/main" id="{138D0F6F-1CBC-3A86-03C4-D56FEAC6E229}"/>
              </a:ext>
            </a:extLst>
          </p:cNvPr>
          <p:cNvSpPr>
            <a:spLocks noGrp="1"/>
          </p:cNvSpPr>
          <p:nvPr>
            <p:ph idx="1"/>
          </p:nvPr>
        </p:nvSpPr>
        <p:spPr/>
        <p:txBody>
          <a:bodyPr>
            <a:normAutofit fontScale="92500" lnSpcReduction="10000"/>
          </a:bodyPr>
          <a:lstStyle/>
          <a:p>
            <a:r>
              <a:rPr lang="en-US" dirty="0"/>
              <a:t>The system pages both county and facility emergency crews about the emergency and also provides immediate information to the major radio and television stations that are received in the county.</a:t>
            </a:r>
          </a:p>
          <a:p>
            <a:endParaRPr lang="en-US" dirty="0"/>
          </a:p>
          <a:p>
            <a:r>
              <a:rPr lang="en-US" dirty="0"/>
              <a:t>The CWS project incorporated the introduction of Shelter, Shut and Listen as the catch phrase for Shelter-In-Place.</a:t>
            </a:r>
          </a:p>
          <a:p>
            <a:endParaRPr lang="en-US" dirty="0"/>
          </a:p>
          <a:p>
            <a:r>
              <a:rPr lang="en-US" dirty="0"/>
              <a:t>This is consistent with other emergency education themes such as Stop, Drop and Roll when your clothes are on fire or Duck, Cover and Hold during earthquake emergencies.</a:t>
            </a:r>
          </a:p>
        </p:txBody>
      </p:sp>
    </p:spTree>
    <p:extLst>
      <p:ext uri="{BB962C8B-B14F-4D97-AF65-F5344CB8AC3E}">
        <p14:creationId xmlns:p14="http://schemas.microsoft.com/office/powerpoint/2010/main" val="3446171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5F426-5AAF-24B1-B3C3-B9266A61CF28}"/>
              </a:ext>
            </a:extLst>
          </p:cNvPr>
          <p:cNvSpPr>
            <a:spLocks noGrp="1"/>
          </p:cNvSpPr>
          <p:nvPr>
            <p:ph type="title"/>
          </p:nvPr>
        </p:nvSpPr>
        <p:spPr/>
        <p:txBody>
          <a:bodyPr/>
          <a:lstStyle/>
          <a:p>
            <a:r>
              <a:rPr lang="en-US" dirty="0">
                <a:solidFill>
                  <a:srgbClr val="080808"/>
                </a:solidFill>
              </a:rPr>
              <a:t>HISTORY OF CWS</a:t>
            </a:r>
            <a:endParaRPr lang="en-US" dirty="0"/>
          </a:p>
        </p:txBody>
      </p:sp>
      <p:sp>
        <p:nvSpPr>
          <p:cNvPr id="3" name="Content Placeholder 2">
            <a:extLst>
              <a:ext uri="{FF2B5EF4-FFF2-40B4-BE49-F238E27FC236}">
                <a16:creationId xmlns:a16="http://schemas.microsoft.com/office/drawing/2014/main" id="{BC735FAF-8A9F-5200-9C40-4D765CAB2625}"/>
              </a:ext>
            </a:extLst>
          </p:cNvPr>
          <p:cNvSpPr>
            <a:spLocks noGrp="1"/>
          </p:cNvSpPr>
          <p:nvPr>
            <p:ph idx="1"/>
          </p:nvPr>
        </p:nvSpPr>
        <p:spPr/>
        <p:txBody>
          <a:bodyPr/>
          <a:lstStyle/>
          <a:p>
            <a:r>
              <a:rPr lang="en-US" dirty="0"/>
              <a:t>The Contra Costa Community Notification Advisory Board/CAER partnership was presented with the 1998 National Award from the Chemical Products Stewardship for its work in developing the Community Warning System and a model education program about Shelter-In-Place in Contra Costa County.</a:t>
            </a:r>
          </a:p>
        </p:txBody>
      </p:sp>
    </p:spTree>
    <p:extLst>
      <p:ext uri="{BB962C8B-B14F-4D97-AF65-F5344CB8AC3E}">
        <p14:creationId xmlns:p14="http://schemas.microsoft.com/office/powerpoint/2010/main" val="320884877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37</TotalTime>
  <Words>554</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Gill Sans MT</vt:lpstr>
      <vt:lpstr>Gallery</vt:lpstr>
      <vt:lpstr>HISTORY OF CWS</vt:lpstr>
      <vt:lpstr>HISTORY OF CWS</vt:lpstr>
      <vt:lpstr>HISTORY OF CWS</vt:lpstr>
      <vt:lpstr>HISTORY OF CWS</vt:lpstr>
      <vt:lpstr>HISTORY OF CWS</vt:lpstr>
      <vt:lpstr>HISTORY OF CWS</vt:lpstr>
      <vt:lpstr>HISTORY OF CWS</vt:lpstr>
      <vt:lpstr>HISTORY OF CWS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CWS</dc:title>
  <dc:creator>Shirley</dc:creator>
  <cp:lastModifiedBy>Darrell Foote</cp:lastModifiedBy>
  <cp:revision>4</cp:revision>
  <dcterms:created xsi:type="dcterms:W3CDTF">2023-02-26T20:32:48Z</dcterms:created>
  <dcterms:modified xsi:type="dcterms:W3CDTF">2023-03-01T01:39:26Z</dcterms:modified>
</cp:coreProperties>
</file>