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4" d="100"/>
          <a:sy n="54" d="100"/>
        </p:scale>
        <p:origin x="96" y="3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8D4E5-51ED-7E40-530C-2524D62950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0C4201-6A02-19AA-782D-260B3A6F90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D00C6E-E459-9F35-9370-626C81B7F849}"/>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5" name="Footer Placeholder 4">
            <a:extLst>
              <a:ext uri="{FF2B5EF4-FFF2-40B4-BE49-F238E27FC236}">
                <a16:creationId xmlns:a16="http://schemas.microsoft.com/office/drawing/2014/main" id="{090326E0-D615-3DEC-59F7-0478D9E0E4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8E45A8-41D0-DC4A-9E56-4B0DE27952C2}"/>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1185134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F210A-3DA6-CA22-063C-224CF7B8D0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3AD896-F5D5-FD6A-9A6C-9DA2243EA6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951976-230C-7579-1320-F7F27720A206}"/>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5" name="Footer Placeholder 4">
            <a:extLst>
              <a:ext uri="{FF2B5EF4-FFF2-40B4-BE49-F238E27FC236}">
                <a16:creationId xmlns:a16="http://schemas.microsoft.com/office/drawing/2014/main" id="{926A4ACB-734C-45E6-221F-4FB4709707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35521-CF9A-88E5-9BC3-6C47975B0881}"/>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3361605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18103C-172C-AC35-1ED2-F9C864809F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2B9284-EED1-6F1D-D6DA-1F7B09DC7E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09A711-2397-22DB-110C-D16435E47427}"/>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5" name="Footer Placeholder 4">
            <a:extLst>
              <a:ext uri="{FF2B5EF4-FFF2-40B4-BE49-F238E27FC236}">
                <a16:creationId xmlns:a16="http://schemas.microsoft.com/office/drawing/2014/main" id="{EE75BA79-DA11-E2DB-99DD-C18167BEF1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78106-8123-7F14-ABE9-4FE59E8B2AB8}"/>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3109078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FAF3A-21D5-D5CE-C4AF-3A937FDB4B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33DDE8-9FD1-C06B-2A5C-7B40B92B7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83E9FC-027E-E1D8-CBCD-AAC823313726}"/>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5" name="Footer Placeholder 4">
            <a:extLst>
              <a:ext uri="{FF2B5EF4-FFF2-40B4-BE49-F238E27FC236}">
                <a16:creationId xmlns:a16="http://schemas.microsoft.com/office/drawing/2014/main" id="{D1C9AE93-C941-FCB0-2BC6-DF572602B8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540211-A3E8-C307-B0E1-DF9C949B23E4}"/>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43355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96E13-232B-AFE4-C76A-B425550035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740BE7-3833-C35F-CD53-8E963FB8AB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A890D3-0052-8E1B-CF45-2BF063856D00}"/>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5" name="Footer Placeholder 4">
            <a:extLst>
              <a:ext uri="{FF2B5EF4-FFF2-40B4-BE49-F238E27FC236}">
                <a16:creationId xmlns:a16="http://schemas.microsoft.com/office/drawing/2014/main" id="{76E043E9-25CA-DA8C-14BF-36E50249B0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83095-BE41-DC73-56A0-5B921027E79D}"/>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254489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F0153-C891-0515-6D14-906F4EBFD8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E7E582-693F-CE09-0814-A6272AD47B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14B1CB-20E2-D80A-9A8C-CBCB76015A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D9BD96-7B6C-3A13-28AC-257F318A1F4E}"/>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6" name="Footer Placeholder 5">
            <a:extLst>
              <a:ext uri="{FF2B5EF4-FFF2-40B4-BE49-F238E27FC236}">
                <a16:creationId xmlns:a16="http://schemas.microsoft.com/office/drawing/2014/main" id="{3B989A38-AB84-ACAA-AB96-11D418BF70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653A8C-7A57-5415-E4C8-08B74CDBA1BF}"/>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1433144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0E4C-5666-1A20-8471-F5D16BCF55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211AEB-7425-60D8-B15B-0DB4F020BA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C003B4-DA3B-071F-B532-182C18BFC6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DC99BB-7FB8-1398-5ADB-CDB33954D8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134667-9621-1BEB-2492-C61BB52D7A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969758-2EBB-EDCD-0083-C4F3BDFAA85D}"/>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8" name="Footer Placeholder 7">
            <a:extLst>
              <a:ext uri="{FF2B5EF4-FFF2-40B4-BE49-F238E27FC236}">
                <a16:creationId xmlns:a16="http://schemas.microsoft.com/office/drawing/2014/main" id="{4A9DC411-36E2-9D58-594C-C4DBF9246D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A832FB-970B-44AE-2100-47C2B1953A1A}"/>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1496080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0A9B2-9BB1-9939-24F5-88C4D74234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7FCAFA-A8BF-F2DD-50E7-3F09FAAE61DD}"/>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4" name="Footer Placeholder 3">
            <a:extLst>
              <a:ext uri="{FF2B5EF4-FFF2-40B4-BE49-F238E27FC236}">
                <a16:creationId xmlns:a16="http://schemas.microsoft.com/office/drawing/2014/main" id="{C50E3770-71F3-C164-F3FF-1DECDF78CE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8CA285-F8F4-DC7C-E9BC-31E0A06BAD9C}"/>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1515183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BEF836-ECD3-9143-BF88-A949E769CB34}"/>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3" name="Footer Placeholder 2">
            <a:extLst>
              <a:ext uri="{FF2B5EF4-FFF2-40B4-BE49-F238E27FC236}">
                <a16:creationId xmlns:a16="http://schemas.microsoft.com/office/drawing/2014/main" id="{BB106986-3A85-BA06-9DD6-4269207E05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CEC43-68AE-D7D7-1E88-1B6A8A3B09F7}"/>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306935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AFC9D-1CED-296F-9CD2-F76117EB12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CC731B-FFE7-38A6-AEA2-8268538E01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55A275-F033-9B37-0E46-3452D4996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639C12-5F65-A41F-5AD5-62A66E1A4814}"/>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6" name="Footer Placeholder 5">
            <a:extLst>
              <a:ext uri="{FF2B5EF4-FFF2-40B4-BE49-F238E27FC236}">
                <a16:creationId xmlns:a16="http://schemas.microsoft.com/office/drawing/2014/main" id="{88E956AB-B4C7-91B3-7DAA-680B91F764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10DD92-EDF2-B6D4-C13D-2CF8959D407A}"/>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344372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7DCC1-C66E-E44B-5185-4D481537AB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273914-9F26-5E4F-D689-A178EF4AF0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2F17038-6E8A-E6B5-B517-C929B32B3B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F5BD5-91F6-55F0-E9AA-75476FE0FB51}"/>
              </a:ext>
            </a:extLst>
          </p:cNvPr>
          <p:cNvSpPr>
            <a:spLocks noGrp="1"/>
          </p:cNvSpPr>
          <p:nvPr>
            <p:ph type="dt" sz="half" idx="10"/>
          </p:nvPr>
        </p:nvSpPr>
        <p:spPr/>
        <p:txBody>
          <a:bodyPr/>
          <a:lstStyle/>
          <a:p>
            <a:fld id="{EBE5C01C-C2FF-4572-9E48-9B890527D96B}" type="datetimeFigureOut">
              <a:rPr lang="en-US" smtClean="0"/>
              <a:t>11/28/2023</a:t>
            </a:fld>
            <a:endParaRPr lang="en-US"/>
          </a:p>
        </p:txBody>
      </p:sp>
      <p:sp>
        <p:nvSpPr>
          <p:cNvPr id="6" name="Footer Placeholder 5">
            <a:extLst>
              <a:ext uri="{FF2B5EF4-FFF2-40B4-BE49-F238E27FC236}">
                <a16:creationId xmlns:a16="http://schemas.microsoft.com/office/drawing/2014/main" id="{7BBEA8CE-D635-7185-801D-E449B7D9B9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B16357-6345-2080-AB9B-CF1AB7AF66BC}"/>
              </a:ext>
            </a:extLst>
          </p:cNvPr>
          <p:cNvSpPr>
            <a:spLocks noGrp="1"/>
          </p:cNvSpPr>
          <p:nvPr>
            <p:ph type="sldNum" sz="quarter" idx="12"/>
          </p:nvPr>
        </p:nvSpPr>
        <p:spPr/>
        <p:txBody>
          <a:bodyPr/>
          <a:lstStyle/>
          <a:p>
            <a:fld id="{0C08D986-8017-4F0F-B6EF-FEF786EB6AF4}" type="slidenum">
              <a:rPr lang="en-US" smtClean="0"/>
              <a:t>‹#›</a:t>
            </a:fld>
            <a:endParaRPr lang="en-US"/>
          </a:p>
        </p:txBody>
      </p:sp>
    </p:spTree>
    <p:extLst>
      <p:ext uri="{BB962C8B-B14F-4D97-AF65-F5344CB8AC3E}">
        <p14:creationId xmlns:p14="http://schemas.microsoft.com/office/powerpoint/2010/main" val="3429218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6A1D54C-1EDA-D386-2C33-82F33D215B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20BE6C-0318-1002-C202-DF15C4B81C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A531AF-0E40-CDA7-8F21-65FF842A5D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E5C01C-C2FF-4572-9E48-9B890527D96B}" type="datetimeFigureOut">
              <a:rPr lang="en-US" smtClean="0"/>
              <a:t>11/28/2023</a:t>
            </a:fld>
            <a:endParaRPr lang="en-US"/>
          </a:p>
        </p:txBody>
      </p:sp>
      <p:sp>
        <p:nvSpPr>
          <p:cNvPr id="5" name="Footer Placeholder 4">
            <a:extLst>
              <a:ext uri="{FF2B5EF4-FFF2-40B4-BE49-F238E27FC236}">
                <a16:creationId xmlns:a16="http://schemas.microsoft.com/office/drawing/2014/main" id="{73BEFEA0-4B9C-B51A-B100-62A5415D42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5308B8-2BE4-F3ED-9AFF-022F62EC11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8D986-8017-4F0F-B6EF-FEF786EB6AF4}" type="slidenum">
              <a:rPr lang="en-US" smtClean="0"/>
              <a:t>‹#›</a:t>
            </a:fld>
            <a:endParaRPr lang="en-US"/>
          </a:p>
        </p:txBody>
      </p:sp>
    </p:spTree>
    <p:extLst>
      <p:ext uri="{BB962C8B-B14F-4D97-AF65-F5344CB8AC3E}">
        <p14:creationId xmlns:p14="http://schemas.microsoft.com/office/powerpoint/2010/main" val="119781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FBC61BA-EEC0-5BE7-0B9F-41993DD53440}"/>
              </a:ext>
            </a:extLst>
          </p:cNvPr>
          <p:cNvPicPr>
            <a:picLocks noChangeAspect="1"/>
          </p:cNvPicPr>
          <p:nvPr/>
        </p:nvPicPr>
        <p:blipFill rotWithShape="1">
          <a:blip r:embed="rId2"/>
          <a:srcRect t="6250"/>
          <a:stretch/>
        </p:blipFill>
        <p:spPr>
          <a:xfrm>
            <a:off x="20" y="10"/>
            <a:ext cx="12191981" cy="6857990"/>
          </a:xfrm>
          <a:prstGeom prst="rect">
            <a:avLst/>
          </a:prstGeom>
        </p:spPr>
      </p:pic>
      <p:sp>
        <p:nvSpPr>
          <p:cNvPr id="11" name="Rectangle 10">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5" y="-1524511"/>
            <a:ext cx="4592270" cy="12192001"/>
          </a:xfrm>
          <a:prstGeom prst="rect">
            <a:avLst/>
          </a:prstGeom>
          <a:gradFill>
            <a:gsLst>
              <a:gs pos="35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5DE40A5-3D26-DACC-8ECE-2D3AE99FFE78}"/>
              </a:ext>
            </a:extLst>
          </p:cNvPr>
          <p:cNvSpPr>
            <a:spLocks noGrp="1"/>
          </p:cNvSpPr>
          <p:nvPr>
            <p:ph type="ctrTitle"/>
          </p:nvPr>
        </p:nvSpPr>
        <p:spPr>
          <a:xfrm>
            <a:off x="404553" y="3091928"/>
            <a:ext cx="9078562" cy="2387600"/>
          </a:xfrm>
        </p:spPr>
        <p:txBody>
          <a:bodyPr>
            <a:normAutofit/>
          </a:bodyPr>
          <a:lstStyle/>
          <a:p>
            <a:r>
              <a:rPr lang="en-US" sz="8000" b="1" dirty="0">
                <a:solidFill>
                  <a:schemeClr val="bg1"/>
                </a:solidFill>
              </a:rPr>
              <a:t>Eye of Diablo</a:t>
            </a:r>
          </a:p>
        </p:txBody>
      </p:sp>
      <p:sp>
        <p:nvSpPr>
          <p:cNvPr id="13" name="Rectangle: Rounded Corners 12">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AF87DC2-DADD-A1E3-DCFB-62552DAC0DA6}"/>
              </a:ext>
            </a:extLst>
          </p:cNvPr>
          <p:cNvSpPr>
            <a:spLocks noGrp="1"/>
          </p:cNvSpPr>
          <p:nvPr>
            <p:ph type="subTitle" idx="1"/>
          </p:nvPr>
        </p:nvSpPr>
        <p:spPr>
          <a:xfrm>
            <a:off x="404553" y="5624945"/>
            <a:ext cx="9078562" cy="592975"/>
          </a:xfrm>
        </p:spPr>
        <p:txBody>
          <a:bodyPr anchor="ctr">
            <a:normAutofit/>
          </a:bodyPr>
          <a:lstStyle/>
          <a:p>
            <a:pPr algn="l"/>
            <a:endParaRPr lang="en-US">
              <a:solidFill>
                <a:schemeClr val="bg1"/>
              </a:solidFill>
            </a:endParaRPr>
          </a:p>
        </p:txBody>
      </p:sp>
    </p:spTree>
    <p:extLst>
      <p:ext uri="{BB962C8B-B14F-4D97-AF65-F5344CB8AC3E}">
        <p14:creationId xmlns:p14="http://schemas.microsoft.com/office/powerpoint/2010/main" val="2214144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A715F-B1A1-B8F8-EA7F-C99DB81FFF9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2E0E6F-64A1-173F-1737-C134A5E1BD6A}"/>
              </a:ext>
            </a:extLst>
          </p:cNvPr>
          <p:cNvSpPr>
            <a:spLocks noGrp="1"/>
          </p:cNvSpPr>
          <p:nvPr>
            <p:ph idx="1"/>
          </p:nvPr>
        </p:nvSpPr>
        <p:spPr/>
        <p:txBody>
          <a:bodyPr>
            <a:normAutofit/>
          </a:bodyPr>
          <a:lstStyle/>
          <a:p>
            <a:endParaRPr lang="en-US" sz="6000" dirty="0"/>
          </a:p>
          <a:p>
            <a:r>
              <a:rPr lang="en-US" sz="6000" dirty="0"/>
              <a:t>In the early 1920’s Standard Oil of California erected five beacons along the west coast of California.</a:t>
            </a:r>
          </a:p>
        </p:txBody>
      </p:sp>
    </p:spTree>
    <p:extLst>
      <p:ext uri="{BB962C8B-B14F-4D97-AF65-F5344CB8AC3E}">
        <p14:creationId xmlns:p14="http://schemas.microsoft.com/office/powerpoint/2010/main" val="422508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0F828-8D64-A887-7BB4-C4F6739B0E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F527239-2600-8DE8-42A0-0D0DF6A2011E}"/>
              </a:ext>
            </a:extLst>
          </p:cNvPr>
          <p:cNvSpPr>
            <a:spLocks noGrp="1"/>
          </p:cNvSpPr>
          <p:nvPr>
            <p:ph idx="1"/>
          </p:nvPr>
        </p:nvSpPr>
        <p:spPr/>
        <p:txBody>
          <a:bodyPr>
            <a:normAutofit/>
          </a:bodyPr>
          <a:lstStyle/>
          <a:p>
            <a:endParaRPr lang="en-US" sz="6000"/>
          </a:p>
          <a:p>
            <a:r>
              <a:rPr lang="en-US" sz="6000"/>
              <a:t>These </a:t>
            </a:r>
            <a:r>
              <a:rPr lang="en-US" sz="6000" dirty="0"/>
              <a:t>beacons were erected to aid early transcontinental aviation efforts.</a:t>
            </a:r>
          </a:p>
        </p:txBody>
      </p:sp>
    </p:spTree>
    <p:extLst>
      <p:ext uri="{BB962C8B-B14F-4D97-AF65-F5344CB8AC3E}">
        <p14:creationId xmlns:p14="http://schemas.microsoft.com/office/powerpoint/2010/main" val="431562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9EEB-E8D1-4BCE-604E-AED57893D8E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6CF6B1A-5639-C870-464E-78600BA46998}"/>
              </a:ext>
            </a:extLst>
          </p:cNvPr>
          <p:cNvSpPr>
            <a:spLocks noGrp="1"/>
          </p:cNvSpPr>
          <p:nvPr>
            <p:ph idx="1"/>
          </p:nvPr>
        </p:nvSpPr>
        <p:spPr/>
        <p:txBody>
          <a:bodyPr>
            <a:normAutofit/>
          </a:bodyPr>
          <a:lstStyle/>
          <a:p>
            <a:endParaRPr lang="en-US" sz="6000" dirty="0"/>
          </a:p>
          <a:p>
            <a:r>
              <a:rPr lang="en-US" sz="6000" dirty="0"/>
              <a:t>In 1928 Charles Lindbergh lit the beacons.</a:t>
            </a:r>
          </a:p>
        </p:txBody>
      </p:sp>
    </p:spTree>
    <p:extLst>
      <p:ext uri="{BB962C8B-B14F-4D97-AF65-F5344CB8AC3E}">
        <p14:creationId xmlns:p14="http://schemas.microsoft.com/office/powerpoint/2010/main" val="679387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AFDDB-F43E-B1AC-7DD8-D59A947A52A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FAFDAD-81E5-BD31-E3EC-D411B6A84EE7}"/>
              </a:ext>
            </a:extLst>
          </p:cNvPr>
          <p:cNvSpPr>
            <a:spLocks noGrp="1"/>
          </p:cNvSpPr>
          <p:nvPr>
            <p:ph idx="1"/>
          </p:nvPr>
        </p:nvSpPr>
        <p:spPr>
          <a:xfrm>
            <a:off x="838200" y="1253331"/>
            <a:ext cx="10515600" cy="4351338"/>
          </a:xfrm>
        </p:spPr>
        <p:txBody>
          <a:bodyPr>
            <a:normAutofit/>
          </a:bodyPr>
          <a:lstStyle/>
          <a:p>
            <a:endParaRPr lang="en-US" sz="6000" dirty="0"/>
          </a:p>
          <a:p>
            <a:r>
              <a:rPr lang="en-US" sz="6000" dirty="0"/>
              <a:t>On December 8, 1941 the eye of Mount Diablo went dark due to the west coast blackout.</a:t>
            </a:r>
          </a:p>
        </p:txBody>
      </p:sp>
    </p:spTree>
    <p:extLst>
      <p:ext uri="{BB962C8B-B14F-4D97-AF65-F5344CB8AC3E}">
        <p14:creationId xmlns:p14="http://schemas.microsoft.com/office/powerpoint/2010/main" val="3798994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83E1E-4EB9-9D54-9631-72DE5BCB855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2A58691-5EF3-7E1B-A2DF-8ED6201A2DD6}"/>
              </a:ext>
            </a:extLst>
          </p:cNvPr>
          <p:cNvSpPr>
            <a:spLocks noGrp="1"/>
          </p:cNvSpPr>
          <p:nvPr>
            <p:ph idx="1"/>
          </p:nvPr>
        </p:nvSpPr>
        <p:spPr/>
        <p:txBody>
          <a:bodyPr>
            <a:normAutofit/>
          </a:bodyPr>
          <a:lstStyle/>
          <a:p>
            <a:r>
              <a:rPr lang="en-US" sz="5400" dirty="0"/>
              <a:t>On December 7, 1964 Admiral Chester Nimitz, Commander-in-Chief of the Pacific Forces during World War II, re-lit the beacon on top of Mount Diablo.</a:t>
            </a:r>
          </a:p>
        </p:txBody>
      </p:sp>
    </p:spTree>
    <p:extLst>
      <p:ext uri="{BB962C8B-B14F-4D97-AF65-F5344CB8AC3E}">
        <p14:creationId xmlns:p14="http://schemas.microsoft.com/office/powerpoint/2010/main" val="151683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560AFAAC-EA6C-45A9-9E03-C9C9F0193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olourful view of nature">
            <a:extLst>
              <a:ext uri="{FF2B5EF4-FFF2-40B4-BE49-F238E27FC236}">
                <a16:creationId xmlns:a16="http://schemas.microsoft.com/office/drawing/2014/main" id="{3922903B-7966-9EEF-2C4E-CB473431F18D}"/>
              </a:ext>
            </a:extLst>
          </p:cNvPr>
          <p:cNvPicPr>
            <a:picLocks noChangeAspect="1"/>
          </p:cNvPicPr>
          <p:nvPr/>
        </p:nvPicPr>
        <p:blipFill rotWithShape="1">
          <a:blip r:embed="rId2"/>
          <a:srcRect l="6442" r="22417" b="-1"/>
          <a:stretch/>
        </p:blipFill>
        <p:spPr>
          <a:xfrm>
            <a:off x="4883022" y="10"/>
            <a:ext cx="7308978" cy="6857990"/>
          </a:xfrm>
          <a:custGeom>
            <a:avLst/>
            <a:gdLst/>
            <a:ahLst/>
            <a:cxnLst/>
            <a:rect l="l" t="t" r="r" b="b"/>
            <a:pathLst>
              <a:path w="7308978" h="6858000">
                <a:moveTo>
                  <a:pt x="0" y="0"/>
                </a:moveTo>
                <a:lnTo>
                  <a:pt x="7308978" y="0"/>
                </a:lnTo>
                <a:lnTo>
                  <a:pt x="7308978" y="6858000"/>
                </a:lnTo>
                <a:lnTo>
                  <a:pt x="0" y="6858000"/>
                </a:lnTo>
                <a:lnTo>
                  <a:pt x="62983" y="6788730"/>
                </a:lnTo>
                <a:cubicBezTo>
                  <a:pt x="773509" y="5928900"/>
                  <a:pt x="1212978" y="4741056"/>
                  <a:pt x="1212978" y="3429000"/>
                </a:cubicBezTo>
                <a:cubicBezTo>
                  <a:pt x="1212978" y="2116944"/>
                  <a:pt x="773509" y="929100"/>
                  <a:pt x="62983" y="69271"/>
                </a:cubicBezTo>
                <a:close/>
              </a:path>
            </a:pathLst>
          </a:custGeom>
        </p:spPr>
      </p:pic>
      <p:sp useBgFill="1">
        <p:nvSpPr>
          <p:cNvPr id="33" name="Freeform: Shape 32">
            <a:extLst>
              <a:ext uri="{FF2B5EF4-FFF2-40B4-BE49-F238E27FC236}">
                <a16:creationId xmlns:a16="http://schemas.microsoft.com/office/drawing/2014/main" id="{83549E37-C86B-4401-90BD-D8BF83859F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1" cy="6858000"/>
          </a:xfrm>
          <a:custGeom>
            <a:avLst/>
            <a:gdLst>
              <a:gd name="connsiteX0" fmla="*/ 0 w 6096001"/>
              <a:gd name="connsiteY0" fmla="*/ 0 h 6858000"/>
              <a:gd name="connsiteX1" fmla="*/ 4883023 w 6096001"/>
              <a:gd name="connsiteY1" fmla="*/ 0 h 6858000"/>
              <a:gd name="connsiteX2" fmla="*/ 4946006 w 6096001"/>
              <a:gd name="connsiteY2" fmla="*/ 69271 h 6858000"/>
              <a:gd name="connsiteX3" fmla="*/ 6096001 w 6096001"/>
              <a:gd name="connsiteY3" fmla="*/ 3429000 h 6858000"/>
              <a:gd name="connsiteX4" fmla="*/ 4946006 w 6096001"/>
              <a:gd name="connsiteY4" fmla="*/ 6788730 h 6858000"/>
              <a:gd name="connsiteX5" fmla="*/ 4883023 w 6096001"/>
              <a:gd name="connsiteY5" fmla="*/ 6858000 h 6858000"/>
              <a:gd name="connsiteX6" fmla="*/ 0 w 609600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1" h="6858000">
                <a:moveTo>
                  <a:pt x="0" y="0"/>
                </a:moveTo>
                <a:lnTo>
                  <a:pt x="4883023" y="0"/>
                </a:lnTo>
                <a:lnTo>
                  <a:pt x="4946006" y="69271"/>
                </a:lnTo>
                <a:cubicBezTo>
                  <a:pt x="5656532" y="929100"/>
                  <a:pt x="6096001" y="2116944"/>
                  <a:pt x="6096001" y="3429000"/>
                </a:cubicBezTo>
                <a:cubicBezTo>
                  <a:pt x="6096001" y="4741056"/>
                  <a:pt x="5656532" y="5928900"/>
                  <a:pt x="4946006" y="6788730"/>
                </a:cubicBezTo>
                <a:lnTo>
                  <a:pt x="4883023"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5" name="Freeform: Shape 34">
            <a:extLst>
              <a:ext uri="{FF2B5EF4-FFF2-40B4-BE49-F238E27FC236}">
                <a16:creationId xmlns:a16="http://schemas.microsoft.com/office/drawing/2014/main" id="{8A17784E-76D8-4521-A77D-0D2EBB9230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86857" cy="6858000"/>
          </a:xfrm>
          <a:custGeom>
            <a:avLst/>
            <a:gdLst>
              <a:gd name="connsiteX0" fmla="*/ 0 w 6086857"/>
              <a:gd name="connsiteY0" fmla="*/ 0 h 6858000"/>
              <a:gd name="connsiteX1" fmla="*/ 4873879 w 6086857"/>
              <a:gd name="connsiteY1" fmla="*/ 0 h 6858000"/>
              <a:gd name="connsiteX2" fmla="*/ 4936862 w 6086857"/>
              <a:gd name="connsiteY2" fmla="*/ 69271 h 6858000"/>
              <a:gd name="connsiteX3" fmla="*/ 6086857 w 6086857"/>
              <a:gd name="connsiteY3" fmla="*/ 3429000 h 6858000"/>
              <a:gd name="connsiteX4" fmla="*/ 4936862 w 6086857"/>
              <a:gd name="connsiteY4" fmla="*/ 6788730 h 6858000"/>
              <a:gd name="connsiteX5" fmla="*/ 4873879 w 6086857"/>
              <a:gd name="connsiteY5" fmla="*/ 6858000 h 6858000"/>
              <a:gd name="connsiteX6" fmla="*/ 0 w 608685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6857" h="6858000">
                <a:moveTo>
                  <a:pt x="0" y="0"/>
                </a:moveTo>
                <a:lnTo>
                  <a:pt x="4873879" y="0"/>
                </a:lnTo>
                <a:lnTo>
                  <a:pt x="4936862" y="69271"/>
                </a:lnTo>
                <a:cubicBezTo>
                  <a:pt x="5647388" y="929100"/>
                  <a:pt x="6086857" y="2116944"/>
                  <a:pt x="6086857" y="3429000"/>
                </a:cubicBezTo>
                <a:cubicBezTo>
                  <a:pt x="6086857" y="4741056"/>
                  <a:pt x="5647388" y="5928900"/>
                  <a:pt x="4936862" y="6788730"/>
                </a:cubicBezTo>
                <a:lnTo>
                  <a:pt x="487387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9F89B11-9860-5F69-C535-9B2D18B62336}"/>
              </a:ext>
            </a:extLst>
          </p:cNvPr>
          <p:cNvSpPr>
            <a:spLocks noGrp="1"/>
          </p:cNvSpPr>
          <p:nvPr>
            <p:ph type="title"/>
          </p:nvPr>
        </p:nvSpPr>
        <p:spPr>
          <a:xfrm>
            <a:off x="374904" y="856488"/>
            <a:ext cx="4992624" cy="1243584"/>
          </a:xfrm>
        </p:spPr>
        <p:txBody>
          <a:bodyPr anchor="ctr">
            <a:normAutofit/>
          </a:bodyPr>
          <a:lstStyle/>
          <a:p>
            <a:endParaRPr lang="en-US" sz="3400"/>
          </a:p>
        </p:txBody>
      </p:sp>
      <p:sp>
        <p:nvSpPr>
          <p:cNvPr id="37" name="Rectangle 36">
            <a:extLst>
              <a:ext uri="{FF2B5EF4-FFF2-40B4-BE49-F238E27FC236}">
                <a16:creationId xmlns:a16="http://schemas.microsoft.com/office/drawing/2014/main" id="{C0036C6B-F09C-4EAB-AE02-8D056EE748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24325"/>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9" name="Rectangle 38">
            <a:extLst>
              <a:ext uri="{FF2B5EF4-FFF2-40B4-BE49-F238E27FC236}">
                <a16:creationId xmlns:a16="http://schemas.microsoft.com/office/drawing/2014/main" id="{FC8D5885-2804-4D3C-BE31-902E4D327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769" y="2195336"/>
            <a:ext cx="49834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EBB5DC6-2979-8A7D-8B5C-A8398876E7C7}"/>
              </a:ext>
            </a:extLst>
          </p:cNvPr>
          <p:cNvSpPr>
            <a:spLocks noGrp="1"/>
          </p:cNvSpPr>
          <p:nvPr>
            <p:ph idx="1"/>
          </p:nvPr>
        </p:nvSpPr>
        <p:spPr>
          <a:xfrm>
            <a:off x="374904" y="2522949"/>
            <a:ext cx="5065776" cy="3402363"/>
          </a:xfrm>
        </p:spPr>
        <p:txBody>
          <a:bodyPr anchor="t">
            <a:noAutofit/>
          </a:bodyPr>
          <a:lstStyle/>
          <a:p>
            <a:r>
              <a:rPr lang="en-US" sz="2000" dirty="0"/>
              <a:t>The tradition of lighting the beacon on Mount Diablo on December 7</a:t>
            </a:r>
            <a:r>
              <a:rPr lang="en-US" sz="2000" baseline="30000" dirty="0"/>
              <a:t>th</a:t>
            </a:r>
            <a:r>
              <a:rPr lang="en-US" sz="2000" dirty="0"/>
              <a:t> has continued to this day.</a:t>
            </a:r>
          </a:p>
          <a:p>
            <a:r>
              <a:rPr lang="en-US" sz="2000" dirty="0"/>
              <a:t>The only other time the beacon has been lit was during the Covid 19 pandemic.  On April 12, 2020 the beacon was lit every Sunday after sunset and turned off the following morning at sunrise.  This was to honor the heroes, those who had died, and those that were suffering from Covid 19.  This continued until the pandemic was declared over by the President in 2022.</a:t>
            </a:r>
          </a:p>
        </p:txBody>
      </p:sp>
    </p:spTree>
    <p:extLst>
      <p:ext uri="{BB962C8B-B14F-4D97-AF65-F5344CB8AC3E}">
        <p14:creationId xmlns:p14="http://schemas.microsoft.com/office/powerpoint/2010/main" val="3249370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178</Words>
  <Application>Microsoft Office PowerPoint</Application>
  <PresentationFormat>Widescreen</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Eye of Diablo</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Eye of Diablo</dc:title>
  <dc:creator>Shirley Semenza</dc:creator>
  <cp:lastModifiedBy>Shirley Semenza</cp:lastModifiedBy>
  <cp:revision>1</cp:revision>
  <cp:lastPrinted>2023-11-29T01:31:35Z</cp:lastPrinted>
  <dcterms:created xsi:type="dcterms:W3CDTF">2023-11-29T01:01:48Z</dcterms:created>
  <dcterms:modified xsi:type="dcterms:W3CDTF">2023-11-29T02:12:54Z</dcterms:modified>
</cp:coreProperties>
</file>