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rial MT Pro Bold" panose="020B0604020202020204" charset="0"/>
      <p:regular r:id="rId21"/>
    </p:embeddedFont>
    <p:embeddedFont>
      <p:font typeface="DM Sans" panose="020F0502020204030204" pitchFamily="2" charset="0"/>
      <p:regular r:id="rId22"/>
    </p:embeddedFont>
    <p:embeddedFont>
      <p:font typeface="DM Sans Bold" panose="020B0604020202020204" charset="0"/>
      <p:regular r:id="rId23"/>
    </p:embeddedFont>
    <p:embeddedFont>
      <p:font typeface="Inter" panose="020B0604020202020204" charset="0"/>
      <p:regular r:id="rId24"/>
    </p:embeddedFont>
    <p:embeddedFont>
      <p:font typeface="Inter Bold" panose="020B0604020202020204" charset="0"/>
      <p:regular r:id="rId25"/>
    </p:embeddedFont>
    <p:embeddedFont>
      <p:font typeface="Muli" panose="020B0604020202020204" charset="0"/>
      <p:regular r:id="rId26"/>
    </p:embeddedFont>
    <p:embeddedFont>
      <p:font typeface="Muli Bold" panose="020B0604020202020204" charset="0"/>
      <p:regular r:id="rId27"/>
    </p:embeddedFont>
    <p:embeddedFont>
      <p:font typeface="Muli Heavy" panose="020B0604020202020204" charset="0"/>
      <p:regular r:id="rId28"/>
    </p:embeddedFont>
    <p:embeddedFont>
      <p:font typeface="Trebuchet MS Bold" panose="020B0703020202020204" pitchFamily="3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1236"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Community Warning System is THE Emergency Alert system for Contra Costa County Incident Commanders.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2 pronged: All Hazards &amp; Hazmat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Sirens must be manually resounded every 30 minutes</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205682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sp>
        <p:nvSpPr>
          <p:cNvPr id="2" name="Freeform 2"/>
          <p:cNvSpPr/>
          <p:nvPr/>
        </p:nvSpPr>
        <p:spPr>
          <a:xfrm>
            <a:off x="441206" y="0"/>
            <a:ext cx="16285488" cy="10287000"/>
          </a:xfrm>
          <a:custGeom>
            <a:avLst/>
            <a:gdLst/>
            <a:ahLst/>
            <a:cxnLst/>
            <a:rect l="l" t="t" r="r" b="b"/>
            <a:pathLst>
              <a:path w="16285488" h="10287000">
                <a:moveTo>
                  <a:pt x="0" y="0"/>
                </a:moveTo>
                <a:lnTo>
                  <a:pt x="16285488" y="0"/>
                </a:lnTo>
                <a:lnTo>
                  <a:pt x="16285488" y="10287000"/>
                </a:lnTo>
                <a:lnTo>
                  <a:pt x="0" y="10287000"/>
                </a:lnTo>
                <a:lnTo>
                  <a:pt x="0" y="0"/>
                </a:lnTo>
                <a:close/>
              </a:path>
            </a:pathLst>
          </a:custGeom>
          <a:blipFill>
            <a:blip r:embed="rId3"/>
            <a:stretch>
              <a:fillRect t="-32" b="-32"/>
            </a:stretch>
          </a:blipFill>
        </p:spPr>
        <p:txBody>
          <a:bodyPr/>
          <a:lstStyle/>
          <a:p>
            <a:endParaRPr lang="en-US"/>
          </a:p>
        </p:txBody>
      </p:sp>
      <p:sp>
        <p:nvSpPr>
          <p:cNvPr id="3" name="TextBox 3"/>
          <p:cNvSpPr txBox="1"/>
          <p:nvPr/>
        </p:nvSpPr>
        <p:spPr>
          <a:xfrm>
            <a:off x="3574360" y="3398198"/>
            <a:ext cx="11139280" cy="1012130"/>
          </a:xfrm>
          <a:prstGeom prst="rect">
            <a:avLst/>
          </a:prstGeom>
        </p:spPr>
        <p:txBody>
          <a:bodyPr lIns="0" tIns="0" rIns="0" bIns="0" rtlCol="0" anchor="t">
            <a:spAutoFit/>
          </a:bodyPr>
          <a:lstStyle/>
          <a:p>
            <a:pPr algn="ctr">
              <a:lnSpc>
                <a:spcPts val="8263"/>
              </a:lnSpc>
            </a:pPr>
            <a:r>
              <a:rPr lang="en-US" sz="5902" spc="271">
                <a:solidFill>
                  <a:srgbClr val="FFFFFF"/>
                </a:solidFill>
                <a:latin typeface="Muli"/>
                <a:ea typeface="Muli"/>
                <a:cs typeface="Muli"/>
                <a:sym typeface="Muli"/>
              </a:rPr>
              <a:t>AN OVERVIEW OF THE</a:t>
            </a:r>
          </a:p>
        </p:txBody>
      </p:sp>
      <p:sp>
        <p:nvSpPr>
          <p:cNvPr id="4" name="TextBox 4"/>
          <p:cNvSpPr txBox="1"/>
          <p:nvPr/>
        </p:nvSpPr>
        <p:spPr>
          <a:xfrm>
            <a:off x="7101730" y="6083613"/>
            <a:ext cx="4084540" cy="606425"/>
          </a:xfrm>
          <a:prstGeom prst="rect">
            <a:avLst/>
          </a:prstGeom>
        </p:spPr>
        <p:txBody>
          <a:bodyPr lIns="0" tIns="0" rIns="0" bIns="0" rtlCol="0" anchor="t">
            <a:spAutoFit/>
          </a:bodyPr>
          <a:lstStyle/>
          <a:p>
            <a:pPr algn="ctr">
              <a:lnSpc>
                <a:spcPts val="4900"/>
              </a:lnSpc>
            </a:pPr>
            <a:r>
              <a:rPr lang="en-US" sz="3500" spc="532">
                <a:solidFill>
                  <a:srgbClr val="FADF4E"/>
                </a:solidFill>
                <a:latin typeface="Inter"/>
                <a:ea typeface="Inter"/>
                <a:cs typeface="Inter"/>
                <a:sym typeface="Inter"/>
              </a:rPr>
              <a:t>2025</a:t>
            </a:r>
          </a:p>
        </p:txBody>
      </p:sp>
      <p:sp>
        <p:nvSpPr>
          <p:cNvPr id="5" name="TextBox 5"/>
          <p:cNvSpPr txBox="1"/>
          <p:nvPr/>
        </p:nvSpPr>
        <p:spPr>
          <a:xfrm>
            <a:off x="1998460" y="4580285"/>
            <a:ext cx="14581571" cy="1012130"/>
          </a:xfrm>
          <a:prstGeom prst="rect">
            <a:avLst/>
          </a:prstGeom>
        </p:spPr>
        <p:txBody>
          <a:bodyPr lIns="0" tIns="0" rIns="0" bIns="0" rtlCol="0" anchor="t">
            <a:spAutoFit/>
          </a:bodyPr>
          <a:lstStyle/>
          <a:p>
            <a:pPr algn="ctr">
              <a:lnSpc>
                <a:spcPts val="8263"/>
              </a:lnSpc>
            </a:pPr>
            <a:r>
              <a:rPr lang="en-US" sz="5902" b="1" spc="271">
                <a:solidFill>
                  <a:srgbClr val="FFFFFF"/>
                </a:solidFill>
                <a:latin typeface="Muli Bold"/>
                <a:ea typeface="Muli Bold"/>
                <a:cs typeface="Muli Bold"/>
                <a:sym typeface="Muli Bold"/>
              </a:rPr>
              <a:t>COMMUNITY WARNING SYSTEM</a:t>
            </a:r>
          </a:p>
        </p:txBody>
      </p:sp>
      <p:sp>
        <p:nvSpPr>
          <p:cNvPr id="6" name="Freeform 6"/>
          <p:cNvSpPr/>
          <p:nvPr/>
        </p:nvSpPr>
        <p:spPr>
          <a:xfrm>
            <a:off x="679846" y="476856"/>
            <a:ext cx="2302303" cy="2291645"/>
          </a:xfrm>
          <a:custGeom>
            <a:avLst/>
            <a:gdLst/>
            <a:ahLst/>
            <a:cxnLst/>
            <a:rect l="l" t="t" r="r" b="b"/>
            <a:pathLst>
              <a:path w="2302303" h="2291645">
                <a:moveTo>
                  <a:pt x="0" y="0"/>
                </a:moveTo>
                <a:lnTo>
                  <a:pt x="2302303" y="0"/>
                </a:lnTo>
                <a:lnTo>
                  <a:pt x="2302303" y="2291645"/>
                </a:lnTo>
                <a:lnTo>
                  <a:pt x="0" y="2291645"/>
                </a:lnTo>
                <a:lnTo>
                  <a:pt x="0" y="0"/>
                </a:lnTo>
                <a:close/>
              </a:path>
            </a:pathLst>
          </a:custGeom>
          <a:blipFill>
            <a:blip r:embed="rId4"/>
            <a:stretch>
              <a:fillRect/>
            </a:stretch>
          </a:blipFill>
        </p:spPr>
        <p:txBody>
          <a:bodyPr/>
          <a:lstStyle/>
          <a:p>
            <a:endParaRPr lang="en-US"/>
          </a:p>
        </p:txBody>
      </p:sp>
      <p:sp>
        <p:nvSpPr>
          <p:cNvPr id="7" name="Freeform 7"/>
          <p:cNvSpPr/>
          <p:nvPr/>
        </p:nvSpPr>
        <p:spPr>
          <a:xfrm>
            <a:off x="15069117" y="-96907"/>
            <a:ext cx="3021827" cy="3609405"/>
          </a:xfrm>
          <a:custGeom>
            <a:avLst/>
            <a:gdLst/>
            <a:ahLst/>
            <a:cxnLst/>
            <a:rect l="l" t="t" r="r" b="b"/>
            <a:pathLst>
              <a:path w="3021827" h="3609405">
                <a:moveTo>
                  <a:pt x="0" y="0"/>
                </a:moveTo>
                <a:lnTo>
                  <a:pt x="3021828" y="0"/>
                </a:lnTo>
                <a:lnTo>
                  <a:pt x="3021828" y="3609405"/>
                </a:lnTo>
                <a:lnTo>
                  <a:pt x="0" y="360940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840" r="-9840"/>
            </a:stretch>
          </a:blipFill>
        </p:spPr>
        <p:txBody>
          <a:bodyPr/>
          <a:lstStyle/>
          <a:p>
            <a:endParaRPr lang="en-US"/>
          </a:p>
        </p:txBody>
      </p:sp>
      <p:sp>
        <p:nvSpPr>
          <p:cNvPr id="3" name="AutoShape 3"/>
          <p:cNvSpPr/>
          <p:nvPr/>
        </p:nvSpPr>
        <p:spPr>
          <a:xfrm>
            <a:off x="7907236" y="2351584"/>
            <a:ext cx="0" cy="6752003"/>
          </a:xfrm>
          <a:prstGeom prst="line">
            <a:avLst/>
          </a:prstGeom>
          <a:ln w="19050" cap="flat">
            <a:solidFill>
              <a:srgbClr val="F9D100"/>
            </a:solidFill>
            <a:prstDash val="solid"/>
            <a:headEnd type="none" w="sm" len="sm"/>
            <a:tailEnd type="none" w="sm" len="sm"/>
          </a:ln>
        </p:spPr>
        <p:txBody>
          <a:bodyPr/>
          <a:lstStyle/>
          <a:p>
            <a:endParaRPr lang="en-US"/>
          </a:p>
        </p:txBody>
      </p:sp>
      <p:sp>
        <p:nvSpPr>
          <p:cNvPr id="4" name="AutoShape 4"/>
          <p:cNvSpPr/>
          <p:nvPr/>
        </p:nvSpPr>
        <p:spPr>
          <a:xfrm>
            <a:off x="10551652" y="9258300"/>
            <a:ext cx="4610160" cy="9525"/>
          </a:xfrm>
          <a:prstGeom prst="line">
            <a:avLst/>
          </a:prstGeom>
          <a:ln w="19050" cap="flat">
            <a:solidFill>
              <a:srgbClr val="F9D100"/>
            </a:solidFill>
            <a:prstDash val="solid"/>
            <a:headEnd type="none" w="sm" len="sm"/>
            <a:tailEnd type="none" w="sm" len="sm"/>
          </a:ln>
        </p:spPr>
        <p:txBody>
          <a:bodyPr/>
          <a:lstStyle/>
          <a:p>
            <a:endParaRPr lang="en-US"/>
          </a:p>
        </p:txBody>
      </p:sp>
      <p:sp>
        <p:nvSpPr>
          <p:cNvPr id="5" name="Freeform 5"/>
          <p:cNvSpPr/>
          <p:nvPr/>
        </p:nvSpPr>
        <p:spPr>
          <a:xfrm>
            <a:off x="8757885" y="3129051"/>
            <a:ext cx="8860264" cy="4851640"/>
          </a:xfrm>
          <a:custGeom>
            <a:avLst/>
            <a:gdLst/>
            <a:ahLst/>
            <a:cxnLst/>
            <a:rect l="l" t="t" r="r" b="b"/>
            <a:pathLst>
              <a:path w="8860264" h="4851640">
                <a:moveTo>
                  <a:pt x="0" y="0"/>
                </a:moveTo>
                <a:lnTo>
                  <a:pt x="8860264" y="0"/>
                </a:lnTo>
                <a:lnTo>
                  <a:pt x="8860264" y="4851640"/>
                </a:lnTo>
                <a:lnTo>
                  <a:pt x="0" y="4851640"/>
                </a:lnTo>
                <a:lnTo>
                  <a:pt x="0" y="0"/>
                </a:lnTo>
                <a:close/>
              </a:path>
            </a:pathLst>
          </a:custGeom>
          <a:blipFill>
            <a:blip r:embed="rId4"/>
            <a:stretch>
              <a:fillRect l="-2632" t="-8218" r="-3307"/>
            </a:stretch>
          </a:blipFill>
        </p:spPr>
        <p:txBody>
          <a:bodyPr/>
          <a:lstStyle/>
          <a:p>
            <a:endParaRPr lang="en-US"/>
          </a:p>
        </p:txBody>
      </p:sp>
      <p:sp>
        <p:nvSpPr>
          <p:cNvPr id="6" name="TextBox 6"/>
          <p:cNvSpPr txBox="1"/>
          <p:nvPr/>
        </p:nvSpPr>
        <p:spPr>
          <a:xfrm>
            <a:off x="512223" y="746443"/>
            <a:ext cx="17668846" cy="563499"/>
          </a:xfrm>
          <a:prstGeom prst="rect">
            <a:avLst/>
          </a:prstGeom>
        </p:spPr>
        <p:txBody>
          <a:bodyPr lIns="0" tIns="0" rIns="0" bIns="0" rtlCol="0" anchor="t">
            <a:spAutoFit/>
          </a:bodyPr>
          <a:lstStyle/>
          <a:p>
            <a:pPr algn="l">
              <a:lnSpc>
                <a:spcPts val="4608"/>
              </a:lnSpc>
            </a:pPr>
            <a:r>
              <a:rPr lang="en-US" sz="3600" spc="385">
                <a:solidFill>
                  <a:srgbClr val="FADF4E"/>
                </a:solidFill>
                <a:latin typeface="Muli"/>
                <a:ea typeface="Muli"/>
                <a:cs typeface="Muli"/>
                <a:sym typeface="Muli"/>
              </a:rPr>
              <a:t>GENASYS</a:t>
            </a:r>
            <a:r>
              <a:rPr lang="en-US" sz="3600" b="1" spc="385">
                <a:solidFill>
                  <a:srgbClr val="F9D100"/>
                </a:solidFill>
                <a:latin typeface="Muli Heavy"/>
                <a:ea typeface="Muli Heavy"/>
                <a:cs typeface="Muli Heavy"/>
                <a:sym typeface="Muli Heavy"/>
              </a:rPr>
              <a:t> </a:t>
            </a:r>
            <a:r>
              <a:rPr lang="en-US" sz="3600" spc="385">
                <a:solidFill>
                  <a:srgbClr val="FFFFFF"/>
                </a:solidFill>
                <a:latin typeface="Muli"/>
                <a:ea typeface="Muli"/>
                <a:cs typeface="Muli"/>
                <a:sym typeface="Muli"/>
              </a:rPr>
              <a:t>- COMMON OPERATING PICTURE TOOL</a:t>
            </a:r>
          </a:p>
        </p:txBody>
      </p:sp>
      <p:sp>
        <p:nvSpPr>
          <p:cNvPr id="7" name="TextBox 7"/>
          <p:cNvSpPr txBox="1"/>
          <p:nvPr/>
        </p:nvSpPr>
        <p:spPr>
          <a:xfrm>
            <a:off x="267947" y="3173621"/>
            <a:ext cx="7419184" cy="4286250"/>
          </a:xfrm>
          <a:prstGeom prst="rect">
            <a:avLst/>
          </a:prstGeom>
        </p:spPr>
        <p:txBody>
          <a:bodyPr lIns="0" tIns="0" rIns="0" bIns="0" rtlCol="0" anchor="t">
            <a:spAutoFit/>
          </a:bodyPr>
          <a:lstStyle/>
          <a:p>
            <a:pPr algn="ctr">
              <a:lnSpc>
                <a:spcPts val="3756"/>
              </a:lnSpc>
              <a:spcBef>
                <a:spcPct val="0"/>
              </a:spcBef>
            </a:pPr>
            <a:r>
              <a:rPr lang="en-US" sz="3130" u="sng" spc="156">
                <a:solidFill>
                  <a:srgbClr val="FFFFFF"/>
                </a:solidFill>
                <a:latin typeface="DM Sans"/>
                <a:ea typeface="DM Sans"/>
                <a:cs typeface="DM Sans"/>
                <a:sym typeface="DM Sans"/>
              </a:rPr>
              <a:t>EVACUATION ORDERS / WARNINGS</a:t>
            </a:r>
          </a:p>
          <a:p>
            <a:pPr algn="ctr">
              <a:lnSpc>
                <a:spcPts val="3756"/>
              </a:lnSpc>
              <a:spcBef>
                <a:spcPct val="0"/>
              </a:spcBef>
            </a:pPr>
            <a:endParaRPr lang="en-US" sz="3130" u="sng" spc="156">
              <a:solidFill>
                <a:srgbClr val="FFFFFF"/>
              </a:solidFill>
              <a:latin typeface="DM Sans"/>
              <a:ea typeface="DM Sans"/>
              <a:cs typeface="DM Sans"/>
              <a:sym typeface="DM Sans"/>
            </a:endParaRPr>
          </a:p>
          <a:p>
            <a:pPr algn="l">
              <a:lnSpc>
                <a:spcPts val="3756"/>
              </a:lnSpc>
              <a:spcBef>
                <a:spcPct val="0"/>
              </a:spcBef>
            </a:pPr>
            <a:r>
              <a:rPr lang="en-US" sz="3130" spc="156">
                <a:solidFill>
                  <a:srgbClr val="FFFFFF"/>
                </a:solidFill>
                <a:latin typeface="DM Sans"/>
                <a:ea typeface="DM Sans"/>
                <a:cs typeface="DM Sans"/>
                <a:sym typeface="DM Sans"/>
              </a:rPr>
              <a:t>THE INCIDENT COMMANDER WILL PROVIDE LAW THE AREA TO EVACUATE VIA ADDRESSES OR ZONES</a:t>
            </a:r>
          </a:p>
          <a:p>
            <a:pPr algn="ctr">
              <a:lnSpc>
                <a:spcPts val="3756"/>
              </a:lnSpc>
              <a:spcBef>
                <a:spcPct val="0"/>
              </a:spcBef>
            </a:pPr>
            <a:endParaRPr lang="en-US" sz="3130" spc="156">
              <a:solidFill>
                <a:srgbClr val="FFFFFF"/>
              </a:solidFill>
              <a:latin typeface="DM Sans"/>
              <a:ea typeface="DM Sans"/>
              <a:cs typeface="DM Sans"/>
              <a:sym typeface="DM Sans"/>
            </a:endParaRPr>
          </a:p>
          <a:p>
            <a:pPr algn="l">
              <a:lnSpc>
                <a:spcPts val="3756"/>
              </a:lnSpc>
              <a:spcBef>
                <a:spcPct val="0"/>
              </a:spcBef>
            </a:pPr>
            <a:r>
              <a:rPr lang="en-US" sz="3130" spc="156">
                <a:solidFill>
                  <a:srgbClr val="FFFFFF"/>
                </a:solidFill>
                <a:latin typeface="DM Sans"/>
                <a:ea typeface="DM Sans"/>
                <a:cs typeface="DM Sans"/>
                <a:sym typeface="DM Sans"/>
              </a:rPr>
              <a:t>EVACUATIONS ARE A LAW ENFORCEMENT FUNCTION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9999">
            <a:off x="-88374" y="-158801"/>
            <a:ext cx="18464748" cy="10604603"/>
          </a:xfrm>
          <a:custGeom>
            <a:avLst/>
            <a:gdLst/>
            <a:ahLst/>
            <a:cxnLst/>
            <a:rect l="l" t="t" r="r" b="b"/>
            <a:pathLst>
              <a:path w="18464748" h="10604603">
                <a:moveTo>
                  <a:pt x="179533" y="0"/>
                </a:moveTo>
                <a:lnTo>
                  <a:pt x="18464748" y="319169"/>
                </a:lnTo>
                <a:lnTo>
                  <a:pt x="18285215" y="10604602"/>
                </a:lnTo>
                <a:lnTo>
                  <a:pt x="0" y="10285433"/>
                </a:lnTo>
                <a:lnTo>
                  <a:pt x="179533" y="0"/>
                </a:lnTo>
                <a:close/>
              </a:path>
            </a:pathLst>
          </a:custGeom>
          <a:blipFill>
            <a:blip r:embed="rId3"/>
            <a:stretch>
              <a:fillRect l="-3" t="-21023" r="-17038" b="-14707"/>
            </a:stretch>
          </a:blipFill>
        </p:spPr>
        <p:txBody>
          <a:bodyPr/>
          <a:lstStyle/>
          <a:p>
            <a:endParaRPr lang="en-US"/>
          </a:p>
        </p:txBody>
      </p:sp>
      <p:sp>
        <p:nvSpPr>
          <p:cNvPr id="3" name="Freeform 3"/>
          <p:cNvSpPr/>
          <p:nvPr/>
        </p:nvSpPr>
        <p:spPr>
          <a:xfrm>
            <a:off x="-1222151" y="-240099"/>
            <a:ext cx="15164804" cy="11740953"/>
          </a:xfrm>
          <a:custGeom>
            <a:avLst/>
            <a:gdLst/>
            <a:ahLst/>
            <a:cxnLst/>
            <a:rect l="l" t="t" r="r" b="b"/>
            <a:pathLst>
              <a:path w="15164804" h="11740953">
                <a:moveTo>
                  <a:pt x="0" y="0"/>
                </a:moveTo>
                <a:lnTo>
                  <a:pt x="15164804" y="0"/>
                </a:lnTo>
                <a:lnTo>
                  <a:pt x="15164804" y="11740953"/>
                </a:lnTo>
                <a:lnTo>
                  <a:pt x="0" y="11740953"/>
                </a:lnTo>
                <a:lnTo>
                  <a:pt x="0" y="0"/>
                </a:lnTo>
                <a:close/>
              </a:path>
            </a:pathLst>
          </a:custGeom>
          <a:blipFill>
            <a:blip r:embed="rId4"/>
            <a:stretch>
              <a:fillRect l="-6608" r="-119"/>
            </a:stretch>
          </a:blipFill>
        </p:spPr>
        <p:txBody>
          <a:bodyPr/>
          <a:lstStyle/>
          <a:p>
            <a:endParaRPr lang="en-US"/>
          </a:p>
        </p:txBody>
      </p:sp>
      <p:sp>
        <p:nvSpPr>
          <p:cNvPr id="4" name="Freeform 4"/>
          <p:cNvSpPr/>
          <p:nvPr/>
        </p:nvSpPr>
        <p:spPr>
          <a:xfrm>
            <a:off x="899245" y="2273620"/>
            <a:ext cx="1229352" cy="1583707"/>
          </a:xfrm>
          <a:custGeom>
            <a:avLst/>
            <a:gdLst/>
            <a:ahLst/>
            <a:cxnLst/>
            <a:rect l="l" t="t" r="r" b="b"/>
            <a:pathLst>
              <a:path w="1229352" h="1583707">
                <a:moveTo>
                  <a:pt x="0" y="0"/>
                </a:moveTo>
                <a:lnTo>
                  <a:pt x="1229352" y="0"/>
                </a:lnTo>
                <a:lnTo>
                  <a:pt x="1229352" y="1583706"/>
                </a:lnTo>
                <a:lnTo>
                  <a:pt x="0" y="1583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971195" y="7346680"/>
            <a:ext cx="1157403" cy="1176521"/>
          </a:xfrm>
          <a:custGeom>
            <a:avLst/>
            <a:gdLst/>
            <a:ahLst/>
            <a:cxnLst/>
            <a:rect l="l" t="t" r="r" b="b"/>
            <a:pathLst>
              <a:path w="1157403" h="1176521">
                <a:moveTo>
                  <a:pt x="0" y="0"/>
                </a:moveTo>
                <a:lnTo>
                  <a:pt x="1157402" y="0"/>
                </a:lnTo>
                <a:lnTo>
                  <a:pt x="1157402" y="1176522"/>
                </a:lnTo>
                <a:lnTo>
                  <a:pt x="0" y="11765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899245" y="4915516"/>
            <a:ext cx="1096505" cy="1078686"/>
          </a:xfrm>
          <a:custGeom>
            <a:avLst/>
            <a:gdLst/>
            <a:ahLst/>
            <a:cxnLst/>
            <a:rect l="l" t="t" r="r" b="b"/>
            <a:pathLst>
              <a:path w="1096505" h="1078686">
                <a:moveTo>
                  <a:pt x="0" y="0"/>
                </a:moveTo>
                <a:lnTo>
                  <a:pt x="1096505" y="0"/>
                </a:lnTo>
                <a:lnTo>
                  <a:pt x="1096505" y="1078686"/>
                </a:lnTo>
                <a:lnTo>
                  <a:pt x="0" y="10786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TextBox 7"/>
          <p:cNvSpPr txBox="1"/>
          <p:nvPr/>
        </p:nvSpPr>
        <p:spPr>
          <a:xfrm>
            <a:off x="2231402" y="3017848"/>
            <a:ext cx="15290761" cy="398661"/>
          </a:xfrm>
          <a:prstGeom prst="rect">
            <a:avLst/>
          </a:prstGeom>
        </p:spPr>
        <p:txBody>
          <a:bodyPr lIns="0" tIns="0" rIns="0" bIns="0" rtlCol="0" anchor="t">
            <a:spAutoFit/>
          </a:bodyPr>
          <a:lstStyle/>
          <a:p>
            <a:pPr algn="l">
              <a:lnSpc>
                <a:spcPts val="3226"/>
              </a:lnSpc>
            </a:pPr>
            <a:r>
              <a:rPr lang="en-US" sz="2304" spc="-27">
                <a:solidFill>
                  <a:srgbClr val="FFFFFF"/>
                </a:solidFill>
                <a:latin typeface="DM Sans"/>
                <a:ea typeface="DM Sans"/>
                <a:cs typeface="DM Sans"/>
                <a:sym typeface="DM Sans"/>
              </a:rPr>
              <a:t> CONTACT SHERIFF’S OFFICE DISPATCH</a:t>
            </a:r>
          </a:p>
        </p:txBody>
      </p:sp>
      <p:sp>
        <p:nvSpPr>
          <p:cNvPr id="8" name="TextBox 8"/>
          <p:cNvSpPr txBox="1"/>
          <p:nvPr/>
        </p:nvSpPr>
        <p:spPr>
          <a:xfrm>
            <a:off x="2342790" y="7333847"/>
            <a:ext cx="7645381" cy="1189355"/>
          </a:xfrm>
          <a:prstGeom prst="rect">
            <a:avLst/>
          </a:prstGeom>
        </p:spPr>
        <p:txBody>
          <a:bodyPr lIns="0" tIns="0" rIns="0" bIns="0" rtlCol="0" anchor="t">
            <a:spAutoFit/>
          </a:bodyPr>
          <a:lstStyle/>
          <a:p>
            <a:pPr algn="l">
              <a:lnSpc>
                <a:spcPts val="3220"/>
              </a:lnSpc>
            </a:pPr>
            <a:r>
              <a:rPr lang="en-US" sz="2300" spc="-27">
                <a:solidFill>
                  <a:srgbClr val="FFFFFF"/>
                </a:solidFill>
                <a:latin typeface="DM Sans"/>
                <a:ea typeface="DM Sans"/>
                <a:cs typeface="DM Sans"/>
                <a:sym typeface="DM Sans"/>
              </a:rPr>
              <a:t>What is the Hazard?</a:t>
            </a:r>
          </a:p>
          <a:p>
            <a:pPr algn="l">
              <a:lnSpc>
                <a:spcPts val="3220"/>
              </a:lnSpc>
            </a:pPr>
            <a:r>
              <a:rPr lang="en-US" sz="2300" spc="-27">
                <a:solidFill>
                  <a:srgbClr val="FFFFFF"/>
                </a:solidFill>
                <a:latin typeface="DM Sans"/>
                <a:ea typeface="DM Sans"/>
                <a:cs typeface="DM Sans"/>
                <a:sym typeface="DM Sans"/>
              </a:rPr>
              <a:t>What is the protective action?</a:t>
            </a:r>
          </a:p>
          <a:p>
            <a:pPr algn="l">
              <a:lnSpc>
                <a:spcPts val="3220"/>
              </a:lnSpc>
            </a:pPr>
            <a:r>
              <a:rPr lang="en-US" sz="2300" spc="-27">
                <a:solidFill>
                  <a:srgbClr val="FFFFFF"/>
                </a:solidFill>
                <a:latin typeface="DM Sans"/>
                <a:ea typeface="DM Sans"/>
                <a:cs typeface="DM Sans"/>
                <a:sym typeface="DM Sans"/>
              </a:rPr>
              <a:t>Where is the area to be notified?</a:t>
            </a:r>
          </a:p>
        </p:txBody>
      </p:sp>
      <p:sp>
        <p:nvSpPr>
          <p:cNvPr id="9" name="TextBox 9"/>
          <p:cNvSpPr txBox="1"/>
          <p:nvPr/>
        </p:nvSpPr>
        <p:spPr>
          <a:xfrm>
            <a:off x="-1736855" y="402724"/>
            <a:ext cx="18536524" cy="813621"/>
          </a:xfrm>
          <a:prstGeom prst="rect">
            <a:avLst/>
          </a:prstGeom>
        </p:spPr>
        <p:txBody>
          <a:bodyPr lIns="0" tIns="0" rIns="0" bIns="0" rtlCol="0" anchor="t">
            <a:spAutoFit/>
          </a:bodyPr>
          <a:lstStyle/>
          <a:p>
            <a:pPr algn="ctr">
              <a:lnSpc>
                <a:spcPts val="6604"/>
              </a:lnSpc>
            </a:pPr>
            <a:r>
              <a:rPr lang="en-US" sz="4717" b="1">
                <a:solidFill>
                  <a:srgbClr val="FFFFFF"/>
                </a:solidFill>
                <a:latin typeface="Muli Bold"/>
                <a:ea typeface="Muli Bold"/>
                <a:cs typeface="Muli Bold"/>
                <a:sym typeface="Muli Bold"/>
              </a:rPr>
              <a:t>All Hazards Alerts</a:t>
            </a:r>
          </a:p>
        </p:txBody>
      </p:sp>
      <p:sp>
        <p:nvSpPr>
          <p:cNvPr id="10" name="TextBox 10"/>
          <p:cNvSpPr txBox="1"/>
          <p:nvPr/>
        </p:nvSpPr>
        <p:spPr>
          <a:xfrm>
            <a:off x="2342790" y="5407234"/>
            <a:ext cx="15290761" cy="398661"/>
          </a:xfrm>
          <a:prstGeom prst="rect">
            <a:avLst/>
          </a:prstGeom>
        </p:spPr>
        <p:txBody>
          <a:bodyPr lIns="0" tIns="0" rIns="0" bIns="0" rtlCol="0" anchor="t">
            <a:spAutoFit/>
          </a:bodyPr>
          <a:lstStyle/>
          <a:p>
            <a:pPr algn="l">
              <a:lnSpc>
                <a:spcPts val="3226"/>
              </a:lnSpc>
            </a:pPr>
            <a:r>
              <a:rPr lang="en-US" sz="2304" spc="-27">
                <a:solidFill>
                  <a:srgbClr val="FFFFFF"/>
                </a:solidFill>
                <a:latin typeface="DM Sans"/>
                <a:ea typeface="DM Sans"/>
                <a:cs typeface="DM Sans"/>
                <a:sym typeface="DM Sans"/>
              </a:rPr>
              <a:t>REQUEST A CWS DUTY OFFICER CALLBACK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grpSp>
        <p:nvGrpSpPr>
          <p:cNvPr id="2" name="Group 2"/>
          <p:cNvGrpSpPr/>
          <p:nvPr/>
        </p:nvGrpSpPr>
        <p:grpSpPr>
          <a:xfrm>
            <a:off x="496064" y="2935001"/>
            <a:ext cx="4202540" cy="6794082"/>
            <a:chOff x="0" y="0"/>
            <a:chExt cx="1005092" cy="1624894"/>
          </a:xfrm>
        </p:grpSpPr>
        <p:sp>
          <p:nvSpPr>
            <p:cNvPr id="3" name="Freeform 3"/>
            <p:cNvSpPr/>
            <p:nvPr/>
          </p:nvSpPr>
          <p:spPr>
            <a:xfrm>
              <a:off x="0" y="0"/>
              <a:ext cx="1005092" cy="1624894"/>
            </a:xfrm>
            <a:custGeom>
              <a:avLst/>
              <a:gdLst/>
              <a:ahLst/>
              <a:cxnLst/>
              <a:rect l="l" t="t" r="r" b="b"/>
              <a:pathLst>
                <a:path w="1005092" h="1624894">
                  <a:moveTo>
                    <a:pt x="0" y="0"/>
                  </a:moveTo>
                  <a:lnTo>
                    <a:pt x="1005092" y="0"/>
                  </a:lnTo>
                  <a:lnTo>
                    <a:pt x="1005092" y="1624894"/>
                  </a:lnTo>
                  <a:lnTo>
                    <a:pt x="0" y="1624894"/>
                  </a:lnTo>
                  <a:close/>
                </a:path>
              </a:pathLst>
            </a:custGeom>
            <a:solidFill>
              <a:srgbClr val="F9D100"/>
            </a:solidFill>
            <a:ln cap="sq">
              <a:noFill/>
              <a:prstDash val="solid"/>
              <a:miter/>
            </a:ln>
          </p:spPr>
          <p:txBody>
            <a:bodyPr/>
            <a:lstStyle/>
            <a:p>
              <a:endParaRPr lang="en-US"/>
            </a:p>
          </p:txBody>
        </p:sp>
        <p:sp>
          <p:nvSpPr>
            <p:cNvPr id="4" name="TextBox 4"/>
            <p:cNvSpPr txBox="1"/>
            <p:nvPr/>
          </p:nvSpPr>
          <p:spPr>
            <a:xfrm>
              <a:off x="0" y="-47625"/>
              <a:ext cx="1005092" cy="1672519"/>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5" name="Group 5"/>
          <p:cNvGrpSpPr/>
          <p:nvPr/>
        </p:nvGrpSpPr>
        <p:grpSpPr>
          <a:xfrm>
            <a:off x="496064" y="2935001"/>
            <a:ext cx="4202540" cy="1006120"/>
            <a:chOff x="0" y="0"/>
            <a:chExt cx="1106842" cy="264986"/>
          </a:xfrm>
        </p:grpSpPr>
        <p:sp>
          <p:nvSpPr>
            <p:cNvPr id="6" name="Freeform 6"/>
            <p:cNvSpPr/>
            <p:nvPr/>
          </p:nvSpPr>
          <p:spPr>
            <a:xfrm>
              <a:off x="0" y="0"/>
              <a:ext cx="1106842" cy="264986"/>
            </a:xfrm>
            <a:custGeom>
              <a:avLst/>
              <a:gdLst/>
              <a:ahLst/>
              <a:cxnLst/>
              <a:rect l="l" t="t" r="r" b="b"/>
              <a:pathLst>
                <a:path w="1106842" h="264986">
                  <a:moveTo>
                    <a:pt x="0" y="0"/>
                  </a:moveTo>
                  <a:lnTo>
                    <a:pt x="1106842" y="0"/>
                  </a:lnTo>
                  <a:lnTo>
                    <a:pt x="1106842" y="264986"/>
                  </a:lnTo>
                  <a:lnTo>
                    <a:pt x="0" y="264986"/>
                  </a:lnTo>
                  <a:close/>
                </a:path>
              </a:pathLst>
            </a:custGeom>
            <a:solidFill>
              <a:srgbClr val="545454"/>
            </a:solidFill>
          </p:spPr>
          <p:txBody>
            <a:bodyPr/>
            <a:lstStyle/>
            <a:p>
              <a:endParaRPr lang="en-US"/>
            </a:p>
          </p:txBody>
        </p:sp>
        <p:sp>
          <p:nvSpPr>
            <p:cNvPr id="7" name="TextBox 7"/>
            <p:cNvSpPr txBox="1"/>
            <p:nvPr/>
          </p:nvSpPr>
          <p:spPr>
            <a:xfrm>
              <a:off x="0" y="-66675"/>
              <a:ext cx="1106842" cy="331661"/>
            </a:xfrm>
            <a:prstGeom prst="rect">
              <a:avLst/>
            </a:prstGeom>
          </p:spPr>
          <p:txBody>
            <a:bodyPr lIns="50800" tIns="50800" rIns="50800" bIns="50800" rtlCol="0" anchor="ctr"/>
            <a:lstStyle/>
            <a:p>
              <a:pPr algn="ctr">
                <a:lnSpc>
                  <a:spcPts val="5459"/>
                </a:lnSpc>
              </a:pPr>
              <a:r>
                <a:rPr lang="en-US" sz="3899">
                  <a:solidFill>
                    <a:srgbClr val="F5FFF5"/>
                  </a:solidFill>
                  <a:latin typeface="DM Sans"/>
                  <a:ea typeface="DM Sans"/>
                  <a:cs typeface="DM Sans"/>
                  <a:sym typeface="DM Sans"/>
                </a:rPr>
                <a:t>LEVEL 0</a:t>
              </a:r>
            </a:p>
          </p:txBody>
        </p:sp>
      </p:grpSp>
      <p:grpSp>
        <p:nvGrpSpPr>
          <p:cNvPr id="8" name="Group 8"/>
          <p:cNvGrpSpPr/>
          <p:nvPr/>
        </p:nvGrpSpPr>
        <p:grpSpPr>
          <a:xfrm>
            <a:off x="496064" y="3941121"/>
            <a:ext cx="4202540" cy="870234"/>
            <a:chOff x="0" y="0"/>
            <a:chExt cx="1106842" cy="229197"/>
          </a:xfrm>
        </p:grpSpPr>
        <p:sp>
          <p:nvSpPr>
            <p:cNvPr id="9" name="Freeform 9"/>
            <p:cNvSpPr/>
            <p:nvPr/>
          </p:nvSpPr>
          <p:spPr>
            <a:xfrm>
              <a:off x="0" y="0"/>
              <a:ext cx="1106842" cy="229197"/>
            </a:xfrm>
            <a:custGeom>
              <a:avLst/>
              <a:gdLst/>
              <a:ahLst/>
              <a:cxnLst/>
              <a:rect l="l" t="t" r="r" b="b"/>
              <a:pathLst>
                <a:path w="1106842" h="229197">
                  <a:moveTo>
                    <a:pt x="0" y="0"/>
                  </a:moveTo>
                  <a:lnTo>
                    <a:pt x="1106842" y="0"/>
                  </a:lnTo>
                  <a:lnTo>
                    <a:pt x="1106842" y="229197"/>
                  </a:lnTo>
                  <a:lnTo>
                    <a:pt x="0" y="229197"/>
                  </a:lnTo>
                  <a:close/>
                </a:path>
              </a:pathLst>
            </a:custGeom>
            <a:solidFill>
              <a:srgbClr val="A6A6A6"/>
            </a:solidFill>
          </p:spPr>
          <p:txBody>
            <a:bodyPr/>
            <a:lstStyle/>
            <a:p>
              <a:endParaRPr lang="en-US"/>
            </a:p>
          </p:txBody>
        </p:sp>
        <p:sp>
          <p:nvSpPr>
            <p:cNvPr id="10" name="TextBox 10"/>
            <p:cNvSpPr txBox="1"/>
            <p:nvPr/>
          </p:nvSpPr>
          <p:spPr>
            <a:xfrm>
              <a:off x="0" y="-47625"/>
              <a:ext cx="1106842" cy="276822"/>
            </a:xfrm>
            <a:prstGeom prst="rect">
              <a:avLst/>
            </a:prstGeom>
          </p:spPr>
          <p:txBody>
            <a:bodyPr lIns="50800" tIns="50800" rIns="50800" bIns="50800" rtlCol="0" anchor="ctr"/>
            <a:lstStyle/>
            <a:p>
              <a:pPr algn="ctr">
                <a:lnSpc>
                  <a:spcPts val="3360"/>
                </a:lnSpc>
              </a:pPr>
              <a:r>
                <a:rPr lang="en-US" sz="2400" b="1">
                  <a:solidFill>
                    <a:srgbClr val="000000"/>
                  </a:solidFill>
                  <a:latin typeface="DM Sans Bold"/>
                  <a:ea typeface="DM Sans Bold"/>
                  <a:cs typeface="DM Sans Bold"/>
                  <a:sym typeface="DM Sans Bold"/>
                </a:rPr>
                <a:t>Internal Notification</a:t>
              </a:r>
            </a:p>
          </p:txBody>
        </p:sp>
      </p:grpSp>
      <p:sp>
        <p:nvSpPr>
          <p:cNvPr id="11" name="TextBox 11"/>
          <p:cNvSpPr txBox="1"/>
          <p:nvPr/>
        </p:nvSpPr>
        <p:spPr>
          <a:xfrm>
            <a:off x="592807" y="6075759"/>
            <a:ext cx="4009053" cy="3168522"/>
          </a:xfrm>
          <a:prstGeom prst="rect">
            <a:avLst/>
          </a:prstGeom>
        </p:spPr>
        <p:txBody>
          <a:bodyPr lIns="0" tIns="0" rIns="0" bIns="0" rtlCol="0" anchor="t">
            <a:spAutoFit/>
          </a:bodyPr>
          <a:lstStyle/>
          <a:p>
            <a:pPr algn="ctr">
              <a:lnSpc>
                <a:spcPts val="2816"/>
              </a:lnSpc>
              <a:spcBef>
                <a:spcPct val="0"/>
              </a:spcBef>
            </a:pPr>
            <a:r>
              <a:rPr lang="en-US" sz="2200" b="1" spc="235">
                <a:solidFill>
                  <a:srgbClr val="000000"/>
                </a:solidFill>
                <a:latin typeface="Inter Bold"/>
                <a:ea typeface="Inter Bold"/>
                <a:cs typeface="Inter Bold"/>
                <a:sym typeface="Inter Bold"/>
              </a:rPr>
              <a:t>OFF-SITE IMPACT IS NOT EXPECTED</a:t>
            </a:r>
          </a:p>
          <a:p>
            <a:pPr algn="ctr">
              <a:lnSpc>
                <a:spcPts val="2816"/>
              </a:lnSpc>
              <a:spcBef>
                <a:spcPct val="0"/>
              </a:spcBef>
            </a:pPr>
            <a:endParaRPr lang="en-US" sz="2200" b="1" spc="235">
              <a:solidFill>
                <a:srgbClr val="000000"/>
              </a:solidFill>
              <a:latin typeface="Inter Bold"/>
              <a:ea typeface="Inter Bold"/>
              <a:cs typeface="Inter Bold"/>
              <a:sym typeface="Inter Bold"/>
            </a:endParaRPr>
          </a:p>
          <a:p>
            <a:pPr algn="ctr">
              <a:lnSpc>
                <a:spcPts val="2816"/>
              </a:lnSpc>
              <a:spcBef>
                <a:spcPct val="0"/>
              </a:spcBef>
            </a:pPr>
            <a:r>
              <a:rPr lang="en-US" sz="2200" b="1" spc="235">
                <a:solidFill>
                  <a:srgbClr val="000000"/>
                </a:solidFill>
                <a:latin typeface="Inter Bold"/>
                <a:ea typeface="Inter Bold"/>
                <a:cs typeface="Inter Bold"/>
                <a:sym typeface="Inter Bold"/>
              </a:rPr>
              <a:t>FLARING NOT INCLUDED IN ANY OTHER LEVEL</a:t>
            </a:r>
          </a:p>
          <a:p>
            <a:pPr algn="ctr">
              <a:lnSpc>
                <a:spcPts val="2816"/>
              </a:lnSpc>
              <a:spcBef>
                <a:spcPct val="0"/>
              </a:spcBef>
            </a:pPr>
            <a:endParaRPr lang="en-US" sz="2200" b="1" spc="235">
              <a:solidFill>
                <a:srgbClr val="000000"/>
              </a:solidFill>
              <a:latin typeface="Inter Bold"/>
              <a:ea typeface="Inter Bold"/>
              <a:cs typeface="Inter Bold"/>
              <a:sym typeface="Inter Bold"/>
            </a:endParaRPr>
          </a:p>
          <a:p>
            <a:pPr algn="ctr">
              <a:lnSpc>
                <a:spcPts val="2816"/>
              </a:lnSpc>
              <a:spcBef>
                <a:spcPct val="0"/>
              </a:spcBef>
            </a:pPr>
            <a:r>
              <a:rPr lang="en-US" sz="2200" b="1" spc="235">
                <a:solidFill>
                  <a:srgbClr val="000000"/>
                </a:solidFill>
                <a:latin typeface="Inter Bold"/>
                <a:ea typeface="Inter Bold"/>
                <a:cs typeface="Inter Bold"/>
                <a:sym typeface="Inter Bold"/>
              </a:rPr>
              <a:t>NOT EXPECTED TO CAUSE PUBLIC CONCERN</a:t>
            </a:r>
          </a:p>
        </p:txBody>
      </p:sp>
      <p:grpSp>
        <p:nvGrpSpPr>
          <p:cNvPr id="12" name="Group 12"/>
          <p:cNvGrpSpPr/>
          <p:nvPr/>
        </p:nvGrpSpPr>
        <p:grpSpPr>
          <a:xfrm>
            <a:off x="4860468" y="2935001"/>
            <a:ext cx="4202540" cy="6794082"/>
            <a:chOff x="0" y="0"/>
            <a:chExt cx="1005092" cy="1624894"/>
          </a:xfrm>
        </p:grpSpPr>
        <p:sp>
          <p:nvSpPr>
            <p:cNvPr id="13" name="Freeform 13"/>
            <p:cNvSpPr/>
            <p:nvPr/>
          </p:nvSpPr>
          <p:spPr>
            <a:xfrm>
              <a:off x="0" y="0"/>
              <a:ext cx="1005092" cy="1624894"/>
            </a:xfrm>
            <a:custGeom>
              <a:avLst/>
              <a:gdLst/>
              <a:ahLst/>
              <a:cxnLst/>
              <a:rect l="l" t="t" r="r" b="b"/>
              <a:pathLst>
                <a:path w="1005092" h="1624894">
                  <a:moveTo>
                    <a:pt x="0" y="0"/>
                  </a:moveTo>
                  <a:lnTo>
                    <a:pt x="1005092" y="0"/>
                  </a:lnTo>
                  <a:lnTo>
                    <a:pt x="1005092" y="1624894"/>
                  </a:lnTo>
                  <a:lnTo>
                    <a:pt x="0" y="1624894"/>
                  </a:lnTo>
                  <a:close/>
                </a:path>
              </a:pathLst>
            </a:custGeom>
            <a:solidFill>
              <a:srgbClr val="F9D100"/>
            </a:solidFill>
            <a:ln cap="sq">
              <a:noFill/>
              <a:prstDash val="solid"/>
              <a:miter/>
            </a:ln>
          </p:spPr>
          <p:txBody>
            <a:bodyPr/>
            <a:lstStyle/>
            <a:p>
              <a:endParaRPr lang="en-US"/>
            </a:p>
          </p:txBody>
        </p:sp>
        <p:sp>
          <p:nvSpPr>
            <p:cNvPr id="14" name="TextBox 14"/>
            <p:cNvSpPr txBox="1"/>
            <p:nvPr/>
          </p:nvSpPr>
          <p:spPr>
            <a:xfrm>
              <a:off x="0" y="-47625"/>
              <a:ext cx="1005092" cy="1672519"/>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15" name="Group 15"/>
          <p:cNvGrpSpPr/>
          <p:nvPr/>
        </p:nvGrpSpPr>
        <p:grpSpPr>
          <a:xfrm>
            <a:off x="4860468" y="2935001"/>
            <a:ext cx="4202540" cy="1006120"/>
            <a:chOff x="0" y="0"/>
            <a:chExt cx="1106842" cy="264986"/>
          </a:xfrm>
        </p:grpSpPr>
        <p:sp>
          <p:nvSpPr>
            <p:cNvPr id="16" name="Freeform 16"/>
            <p:cNvSpPr/>
            <p:nvPr/>
          </p:nvSpPr>
          <p:spPr>
            <a:xfrm>
              <a:off x="0" y="0"/>
              <a:ext cx="1106842" cy="264986"/>
            </a:xfrm>
            <a:custGeom>
              <a:avLst/>
              <a:gdLst/>
              <a:ahLst/>
              <a:cxnLst/>
              <a:rect l="l" t="t" r="r" b="b"/>
              <a:pathLst>
                <a:path w="1106842" h="264986">
                  <a:moveTo>
                    <a:pt x="0" y="0"/>
                  </a:moveTo>
                  <a:lnTo>
                    <a:pt x="1106842" y="0"/>
                  </a:lnTo>
                  <a:lnTo>
                    <a:pt x="1106842" y="264986"/>
                  </a:lnTo>
                  <a:lnTo>
                    <a:pt x="0" y="264986"/>
                  </a:lnTo>
                  <a:close/>
                </a:path>
              </a:pathLst>
            </a:custGeom>
            <a:solidFill>
              <a:srgbClr val="545454"/>
            </a:solidFill>
          </p:spPr>
          <p:txBody>
            <a:bodyPr/>
            <a:lstStyle/>
            <a:p>
              <a:endParaRPr lang="en-US"/>
            </a:p>
          </p:txBody>
        </p:sp>
        <p:sp>
          <p:nvSpPr>
            <p:cNvPr id="17" name="TextBox 17"/>
            <p:cNvSpPr txBox="1"/>
            <p:nvPr/>
          </p:nvSpPr>
          <p:spPr>
            <a:xfrm>
              <a:off x="0" y="-66675"/>
              <a:ext cx="1106842" cy="331661"/>
            </a:xfrm>
            <a:prstGeom prst="rect">
              <a:avLst/>
            </a:prstGeom>
          </p:spPr>
          <p:txBody>
            <a:bodyPr lIns="50800" tIns="50800" rIns="50800" bIns="50800" rtlCol="0" anchor="ctr"/>
            <a:lstStyle/>
            <a:p>
              <a:pPr algn="ctr">
                <a:lnSpc>
                  <a:spcPts val="5459"/>
                </a:lnSpc>
              </a:pPr>
              <a:r>
                <a:rPr lang="en-US" sz="3899">
                  <a:solidFill>
                    <a:srgbClr val="F5FFF5"/>
                  </a:solidFill>
                  <a:latin typeface="DM Sans"/>
                  <a:ea typeface="DM Sans"/>
                  <a:cs typeface="DM Sans"/>
                  <a:sym typeface="DM Sans"/>
                </a:rPr>
                <a:t>LEVEL 1</a:t>
              </a:r>
            </a:p>
          </p:txBody>
        </p:sp>
      </p:grpSp>
      <p:grpSp>
        <p:nvGrpSpPr>
          <p:cNvPr id="18" name="Group 18"/>
          <p:cNvGrpSpPr/>
          <p:nvPr/>
        </p:nvGrpSpPr>
        <p:grpSpPr>
          <a:xfrm>
            <a:off x="4860468" y="3941121"/>
            <a:ext cx="4202540" cy="870234"/>
            <a:chOff x="0" y="0"/>
            <a:chExt cx="1106842" cy="229197"/>
          </a:xfrm>
        </p:grpSpPr>
        <p:sp>
          <p:nvSpPr>
            <p:cNvPr id="19" name="Freeform 19"/>
            <p:cNvSpPr/>
            <p:nvPr/>
          </p:nvSpPr>
          <p:spPr>
            <a:xfrm>
              <a:off x="0" y="0"/>
              <a:ext cx="1106842" cy="229197"/>
            </a:xfrm>
            <a:custGeom>
              <a:avLst/>
              <a:gdLst/>
              <a:ahLst/>
              <a:cxnLst/>
              <a:rect l="l" t="t" r="r" b="b"/>
              <a:pathLst>
                <a:path w="1106842" h="229197">
                  <a:moveTo>
                    <a:pt x="0" y="0"/>
                  </a:moveTo>
                  <a:lnTo>
                    <a:pt x="1106842" y="0"/>
                  </a:lnTo>
                  <a:lnTo>
                    <a:pt x="1106842" y="229197"/>
                  </a:lnTo>
                  <a:lnTo>
                    <a:pt x="0" y="229197"/>
                  </a:lnTo>
                  <a:close/>
                </a:path>
              </a:pathLst>
            </a:custGeom>
            <a:solidFill>
              <a:srgbClr val="A6A6A6"/>
            </a:solidFill>
          </p:spPr>
          <p:txBody>
            <a:bodyPr/>
            <a:lstStyle/>
            <a:p>
              <a:endParaRPr lang="en-US"/>
            </a:p>
          </p:txBody>
        </p:sp>
        <p:sp>
          <p:nvSpPr>
            <p:cNvPr id="20" name="TextBox 20"/>
            <p:cNvSpPr txBox="1"/>
            <p:nvPr/>
          </p:nvSpPr>
          <p:spPr>
            <a:xfrm>
              <a:off x="0" y="-47625"/>
              <a:ext cx="1106842" cy="276822"/>
            </a:xfrm>
            <a:prstGeom prst="rect">
              <a:avLst/>
            </a:prstGeom>
          </p:spPr>
          <p:txBody>
            <a:bodyPr lIns="50800" tIns="50800" rIns="50800" bIns="50800" rtlCol="0" anchor="ctr"/>
            <a:lstStyle/>
            <a:p>
              <a:pPr algn="ctr">
                <a:lnSpc>
                  <a:spcPts val="3360"/>
                </a:lnSpc>
              </a:pPr>
              <a:r>
                <a:rPr lang="en-US" sz="2400" b="1">
                  <a:solidFill>
                    <a:srgbClr val="000000"/>
                  </a:solidFill>
                  <a:latin typeface="DM Sans Bold"/>
                  <a:ea typeface="DM Sans Bold"/>
                  <a:cs typeface="DM Sans Bold"/>
                  <a:sym typeface="DM Sans Bold"/>
                </a:rPr>
                <a:t>Community Awareness</a:t>
              </a:r>
            </a:p>
          </p:txBody>
        </p:sp>
      </p:grpSp>
      <p:sp>
        <p:nvSpPr>
          <p:cNvPr id="21" name="TextBox 21"/>
          <p:cNvSpPr txBox="1"/>
          <p:nvPr/>
        </p:nvSpPr>
        <p:spPr>
          <a:xfrm>
            <a:off x="4957211" y="6075759"/>
            <a:ext cx="4009053" cy="3264788"/>
          </a:xfrm>
          <a:prstGeom prst="rect">
            <a:avLst/>
          </a:prstGeom>
        </p:spPr>
        <p:txBody>
          <a:bodyPr lIns="0" tIns="0" rIns="0" bIns="0" rtlCol="0" anchor="t">
            <a:spAutoFit/>
          </a:bodyPr>
          <a:lstStyle/>
          <a:p>
            <a:pPr algn="ctr">
              <a:lnSpc>
                <a:spcPts val="2560"/>
              </a:lnSpc>
              <a:spcBef>
                <a:spcPct val="0"/>
              </a:spcBef>
            </a:pPr>
            <a:r>
              <a:rPr lang="en-US" sz="2000" b="1" spc="214">
                <a:solidFill>
                  <a:srgbClr val="000000"/>
                </a:solidFill>
                <a:latin typeface="Inter Bold"/>
                <a:ea typeface="Inter Bold"/>
                <a:cs typeface="Inter Bold"/>
                <a:sym typeface="Inter Bold"/>
              </a:rPr>
              <a:t>OFF-SITE HEALTH IMPACT IS NOT EXPECTED</a:t>
            </a:r>
          </a:p>
          <a:p>
            <a:pPr algn="ctr">
              <a:lnSpc>
                <a:spcPts val="2560"/>
              </a:lnSpc>
              <a:spcBef>
                <a:spcPct val="0"/>
              </a:spcBef>
            </a:pPr>
            <a:endParaRPr lang="en-US" sz="2000" b="1" spc="214">
              <a:solidFill>
                <a:srgbClr val="000000"/>
              </a:solidFill>
              <a:latin typeface="Inter Bold"/>
              <a:ea typeface="Inter Bold"/>
              <a:cs typeface="Inter Bold"/>
              <a:sym typeface="Inter Bold"/>
            </a:endParaRPr>
          </a:p>
          <a:p>
            <a:pPr algn="ctr">
              <a:lnSpc>
                <a:spcPts val="2560"/>
              </a:lnSpc>
              <a:spcBef>
                <a:spcPct val="0"/>
              </a:spcBef>
            </a:pPr>
            <a:r>
              <a:rPr lang="en-US" sz="2000" b="1" spc="214">
                <a:solidFill>
                  <a:srgbClr val="000000"/>
                </a:solidFill>
                <a:latin typeface="Inter Bold"/>
                <a:ea typeface="Inter Bold"/>
                <a:cs typeface="Inter Bold"/>
                <a:sym typeface="Inter Bold"/>
              </a:rPr>
              <a:t>ODOR OR AUDIBLE IMPACT</a:t>
            </a:r>
          </a:p>
          <a:p>
            <a:pPr algn="ctr">
              <a:lnSpc>
                <a:spcPts val="2560"/>
              </a:lnSpc>
              <a:spcBef>
                <a:spcPct val="0"/>
              </a:spcBef>
            </a:pPr>
            <a:endParaRPr lang="en-US" sz="2000" b="1" spc="214">
              <a:solidFill>
                <a:srgbClr val="000000"/>
              </a:solidFill>
              <a:latin typeface="Inter Bold"/>
              <a:ea typeface="Inter Bold"/>
              <a:cs typeface="Inter Bold"/>
              <a:sym typeface="Inter Bold"/>
            </a:endParaRPr>
          </a:p>
          <a:p>
            <a:pPr algn="ctr">
              <a:lnSpc>
                <a:spcPts val="2560"/>
              </a:lnSpc>
              <a:spcBef>
                <a:spcPct val="0"/>
              </a:spcBef>
            </a:pPr>
            <a:r>
              <a:rPr lang="en-US" sz="2000" b="1" spc="214">
                <a:solidFill>
                  <a:srgbClr val="000000"/>
                </a:solidFill>
                <a:latin typeface="Inter Bold"/>
                <a:ea typeface="Inter Bold"/>
                <a:cs typeface="Inter Bold"/>
                <a:sym typeface="Inter Bold"/>
              </a:rPr>
              <a:t>FLARING LASTING LONGER THAN 20 MINUTES</a:t>
            </a:r>
          </a:p>
          <a:p>
            <a:pPr algn="ctr">
              <a:lnSpc>
                <a:spcPts val="2560"/>
              </a:lnSpc>
              <a:spcBef>
                <a:spcPct val="0"/>
              </a:spcBef>
            </a:pPr>
            <a:endParaRPr lang="en-US" sz="2000" b="1" spc="214">
              <a:solidFill>
                <a:srgbClr val="000000"/>
              </a:solidFill>
              <a:latin typeface="Inter Bold"/>
              <a:ea typeface="Inter Bold"/>
              <a:cs typeface="Inter Bold"/>
              <a:sym typeface="Inter Bold"/>
            </a:endParaRPr>
          </a:p>
          <a:p>
            <a:pPr algn="ctr">
              <a:lnSpc>
                <a:spcPts val="2560"/>
              </a:lnSpc>
              <a:spcBef>
                <a:spcPct val="0"/>
              </a:spcBef>
            </a:pPr>
            <a:r>
              <a:rPr lang="en-US" sz="2000" b="1" spc="214">
                <a:solidFill>
                  <a:srgbClr val="000000"/>
                </a:solidFill>
                <a:latin typeface="Inter Bold"/>
                <a:ea typeface="Inter Bold"/>
                <a:cs typeface="Inter Bold"/>
                <a:sym typeface="Inter Bold"/>
              </a:rPr>
              <a:t>PLUMES VISIBLE OFF-SITE</a:t>
            </a:r>
          </a:p>
          <a:p>
            <a:pPr algn="l">
              <a:lnSpc>
                <a:spcPts val="2816"/>
              </a:lnSpc>
              <a:spcBef>
                <a:spcPct val="0"/>
              </a:spcBef>
            </a:pPr>
            <a:endParaRPr lang="en-US" sz="2000" b="1" spc="214">
              <a:solidFill>
                <a:srgbClr val="000000"/>
              </a:solidFill>
              <a:latin typeface="Inter Bold"/>
              <a:ea typeface="Inter Bold"/>
              <a:cs typeface="Inter Bold"/>
              <a:sym typeface="Inter Bold"/>
            </a:endParaRPr>
          </a:p>
        </p:txBody>
      </p:sp>
      <p:grpSp>
        <p:nvGrpSpPr>
          <p:cNvPr id="22" name="Group 22"/>
          <p:cNvGrpSpPr/>
          <p:nvPr/>
        </p:nvGrpSpPr>
        <p:grpSpPr>
          <a:xfrm>
            <a:off x="9224932" y="2935001"/>
            <a:ext cx="4202540" cy="6794082"/>
            <a:chOff x="0" y="0"/>
            <a:chExt cx="1005092" cy="1624894"/>
          </a:xfrm>
        </p:grpSpPr>
        <p:sp>
          <p:nvSpPr>
            <p:cNvPr id="23" name="Freeform 23"/>
            <p:cNvSpPr/>
            <p:nvPr/>
          </p:nvSpPr>
          <p:spPr>
            <a:xfrm>
              <a:off x="0" y="0"/>
              <a:ext cx="1005092" cy="1624894"/>
            </a:xfrm>
            <a:custGeom>
              <a:avLst/>
              <a:gdLst/>
              <a:ahLst/>
              <a:cxnLst/>
              <a:rect l="l" t="t" r="r" b="b"/>
              <a:pathLst>
                <a:path w="1005092" h="1624894">
                  <a:moveTo>
                    <a:pt x="0" y="0"/>
                  </a:moveTo>
                  <a:lnTo>
                    <a:pt x="1005092" y="0"/>
                  </a:lnTo>
                  <a:lnTo>
                    <a:pt x="1005092" y="1624894"/>
                  </a:lnTo>
                  <a:lnTo>
                    <a:pt x="0" y="1624894"/>
                  </a:lnTo>
                  <a:close/>
                </a:path>
              </a:pathLst>
            </a:custGeom>
            <a:solidFill>
              <a:srgbClr val="F9D100"/>
            </a:solidFill>
            <a:ln cap="sq">
              <a:noFill/>
              <a:prstDash val="solid"/>
              <a:miter/>
            </a:ln>
          </p:spPr>
          <p:txBody>
            <a:bodyPr/>
            <a:lstStyle/>
            <a:p>
              <a:endParaRPr lang="en-US"/>
            </a:p>
          </p:txBody>
        </p:sp>
        <p:sp>
          <p:nvSpPr>
            <p:cNvPr id="24" name="TextBox 24"/>
            <p:cNvSpPr txBox="1"/>
            <p:nvPr/>
          </p:nvSpPr>
          <p:spPr>
            <a:xfrm>
              <a:off x="0" y="-47625"/>
              <a:ext cx="1005092" cy="1672519"/>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25" name="Group 25"/>
          <p:cNvGrpSpPr/>
          <p:nvPr/>
        </p:nvGrpSpPr>
        <p:grpSpPr>
          <a:xfrm>
            <a:off x="9224932" y="2935001"/>
            <a:ext cx="4202540" cy="1006120"/>
            <a:chOff x="0" y="0"/>
            <a:chExt cx="1106842" cy="264986"/>
          </a:xfrm>
        </p:grpSpPr>
        <p:sp>
          <p:nvSpPr>
            <p:cNvPr id="26" name="Freeform 26"/>
            <p:cNvSpPr/>
            <p:nvPr/>
          </p:nvSpPr>
          <p:spPr>
            <a:xfrm>
              <a:off x="0" y="0"/>
              <a:ext cx="1106842" cy="264986"/>
            </a:xfrm>
            <a:custGeom>
              <a:avLst/>
              <a:gdLst/>
              <a:ahLst/>
              <a:cxnLst/>
              <a:rect l="l" t="t" r="r" b="b"/>
              <a:pathLst>
                <a:path w="1106842" h="264986">
                  <a:moveTo>
                    <a:pt x="0" y="0"/>
                  </a:moveTo>
                  <a:lnTo>
                    <a:pt x="1106842" y="0"/>
                  </a:lnTo>
                  <a:lnTo>
                    <a:pt x="1106842" y="264986"/>
                  </a:lnTo>
                  <a:lnTo>
                    <a:pt x="0" y="264986"/>
                  </a:lnTo>
                  <a:close/>
                </a:path>
              </a:pathLst>
            </a:custGeom>
            <a:solidFill>
              <a:srgbClr val="545454"/>
            </a:solidFill>
          </p:spPr>
          <p:txBody>
            <a:bodyPr/>
            <a:lstStyle/>
            <a:p>
              <a:endParaRPr lang="en-US"/>
            </a:p>
          </p:txBody>
        </p:sp>
        <p:sp>
          <p:nvSpPr>
            <p:cNvPr id="27" name="TextBox 27"/>
            <p:cNvSpPr txBox="1"/>
            <p:nvPr/>
          </p:nvSpPr>
          <p:spPr>
            <a:xfrm>
              <a:off x="0" y="-66675"/>
              <a:ext cx="1106842" cy="331661"/>
            </a:xfrm>
            <a:prstGeom prst="rect">
              <a:avLst/>
            </a:prstGeom>
          </p:spPr>
          <p:txBody>
            <a:bodyPr lIns="50800" tIns="50800" rIns="50800" bIns="50800" rtlCol="0" anchor="ctr"/>
            <a:lstStyle/>
            <a:p>
              <a:pPr algn="ctr">
                <a:lnSpc>
                  <a:spcPts val="5459"/>
                </a:lnSpc>
              </a:pPr>
              <a:r>
                <a:rPr lang="en-US" sz="3899">
                  <a:solidFill>
                    <a:srgbClr val="F5FFF5"/>
                  </a:solidFill>
                  <a:latin typeface="DM Sans"/>
                  <a:ea typeface="DM Sans"/>
                  <a:cs typeface="DM Sans"/>
                  <a:sym typeface="DM Sans"/>
                </a:rPr>
                <a:t>LEVEL 2</a:t>
              </a:r>
            </a:p>
          </p:txBody>
        </p:sp>
      </p:grpSp>
      <p:grpSp>
        <p:nvGrpSpPr>
          <p:cNvPr id="28" name="Group 28"/>
          <p:cNvGrpSpPr/>
          <p:nvPr/>
        </p:nvGrpSpPr>
        <p:grpSpPr>
          <a:xfrm>
            <a:off x="9224932" y="3941121"/>
            <a:ext cx="4202540" cy="870234"/>
            <a:chOff x="0" y="0"/>
            <a:chExt cx="1106842" cy="229197"/>
          </a:xfrm>
        </p:grpSpPr>
        <p:sp>
          <p:nvSpPr>
            <p:cNvPr id="29" name="Freeform 29"/>
            <p:cNvSpPr/>
            <p:nvPr/>
          </p:nvSpPr>
          <p:spPr>
            <a:xfrm>
              <a:off x="0" y="0"/>
              <a:ext cx="1106842" cy="229197"/>
            </a:xfrm>
            <a:custGeom>
              <a:avLst/>
              <a:gdLst/>
              <a:ahLst/>
              <a:cxnLst/>
              <a:rect l="l" t="t" r="r" b="b"/>
              <a:pathLst>
                <a:path w="1106842" h="229197">
                  <a:moveTo>
                    <a:pt x="0" y="0"/>
                  </a:moveTo>
                  <a:lnTo>
                    <a:pt x="1106842" y="0"/>
                  </a:lnTo>
                  <a:lnTo>
                    <a:pt x="1106842" y="229197"/>
                  </a:lnTo>
                  <a:lnTo>
                    <a:pt x="0" y="229197"/>
                  </a:lnTo>
                  <a:close/>
                </a:path>
              </a:pathLst>
            </a:custGeom>
            <a:solidFill>
              <a:srgbClr val="A6A6A6"/>
            </a:solidFill>
          </p:spPr>
          <p:txBody>
            <a:bodyPr/>
            <a:lstStyle/>
            <a:p>
              <a:endParaRPr lang="en-US"/>
            </a:p>
          </p:txBody>
        </p:sp>
        <p:sp>
          <p:nvSpPr>
            <p:cNvPr id="30" name="TextBox 30"/>
            <p:cNvSpPr txBox="1"/>
            <p:nvPr/>
          </p:nvSpPr>
          <p:spPr>
            <a:xfrm>
              <a:off x="0" y="-47625"/>
              <a:ext cx="1106842" cy="276822"/>
            </a:xfrm>
            <a:prstGeom prst="rect">
              <a:avLst/>
            </a:prstGeom>
          </p:spPr>
          <p:txBody>
            <a:bodyPr lIns="50800" tIns="50800" rIns="50800" bIns="50800" rtlCol="0" anchor="ctr"/>
            <a:lstStyle/>
            <a:p>
              <a:pPr algn="ctr">
                <a:lnSpc>
                  <a:spcPts val="3360"/>
                </a:lnSpc>
              </a:pPr>
              <a:r>
                <a:rPr lang="en-US" sz="2400" b="1">
                  <a:solidFill>
                    <a:srgbClr val="000000"/>
                  </a:solidFill>
                  <a:latin typeface="DM Sans Bold"/>
                  <a:ea typeface="DM Sans Bold"/>
                  <a:cs typeface="DM Sans Bold"/>
                  <a:sym typeface="DM Sans Bold"/>
                </a:rPr>
                <a:t>Public Health Advisory</a:t>
              </a:r>
            </a:p>
          </p:txBody>
        </p:sp>
      </p:grpSp>
      <p:sp>
        <p:nvSpPr>
          <p:cNvPr id="31" name="TextBox 31"/>
          <p:cNvSpPr txBox="1"/>
          <p:nvPr/>
        </p:nvSpPr>
        <p:spPr>
          <a:xfrm>
            <a:off x="9321676" y="6075759"/>
            <a:ext cx="4009053" cy="2293238"/>
          </a:xfrm>
          <a:prstGeom prst="rect">
            <a:avLst/>
          </a:prstGeom>
        </p:spPr>
        <p:txBody>
          <a:bodyPr lIns="0" tIns="0" rIns="0" bIns="0" rtlCol="0" anchor="t">
            <a:spAutoFit/>
          </a:bodyPr>
          <a:lstStyle/>
          <a:p>
            <a:pPr algn="ctr">
              <a:lnSpc>
                <a:spcPts val="2560"/>
              </a:lnSpc>
              <a:spcBef>
                <a:spcPct val="0"/>
              </a:spcBef>
            </a:pPr>
            <a:r>
              <a:rPr lang="en-US" sz="2000" b="1" spc="214">
                <a:solidFill>
                  <a:srgbClr val="000000"/>
                </a:solidFill>
                <a:latin typeface="Inter Bold"/>
                <a:ea typeface="Inter Bold"/>
                <a:cs typeface="Inter Bold"/>
                <a:sym typeface="Inter Bold"/>
              </a:rPr>
              <a:t>OFF-SITE CONSEQUENCES EXPECTED</a:t>
            </a:r>
          </a:p>
          <a:p>
            <a:pPr algn="ctr">
              <a:lnSpc>
                <a:spcPts val="2560"/>
              </a:lnSpc>
              <a:spcBef>
                <a:spcPct val="0"/>
              </a:spcBef>
            </a:pPr>
            <a:endParaRPr lang="en-US" sz="2000" b="1" spc="214">
              <a:solidFill>
                <a:srgbClr val="000000"/>
              </a:solidFill>
              <a:latin typeface="Inter Bold"/>
              <a:ea typeface="Inter Bold"/>
              <a:cs typeface="Inter Bold"/>
              <a:sym typeface="Inter Bold"/>
            </a:endParaRPr>
          </a:p>
          <a:p>
            <a:pPr algn="ctr">
              <a:lnSpc>
                <a:spcPts val="2560"/>
              </a:lnSpc>
              <a:spcBef>
                <a:spcPct val="0"/>
              </a:spcBef>
            </a:pPr>
            <a:r>
              <a:rPr lang="en-US" sz="2000" b="1" spc="214">
                <a:solidFill>
                  <a:srgbClr val="000000"/>
                </a:solidFill>
                <a:latin typeface="Inter Bold"/>
                <a:ea typeface="Inter Bold"/>
                <a:cs typeface="Inter Bold"/>
                <a:sym typeface="Inter Bold"/>
              </a:rPr>
              <a:t> MAY IMPACT HEALTH OF SENSITIVE POPULATIONS</a:t>
            </a:r>
          </a:p>
          <a:p>
            <a:pPr algn="ctr">
              <a:lnSpc>
                <a:spcPts val="2560"/>
              </a:lnSpc>
              <a:spcBef>
                <a:spcPct val="0"/>
              </a:spcBef>
            </a:pPr>
            <a:endParaRPr lang="en-US" sz="2000" b="1" spc="214">
              <a:solidFill>
                <a:srgbClr val="000000"/>
              </a:solidFill>
              <a:latin typeface="Inter Bold"/>
              <a:ea typeface="Inter Bold"/>
              <a:cs typeface="Inter Bold"/>
              <a:sym typeface="Inter Bold"/>
            </a:endParaRPr>
          </a:p>
          <a:p>
            <a:pPr algn="l">
              <a:lnSpc>
                <a:spcPts val="2816"/>
              </a:lnSpc>
              <a:spcBef>
                <a:spcPct val="0"/>
              </a:spcBef>
            </a:pPr>
            <a:endParaRPr lang="en-US" sz="2000" b="1" spc="214">
              <a:solidFill>
                <a:srgbClr val="000000"/>
              </a:solidFill>
              <a:latin typeface="Inter Bold"/>
              <a:ea typeface="Inter Bold"/>
              <a:cs typeface="Inter Bold"/>
              <a:sym typeface="Inter Bold"/>
            </a:endParaRPr>
          </a:p>
        </p:txBody>
      </p:sp>
      <p:grpSp>
        <p:nvGrpSpPr>
          <p:cNvPr id="32" name="Group 32"/>
          <p:cNvGrpSpPr/>
          <p:nvPr/>
        </p:nvGrpSpPr>
        <p:grpSpPr>
          <a:xfrm>
            <a:off x="13589397" y="2935001"/>
            <a:ext cx="4202540" cy="6794082"/>
            <a:chOff x="0" y="0"/>
            <a:chExt cx="1005092" cy="1624894"/>
          </a:xfrm>
        </p:grpSpPr>
        <p:sp>
          <p:nvSpPr>
            <p:cNvPr id="33" name="Freeform 33"/>
            <p:cNvSpPr/>
            <p:nvPr/>
          </p:nvSpPr>
          <p:spPr>
            <a:xfrm>
              <a:off x="0" y="0"/>
              <a:ext cx="1005092" cy="1624894"/>
            </a:xfrm>
            <a:custGeom>
              <a:avLst/>
              <a:gdLst/>
              <a:ahLst/>
              <a:cxnLst/>
              <a:rect l="l" t="t" r="r" b="b"/>
              <a:pathLst>
                <a:path w="1005092" h="1624894">
                  <a:moveTo>
                    <a:pt x="0" y="0"/>
                  </a:moveTo>
                  <a:lnTo>
                    <a:pt x="1005092" y="0"/>
                  </a:lnTo>
                  <a:lnTo>
                    <a:pt x="1005092" y="1624894"/>
                  </a:lnTo>
                  <a:lnTo>
                    <a:pt x="0" y="1624894"/>
                  </a:lnTo>
                  <a:close/>
                </a:path>
              </a:pathLst>
            </a:custGeom>
            <a:solidFill>
              <a:srgbClr val="F9D100"/>
            </a:solidFill>
            <a:ln cap="sq">
              <a:noFill/>
              <a:prstDash val="solid"/>
              <a:miter/>
            </a:ln>
          </p:spPr>
          <p:txBody>
            <a:bodyPr/>
            <a:lstStyle/>
            <a:p>
              <a:endParaRPr lang="en-US"/>
            </a:p>
          </p:txBody>
        </p:sp>
        <p:sp>
          <p:nvSpPr>
            <p:cNvPr id="34" name="TextBox 34"/>
            <p:cNvSpPr txBox="1"/>
            <p:nvPr/>
          </p:nvSpPr>
          <p:spPr>
            <a:xfrm>
              <a:off x="0" y="-47625"/>
              <a:ext cx="1005092" cy="1672519"/>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35" name="Group 35"/>
          <p:cNvGrpSpPr/>
          <p:nvPr/>
        </p:nvGrpSpPr>
        <p:grpSpPr>
          <a:xfrm>
            <a:off x="13589397" y="2935001"/>
            <a:ext cx="4202540" cy="1006120"/>
            <a:chOff x="0" y="0"/>
            <a:chExt cx="1106842" cy="264986"/>
          </a:xfrm>
        </p:grpSpPr>
        <p:sp>
          <p:nvSpPr>
            <p:cNvPr id="36" name="Freeform 36"/>
            <p:cNvSpPr/>
            <p:nvPr/>
          </p:nvSpPr>
          <p:spPr>
            <a:xfrm>
              <a:off x="0" y="0"/>
              <a:ext cx="1106842" cy="264986"/>
            </a:xfrm>
            <a:custGeom>
              <a:avLst/>
              <a:gdLst/>
              <a:ahLst/>
              <a:cxnLst/>
              <a:rect l="l" t="t" r="r" b="b"/>
              <a:pathLst>
                <a:path w="1106842" h="264986">
                  <a:moveTo>
                    <a:pt x="0" y="0"/>
                  </a:moveTo>
                  <a:lnTo>
                    <a:pt x="1106842" y="0"/>
                  </a:lnTo>
                  <a:lnTo>
                    <a:pt x="1106842" y="264986"/>
                  </a:lnTo>
                  <a:lnTo>
                    <a:pt x="0" y="264986"/>
                  </a:lnTo>
                  <a:close/>
                </a:path>
              </a:pathLst>
            </a:custGeom>
            <a:solidFill>
              <a:srgbClr val="545454"/>
            </a:solidFill>
          </p:spPr>
          <p:txBody>
            <a:bodyPr/>
            <a:lstStyle/>
            <a:p>
              <a:endParaRPr lang="en-US"/>
            </a:p>
          </p:txBody>
        </p:sp>
        <p:sp>
          <p:nvSpPr>
            <p:cNvPr id="37" name="TextBox 37"/>
            <p:cNvSpPr txBox="1"/>
            <p:nvPr/>
          </p:nvSpPr>
          <p:spPr>
            <a:xfrm>
              <a:off x="0" y="-66675"/>
              <a:ext cx="1106842" cy="331661"/>
            </a:xfrm>
            <a:prstGeom prst="rect">
              <a:avLst/>
            </a:prstGeom>
          </p:spPr>
          <p:txBody>
            <a:bodyPr lIns="50800" tIns="50800" rIns="50800" bIns="50800" rtlCol="0" anchor="ctr"/>
            <a:lstStyle/>
            <a:p>
              <a:pPr algn="ctr">
                <a:lnSpc>
                  <a:spcPts val="5459"/>
                </a:lnSpc>
              </a:pPr>
              <a:r>
                <a:rPr lang="en-US" sz="3899">
                  <a:solidFill>
                    <a:srgbClr val="F5FFF5"/>
                  </a:solidFill>
                  <a:latin typeface="DM Sans"/>
                  <a:ea typeface="DM Sans"/>
                  <a:cs typeface="DM Sans"/>
                  <a:sym typeface="DM Sans"/>
                </a:rPr>
                <a:t>LEVEL 3</a:t>
              </a:r>
            </a:p>
          </p:txBody>
        </p:sp>
      </p:grpSp>
      <p:grpSp>
        <p:nvGrpSpPr>
          <p:cNvPr id="38" name="Group 38"/>
          <p:cNvGrpSpPr/>
          <p:nvPr/>
        </p:nvGrpSpPr>
        <p:grpSpPr>
          <a:xfrm>
            <a:off x="13589397" y="3941121"/>
            <a:ext cx="4202540" cy="870234"/>
            <a:chOff x="0" y="0"/>
            <a:chExt cx="1106842" cy="229197"/>
          </a:xfrm>
        </p:grpSpPr>
        <p:sp>
          <p:nvSpPr>
            <p:cNvPr id="39" name="Freeform 39"/>
            <p:cNvSpPr/>
            <p:nvPr/>
          </p:nvSpPr>
          <p:spPr>
            <a:xfrm>
              <a:off x="0" y="0"/>
              <a:ext cx="1106842" cy="229197"/>
            </a:xfrm>
            <a:custGeom>
              <a:avLst/>
              <a:gdLst/>
              <a:ahLst/>
              <a:cxnLst/>
              <a:rect l="l" t="t" r="r" b="b"/>
              <a:pathLst>
                <a:path w="1106842" h="229197">
                  <a:moveTo>
                    <a:pt x="0" y="0"/>
                  </a:moveTo>
                  <a:lnTo>
                    <a:pt x="1106842" y="0"/>
                  </a:lnTo>
                  <a:lnTo>
                    <a:pt x="1106842" y="229197"/>
                  </a:lnTo>
                  <a:lnTo>
                    <a:pt x="0" y="229197"/>
                  </a:lnTo>
                  <a:close/>
                </a:path>
              </a:pathLst>
            </a:custGeom>
            <a:solidFill>
              <a:srgbClr val="A6A6A6"/>
            </a:solidFill>
          </p:spPr>
          <p:txBody>
            <a:bodyPr/>
            <a:lstStyle/>
            <a:p>
              <a:endParaRPr lang="en-US"/>
            </a:p>
          </p:txBody>
        </p:sp>
        <p:sp>
          <p:nvSpPr>
            <p:cNvPr id="40" name="TextBox 40"/>
            <p:cNvSpPr txBox="1"/>
            <p:nvPr/>
          </p:nvSpPr>
          <p:spPr>
            <a:xfrm>
              <a:off x="0" y="-47625"/>
              <a:ext cx="1106842" cy="276822"/>
            </a:xfrm>
            <a:prstGeom prst="rect">
              <a:avLst/>
            </a:prstGeom>
          </p:spPr>
          <p:txBody>
            <a:bodyPr lIns="50800" tIns="50800" rIns="50800" bIns="50800" rtlCol="0" anchor="ctr"/>
            <a:lstStyle/>
            <a:p>
              <a:pPr algn="ctr">
                <a:lnSpc>
                  <a:spcPts val="3360"/>
                </a:lnSpc>
              </a:pPr>
              <a:r>
                <a:rPr lang="en-US" sz="2400" b="1">
                  <a:solidFill>
                    <a:srgbClr val="000000"/>
                  </a:solidFill>
                  <a:latin typeface="DM Sans Bold"/>
                  <a:ea typeface="DM Sans Bold"/>
                  <a:cs typeface="DM Sans Bold"/>
                  <a:sym typeface="DM Sans Bold"/>
                </a:rPr>
                <a:t>Protective Actions Issued</a:t>
              </a:r>
            </a:p>
          </p:txBody>
        </p:sp>
      </p:grpSp>
      <p:sp>
        <p:nvSpPr>
          <p:cNvPr id="41" name="TextBox 41"/>
          <p:cNvSpPr txBox="1"/>
          <p:nvPr/>
        </p:nvSpPr>
        <p:spPr>
          <a:xfrm>
            <a:off x="13686140" y="6075759"/>
            <a:ext cx="4009053" cy="1645538"/>
          </a:xfrm>
          <a:prstGeom prst="rect">
            <a:avLst/>
          </a:prstGeom>
        </p:spPr>
        <p:txBody>
          <a:bodyPr lIns="0" tIns="0" rIns="0" bIns="0" rtlCol="0" anchor="t">
            <a:spAutoFit/>
          </a:bodyPr>
          <a:lstStyle/>
          <a:p>
            <a:pPr algn="ctr">
              <a:lnSpc>
                <a:spcPts val="2560"/>
              </a:lnSpc>
              <a:spcBef>
                <a:spcPct val="0"/>
              </a:spcBef>
            </a:pPr>
            <a:r>
              <a:rPr lang="en-US" sz="2000" b="1" spc="214">
                <a:solidFill>
                  <a:srgbClr val="000000"/>
                </a:solidFill>
                <a:latin typeface="Inter Bold"/>
                <a:ea typeface="Inter Bold"/>
                <a:cs typeface="Inter Bold"/>
                <a:sym typeface="Inter Bold"/>
              </a:rPr>
              <a:t>OFF-SITE CONSEQUENCES MAY IMPACT THE GENERAL PUBLIC’S HEALTH</a:t>
            </a:r>
          </a:p>
          <a:p>
            <a:pPr algn="l">
              <a:lnSpc>
                <a:spcPts val="2816"/>
              </a:lnSpc>
              <a:spcBef>
                <a:spcPct val="0"/>
              </a:spcBef>
            </a:pPr>
            <a:endParaRPr lang="en-US" sz="2000" b="1" spc="214">
              <a:solidFill>
                <a:srgbClr val="000000"/>
              </a:solidFill>
              <a:latin typeface="Inter Bold"/>
              <a:ea typeface="Inter Bold"/>
              <a:cs typeface="Inter Bold"/>
              <a:sym typeface="Inter Bold"/>
            </a:endParaRPr>
          </a:p>
        </p:txBody>
      </p:sp>
      <p:sp>
        <p:nvSpPr>
          <p:cNvPr id="42" name="TextBox 42"/>
          <p:cNvSpPr txBox="1"/>
          <p:nvPr/>
        </p:nvSpPr>
        <p:spPr>
          <a:xfrm>
            <a:off x="0" y="574265"/>
            <a:ext cx="18288000" cy="813621"/>
          </a:xfrm>
          <a:prstGeom prst="rect">
            <a:avLst/>
          </a:prstGeom>
        </p:spPr>
        <p:txBody>
          <a:bodyPr lIns="0" tIns="0" rIns="0" bIns="0" rtlCol="0" anchor="t">
            <a:spAutoFit/>
          </a:bodyPr>
          <a:lstStyle/>
          <a:p>
            <a:pPr algn="ctr">
              <a:lnSpc>
                <a:spcPts val="6604"/>
              </a:lnSpc>
            </a:pPr>
            <a:r>
              <a:rPr lang="en-US" sz="4717">
                <a:solidFill>
                  <a:srgbClr val="FFFFFF"/>
                </a:solidFill>
                <a:latin typeface="Muli"/>
                <a:ea typeface="Muli"/>
                <a:cs typeface="Muli"/>
                <a:sym typeface="Muli"/>
              </a:rPr>
              <a:t>CCHHMP Notification Policy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8000"/>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sp>
        <p:nvSpPr>
          <p:cNvPr id="2" name="Freeform 2"/>
          <p:cNvSpPr/>
          <p:nvPr/>
        </p:nvSpPr>
        <p:spPr>
          <a:xfrm>
            <a:off x="318398" y="1552311"/>
            <a:ext cx="7953670" cy="7182378"/>
          </a:xfrm>
          <a:custGeom>
            <a:avLst/>
            <a:gdLst/>
            <a:ahLst/>
            <a:cxnLst/>
            <a:rect l="l" t="t" r="r" b="b"/>
            <a:pathLst>
              <a:path w="7953670" h="7182378">
                <a:moveTo>
                  <a:pt x="0" y="0"/>
                </a:moveTo>
                <a:lnTo>
                  <a:pt x="7953670" y="0"/>
                </a:lnTo>
                <a:lnTo>
                  <a:pt x="7953670" y="7182378"/>
                </a:lnTo>
                <a:lnTo>
                  <a:pt x="0" y="7182378"/>
                </a:lnTo>
                <a:lnTo>
                  <a:pt x="0" y="0"/>
                </a:lnTo>
                <a:close/>
              </a:path>
            </a:pathLst>
          </a:custGeom>
          <a:blipFill>
            <a:blip r:embed="rId2"/>
            <a:stretch>
              <a:fillRect t="-21630" r="-34396" b="-8194"/>
            </a:stretch>
          </a:blipFill>
        </p:spPr>
        <p:txBody>
          <a:bodyPr/>
          <a:lstStyle/>
          <a:p>
            <a:endParaRPr lang="en-US"/>
          </a:p>
        </p:txBody>
      </p:sp>
      <p:sp>
        <p:nvSpPr>
          <p:cNvPr id="3" name="Freeform 3"/>
          <p:cNvSpPr/>
          <p:nvPr/>
        </p:nvSpPr>
        <p:spPr>
          <a:xfrm>
            <a:off x="8569113" y="1552311"/>
            <a:ext cx="9488527" cy="7182378"/>
          </a:xfrm>
          <a:custGeom>
            <a:avLst/>
            <a:gdLst/>
            <a:ahLst/>
            <a:cxnLst/>
            <a:rect l="l" t="t" r="r" b="b"/>
            <a:pathLst>
              <a:path w="9488527" h="7182378">
                <a:moveTo>
                  <a:pt x="0" y="0"/>
                </a:moveTo>
                <a:lnTo>
                  <a:pt x="9488527" y="0"/>
                </a:lnTo>
                <a:lnTo>
                  <a:pt x="9488527" y="7182378"/>
                </a:lnTo>
                <a:lnTo>
                  <a:pt x="0" y="7182378"/>
                </a:lnTo>
                <a:lnTo>
                  <a:pt x="0" y="0"/>
                </a:lnTo>
                <a:close/>
              </a:path>
            </a:pathLst>
          </a:custGeom>
          <a:blipFill>
            <a:blip r:embed="rId3"/>
            <a:stretch>
              <a:fillRect l="-10053" r="-11545"/>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grpSp>
        <p:nvGrpSpPr>
          <p:cNvPr id="2" name="Group 2"/>
          <p:cNvGrpSpPr/>
          <p:nvPr/>
        </p:nvGrpSpPr>
        <p:grpSpPr>
          <a:xfrm>
            <a:off x="6218314" y="798746"/>
            <a:ext cx="11525415" cy="9212210"/>
            <a:chOff x="0" y="0"/>
            <a:chExt cx="15367220" cy="12282947"/>
          </a:xfrm>
        </p:grpSpPr>
        <p:grpSp>
          <p:nvGrpSpPr>
            <p:cNvPr id="3" name="Group 3"/>
            <p:cNvGrpSpPr/>
            <p:nvPr/>
          </p:nvGrpSpPr>
          <p:grpSpPr>
            <a:xfrm>
              <a:off x="0" y="0"/>
              <a:ext cx="15367220" cy="12282947"/>
              <a:chOff x="0" y="0"/>
              <a:chExt cx="3616500" cy="2890652"/>
            </a:xfrm>
          </p:grpSpPr>
          <p:sp>
            <p:nvSpPr>
              <p:cNvPr id="4" name="Freeform 4"/>
              <p:cNvSpPr/>
              <p:nvPr/>
            </p:nvSpPr>
            <p:spPr>
              <a:xfrm>
                <a:off x="0" y="0"/>
                <a:ext cx="3616500" cy="2890652"/>
              </a:xfrm>
              <a:custGeom>
                <a:avLst/>
                <a:gdLst/>
                <a:ahLst/>
                <a:cxnLst/>
                <a:rect l="l" t="t" r="r" b="b"/>
                <a:pathLst>
                  <a:path w="3616500" h="2890652">
                    <a:moveTo>
                      <a:pt x="28754" y="0"/>
                    </a:moveTo>
                    <a:lnTo>
                      <a:pt x="3587746" y="0"/>
                    </a:lnTo>
                    <a:cubicBezTo>
                      <a:pt x="3595372" y="0"/>
                      <a:pt x="3602686" y="3029"/>
                      <a:pt x="3608078" y="8422"/>
                    </a:cubicBezTo>
                    <a:cubicBezTo>
                      <a:pt x="3613471" y="13814"/>
                      <a:pt x="3616500" y="21128"/>
                      <a:pt x="3616500" y="28754"/>
                    </a:cubicBezTo>
                    <a:lnTo>
                      <a:pt x="3616500" y="2861897"/>
                    </a:lnTo>
                    <a:cubicBezTo>
                      <a:pt x="3616500" y="2869524"/>
                      <a:pt x="3613471" y="2876837"/>
                      <a:pt x="3608078" y="2882230"/>
                    </a:cubicBezTo>
                    <a:cubicBezTo>
                      <a:pt x="3602686" y="2887622"/>
                      <a:pt x="3595372" y="2890652"/>
                      <a:pt x="3587746" y="2890652"/>
                    </a:cubicBezTo>
                    <a:lnTo>
                      <a:pt x="28754" y="2890652"/>
                    </a:lnTo>
                    <a:cubicBezTo>
                      <a:pt x="21128" y="2890652"/>
                      <a:pt x="13814" y="2887622"/>
                      <a:pt x="8422" y="2882230"/>
                    </a:cubicBezTo>
                    <a:cubicBezTo>
                      <a:pt x="3029" y="2876837"/>
                      <a:pt x="0" y="2869524"/>
                      <a:pt x="0" y="2861897"/>
                    </a:cubicBezTo>
                    <a:lnTo>
                      <a:pt x="0" y="28754"/>
                    </a:lnTo>
                    <a:cubicBezTo>
                      <a:pt x="0" y="21128"/>
                      <a:pt x="3029" y="13814"/>
                      <a:pt x="8422" y="8422"/>
                    </a:cubicBezTo>
                    <a:cubicBezTo>
                      <a:pt x="13814" y="3029"/>
                      <a:pt x="21128" y="0"/>
                      <a:pt x="28754" y="0"/>
                    </a:cubicBezTo>
                    <a:close/>
                  </a:path>
                </a:pathLst>
              </a:custGeom>
              <a:solidFill>
                <a:srgbClr val="545454"/>
              </a:solidFill>
            </p:spPr>
            <p:txBody>
              <a:bodyPr/>
              <a:lstStyle/>
              <a:p>
                <a:endParaRPr lang="en-US"/>
              </a:p>
            </p:txBody>
          </p:sp>
          <p:sp>
            <p:nvSpPr>
              <p:cNvPr id="5" name="TextBox 5"/>
              <p:cNvSpPr txBox="1"/>
              <p:nvPr/>
            </p:nvSpPr>
            <p:spPr>
              <a:xfrm>
                <a:off x="0" y="-47625"/>
                <a:ext cx="3616500" cy="2938277"/>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477605" y="660551"/>
              <a:ext cx="14412010" cy="2799279"/>
            </a:xfrm>
            <a:prstGeom prst="rect">
              <a:avLst/>
            </a:prstGeom>
          </p:spPr>
          <p:txBody>
            <a:bodyPr lIns="0" tIns="0" rIns="0" bIns="0" rtlCol="0" anchor="t">
              <a:spAutoFit/>
            </a:bodyPr>
            <a:lstStyle/>
            <a:p>
              <a:pPr algn="ctr">
                <a:lnSpc>
                  <a:spcPts val="2800"/>
                </a:lnSpc>
                <a:spcBef>
                  <a:spcPct val="0"/>
                </a:spcBef>
              </a:pPr>
              <a:r>
                <a:rPr lang="en-US" sz="2000" b="1">
                  <a:solidFill>
                    <a:srgbClr val="FFFFFF"/>
                  </a:solidFill>
                  <a:latin typeface="DM Sans Bold"/>
                  <a:ea typeface="DM Sans Bold"/>
                  <a:cs typeface="DM Sans Bold"/>
                  <a:sym typeface="DM Sans Bold"/>
                </a:rPr>
                <a:t>This is a public health advisory for Martinez and Pacheco. An incident at the Martinez Refining Company could affect individuals with respiratory sensitivities. Most people will not be affected. Eye, skin, nose, or throat irritation may be possible for some people in the affected area. If people experience any irritation, advise them to go inside and rinse any irritated area of their body with water. Handle this as advisory information only. For more info go to CWSAlerts.com.</a:t>
              </a:r>
            </a:p>
          </p:txBody>
        </p:sp>
      </p:grpSp>
      <p:sp>
        <p:nvSpPr>
          <p:cNvPr id="7" name="AutoShape 7"/>
          <p:cNvSpPr/>
          <p:nvPr/>
        </p:nvSpPr>
        <p:spPr>
          <a:xfrm>
            <a:off x="477503" y="2150936"/>
            <a:ext cx="1977555" cy="0"/>
          </a:xfrm>
          <a:prstGeom prst="line">
            <a:avLst/>
          </a:prstGeom>
          <a:ln w="38100" cap="flat">
            <a:solidFill>
              <a:srgbClr val="FFFFFF"/>
            </a:solidFill>
            <a:prstDash val="solid"/>
            <a:headEnd type="none" w="sm" len="sm"/>
            <a:tailEnd type="none" w="sm" len="sm"/>
          </a:ln>
        </p:spPr>
        <p:txBody>
          <a:bodyPr/>
          <a:lstStyle/>
          <a:p>
            <a:endParaRPr lang="en-US"/>
          </a:p>
        </p:txBody>
      </p:sp>
      <p:sp>
        <p:nvSpPr>
          <p:cNvPr id="8" name="Freeform 8"/>
          <p:cNvSpPr/>
          <p:nvPr/>
        </p:nvSpPr>
        <p:spPr>
          <a:xfrm>
            <a:off x="6880370" y="3701829"/>
            <a:ext cx="10378930" cy="6305200"/>
          </a:xfrm>
          <a:custGeom>
            <a:avLst/>
            <a:gdLst/>
            <a:ahLst/>
            <a:cxnLst/>
            <a:rect l="l" t="t" r="r" b="b"/>
            <a:pathLst>
              <a:path w="10378930" h="6305200">
                <a:moveTo>
                  <a:pt x="0" y="0"/>
                </a:moveTo>
                <a:lnTo>
                  <a:pt x="10378930" y="0"/>
                </a:lnTo>
                <a:lnTo>
                  <a:pt x="10378930" y="6305200"/>
                </a:lnTo>
                <a:lnTo>
                  <a:pt x="0" y="6305200"/>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477503" y="1153637"/>
            <a:ext cx="4977978" cy="813943"/>
          </a:xfrm>
          <a:prstGeom prst="rect">
            <a:avLst/>
          </a:prstGeom>
        </p:spPr>
        <p:txBody>
          <a:bodyPr lIns="0" tIns="0" rIns="0" bIns="0" rtlCol="0" anchor="t">
            <a:spAutoFit/>
          </a:bodyPr>
          <a:lstStyle/>
          <a:p>
            <a:pPr algn="l">
              <a:lnSpc>
                <a:spcPts val="6656"/>
              </a:lnSpc>
            </a:pPr>
            <a:r>
              <a:rPr lang="en-US" sz="5200" b="1" spc="556">
                <a:solidFill>
                  <a:srgbClr val="FADF4E"/>
                </a:solidFill>
                <a:latin typeface="Muli Bold"/>
                <a:ea typeface="Muli Bold"/>
                <a:cs typeface="Muli Bold"/>
                <a:sym typeface="Muli Bold"/>
              </a:rPr>
              <a:t>LEVEL 2:</a:t>
            </a:r>
          </a:p>
        </p:txBody>
      </p:sp>
      <p:sp>
        <p:nvSpPr>
          <p:cNvPr id="10" name="TextBox 10"/>
          <p:cNvSpPr txBox="1"/>
          <p:nvPr/>
        </p:nvSpPr>
        <p:spPr>
          <a:xfrm>
            <a:off x="477503" y="2303336"/>
            <a:ext cx="4977978" cy="5722493"/>
          </a:xfrm>
          <a:prstGeom prst="rect">
            <a:avLst/>
          </a:prstGeom>
        </p:spPr>
        <p:txBody>
          <a:bodyPr lIns="0" tIns="0" rIns="0" bIns="0" rtlCol="0" anchor="t">
            <a:spAutoFit/>
          </a:bodyPr>
          <a:lstStyle/>
          <a:p>
            <a:pPr algn="l">
              <a:lnSpc>
                <a:spcPts val="5760"/>
              </a:lnSpc>
            </a:pPr>
            <a:endParaRPr/>
          </a:p>
          <a:p>
            <a:pPr algn="l">
              <a:lnSpc>
                <a:spcPts val="3968"/>
              </a:lnSpc>
            </a:pPr>
            <a:r>
              <a:rPr lang="en-US" sz="3100" b="1" spc="331">
                <a:solidFill>
                  <a:srgbClr val="F5FFF5"/>
                </a:solidFill>
                <a:latin typeface="Muli Bold"/>
                <a:ea typeface="Muli Bold"/>
                <a:cs typeface="Muli Bold"/>
                <a:sym typeface="Muli Bold"/>
              </a:rPr>
              <a:t>TEXT</a:t>
            </a:r>
          </a:p>
          <a:p>
            <a:pPr algn="l">
              <a:lnSpc>
                <a:spcPts val="3968"/>
              </a:lnSpc>
            </a:pPr>
            <a:endParaRPr lang="en-US" sz="3100" b="1" spc="331">
              <a:solidFill>
                <a:srgbClr val="F5FFF5"/>
              </a:solidFill>
              <a:latin typeface="Muli Bold"/>
              <a:ea typeface="Muli Bold"/>
              <a:cs typeface="Muli Bold"/>
              <a:sym typeface="Muli Bold"/>
            </a:endParaRPr>
          </a:p>
          <a:p>
            <a:pPr algn="l">
              <a:lnSpc>
                <a:spcPts val="3968"/>
              </a:lnSpc>
            </a:pPr>
            <a:r>
              <a:rPr lang="en-US" sz="3100" b="1" spc="331">
                <a:solidFill>
                  <a:srgbClr val="F5FFF5"/>
                </a:solidFill>
                <a:latin typeface="Muli Bold"/>
                <a:ea typeface="Muli Bold"/>
                <a:cs typeface="Muli Bold"/>
                <a:sym typeface="Muli Bold"/>
              </a:rPr>
              <a:t>EMAIL</a:t>
            </a:r>
          </a:p>
          <a:p>
            <a:pPr algn="l">
              <a:lnSpc>
                <a:spcPts val="3968"/>
              </a:lnSpc>
            </a:pPr>
            <a:endParaRPr lang="en-US" sz="3100" b="1" spc="331">
              <a:solidFill>
                <a:srgbClr val="F5FFF5"/>
              </a:solidFill>
              <a:latin typeface="Muli Bold"/>
              <a:ea typeface="Muli Bold"/>
              <a:cs typeface="Muli Bold"/>
              <a:sym typeface="Muli Bold"/>
            </a:endParaRPr>
          </a:p>
          <a:p>
            <a:pPr algn="l">
              <a:lnSpc>
                <a:spcPts val="3968"/>
              </a:lnSpc>
            </a:pPr>
            <a:r>
              <a:rPr lang="en-US" sz="3100" b="1" spc="331">
                <a:solidFill>
                  <a:srgbClr val="F5FFF5"/>
                </a:solidFill>
                <a:latin typeface="Muli Bold"/>
                <a:ea typeface="Muli Bold"/>
                <a:cs typeface="Muli Bold"/>
                <a:sym typeface="Muli Bold"/>
              </a:rPr>
              <a:t>SOCIAL MEDIA</a:t>
            </a:r>
          </a:p>
          <a:p>
            <a:pPr algn="l">
              <a:lnSpc>
                <a:spcPts val="3968"/>
              </a:lnSpc>
            </a:pPr>
            <a:endParaRPr lang="en-US" sz="3100" b="1" spc="331">
              <a:solidFill>
                <a:srgbClr val="F5FFF5"/>
              </a:solidFill>
              <a:latin typeface="Muli Bold"/>
              <a:ea typeface="Muli Bold"/>
              <a:cs typeface="Muli Bold"/>
              <a:sym typeface="Muli Bold"/>
            </a:endParaRPr>
          </a:p>
          <a:p>
            <a:pPr algn="l">
              <a:lnSpc>
                <a:spcPts val="3968"/>
              </a:lnSpc>
            </a:pPr>
            <a:r>
              <a:rPr lang="en-US" sz="3100" b="1" spc="331">
                <a:solidFill>
                  <a:srgbClr val="F5FFF5"/>
                </a:solidFill>
                <a:latin typeface="Muli Bold"/>
                <a:ea typeface="Muli Bold"/>
                <a:cs typeface="Muli Bold"/>
                <a:sym typeface="Muli Bold"/>
              </a:rPr>
              <a:t>CWS WEBSITE</a:t>
            </a:r>
          </a:p>
          <a:p>
            <a:pPr algn="l">
              <a:lnSpc>
                <a:spcPts val="3968"/>
              </a:lnSpc>
            </a:pPr>
            <a:endParaRPr lang="en-US" sz="3100" b="1" spc="331">
              <a:solidFill>
                <a:srgbClr val="F5FFF5"/>
              </a:solidFill>
              <a:latin typeface="Muli Bold"/>
              <a:ea typeface="Muli Bold"/>
              <a:cs typeface="Muli Bold"/>
              <a:sym typeface="Muli Bold"/>
            </a:endParaRPr>
          </a:p>
          <a:p>
            <a:pPr algn="l">
              <a:lnSpc>
                <a:spcPts val="3968"/>
              </a:lnSpc>
            </a:pPr>
            <a:r>
              <a:rPr lang="en-US" sz="3100" b="1" spc="331">
                <a:solidFill>
                  <a:srgbClr val="F5FFF5"/>
                </a:solidFill>
                <a:latin typeface="Muli Bold"/>
                <a:ea typeface="Muli Bold"/>
                <a:cs typeface="Muli Bold"/>
                <a:sym typeface="Muli Bold"/>
              </a:rPr>
              <a:t>HAZMAT WEBSITE</a:t>
            </a:r>
          </a:p>
          <a:p>
            <a:pPr algn="l">
              <a:lnSpc>
                <a:spcPts val="4352"/>
              </a:lnSpc>
            </a:pPr>
            <a:endParaRPr lang="en-US" sz="3100" b="1" spc="331">
              <a:solidFill>
                <a:srgbClr val="F5FFF5"/>
              </a:solidFill>
              <a:latin typeface="Muli Bold"/>
              <a:ea typeface="Muli Bold"/>
              <a:cs typeface="Muli Bold"/>
              <a:sym typeface="Muli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grpSp>
        <p:nvGrpSpPr>
          <p:cNvPr id="2" name="Group 2"/>
          <p:cNvGrpSpPr/>
          <p:nvPr/>
        </p:nvGrpSpPr>
        <p:grpSpPr>
          <a:xfrm>
            <a:off x="6165247" y="89969"/>
            <a:ext cx="11525415" cy="9917060"/>
            <a:chOff x="0" y="0"/>
            <a:chExt cx="15367220" cy="13222747"/>
          </a:xfrm>
        </p:grpSpPr>
        <p:grpSp>
          <p:nvGrpSpPr>
            <p:cNvPr id="3" name="Group 3"/>
            <p:cNvGrpSpPr/>
            <p:nvPr/>
          </p:nvGrpSpPr>
          <p:grpSpPr>
            <a:xfrm>
              <a:off x="0" y="0"/>
              <a:ext cx="15367220" cy="13222747"/>
              <a:chOff x="0" y="0"/>
              <a:chExt cx="3616500" cy="3111823"/>
            </a:xfrm>
          </p:grpSpPr>
          <p:sp>
            <p:nvSpPr>
              <p:cNvPr id="4" name="Freeform 4"/>
              <p:cNvSpPr/>
              <p:nvPr/>
            </p:nvSpPr>
            <p:spPr>
              <a:xfrm>
                <a:off x="0" y="0"/>
                <a:ext cx="3616500" cy="3111823"/>
              </a:xfrm>
              <a:custGeom>
                <a:avLst/>
                <a:gdLst/>
                <a:ahLst/>
                <a:cxnLst/>
                <a:rect l="l" t="t" r="r" b="b"/>
                <a:pathLst>
                  <a:path w="3616500" h="3111823">
                    <a:moveTo>
                      <a:pt x="28754" y="0"/>
                    </a:moveTo>
                    <a:lnTo>
                      <a:pt x="3587746" y="0"/>
                    </a:lnTo>
                    <a:cubicBezTo>
                      <a:pt x="3595372" y="0"/>
                      <a:pt x="3602686" y="3029"/>
                      <a:pt x="3608078" y="8422"/>
                    </a:cubicBezTo>
                    <a:cubicBezTo>
                      <a:pt x="3613471" y="13814"/>
                      <a:pt x="3616500" y="21128"/>
                      <a:pt x="3616500" y="28754"/>
                    </a:cubicBezTo>
                    <a:lnTo>
                      <a:pt x="3616500" y="3083069"/>
                    </a:lnTo>
                    <a:cubicBezTo>
                      <a:pt x="3616500" y="3090695"/>
                      <a:pt x="3613471" y="3098009"/>
                      <a:pt x="3608078" y="3103401"/>
                    </a:cubicBezTo>
                    <a:cubicBezTo>
                      <a:pt x="3602686" y="3108794"/>
                      <a:pt x="3595372" y="3111823"/>
                      <a:pt x="3587746" y="3111823"/>
                    </a:cubicBezTo>
                    <a:lnTo>
                      <a:pt x="28754" y="3111823"/>
                    </a:lnTo>
                    <a:cubicBezTo>
                      <a:pt x="21128" y="3111823"/>
                      <a:pt x="13814" y="3108794"/>
                      <a:pt x="8422" y="3103401"/>
                    </a:cubicBezTo>
                    <a:cubicBezTo>
                      <a:pt x="3029" y="3098009"/>
                      <a:pt x="0" y="3090695"/>
                      <a:pt x="0" y="3083069"/>
                    </a:cubicBezTo>
                    <a:lnTo>
                      <a:pt x="0" y="28754"/>
                    </a:lnTo>
                    <a:cubicBezTo>
                      <a:pt x="0" y="21128"/>
                      <a:pt x="3029" y="13814"/>
                      <a:pt x="8422" y="8422"/>
                    </a:cubicBezTo>
                    <a:cubicBezTo>
                      <a:pt x="13814" y="3029"/>
                      <a:pt x="21128" y="0"/>
                      <a:pt x="28754" y="0"/>
                    </a:cubicBezTo>
                    <a:close/>
                  </a:path>
                </a:pathLst>
              </a:custGeom>
              <a:solidFill>
                <a:srgbClr val="545454"/>
              </a:solidFill>
            </p:spPr>
            <p:txBody>
              <a:bodyPr/>
              <a:lstStyle/>
              <a:p>
                <a:endParaRPr lang="en-US"/>
              </a:p>
            </p:txBody>
          </p:sp>
          <p:sp>
            <p:nvSpPr>
              <p:cNvPr id="5" name="TextBox 5"/>
              <p:cNvSpPr txBox="1"/>
              <p:nvPr/>
            </p:nvSpPr>
            <p:spPr>
              <a:xfrm>
                <a:off x="0" y="-47625"/>
                <a:ext cx="3616500" cy="3159448"/>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477605" y="660551"/>
              <a:ext cx="14412010" cy="3739079"/>
            </a:xfrm>
            <a:prstGeom prst="rect">
              <a:avLst/>
            </a:prstGeom>
          </p:spPr>
          <p:txBody>
            <a:bodyPr lIns="0" tIns="0" rIns="0" bIns="0" rtlCol="0" anchor="t">
              <a:spAutoFit/>
            </a:bodyPr>
            <a:lstStyle/>
            <a:p>
              <a:pPr algn="ctr">
                <a:lnSpc>
                  <a:spcPts val="2800"/>
                </a:lnSpc>
                <a:spcBef>
                  <a:spcPct val="0"/>
                </a:spcBef>
              </a:pPr>
              <a:r>
                <a:rPr lang="en-US" sz="2000" b="1">
                  <a:solidFill>
                    <a:srgbClr val="FFFFFF"/>
                  </a:solidFill>
                  <a:latin typeface="DM Sans Bold"/>
                  <a:ea typeface="DM Sans Bold"/>
                  <a:cs typeface="DM Sans Bold"/>
                  <a:sym typeface="DM Sans Bold"/>
                </a:rPr>
                <a:t>This is a message from Contra Costa Health Services. There is an emergency at the Martinez Refining Company. Residents in portions of Martinez, Pacheco, North Concord and Clyde should shelter in place. Please go inside, close all windows and doors, turn off all heaters, air conditioners and fans. If not using the fireplace, close fireplace dampers and vents, and cover cracks around doors and windows with tape or damp towels. Updated emergency information can be found on media news networks and by going to www.cwsalerts.com. Stay off the telephone unless you have a life-threatening emergency.</a:t>
              </a:r>
            </a:p>
          </p:txBody>
        </p:sp>
      </p:grpSp>
      <p:sp>
        <p:nvSpPr>
          <p:cNvPr id="7" name="AutoShape 7"/>
          <p:cNvSpPr/>
          <p:nvPr/>
        </p:nvSpPr>
        <p:spPr>
          <a:xfrm>
            <a:off x="477503" y="2150936"/>
            <a:ext cx="1977555" cy="0"/>
          </a:xfrm>
          <a:prstGeom prst="line">
            <a:avLst/>
          </a:prstGeom>
          <a:ln w="38100" cap="flat">
            <a:solidFill>
              <a:srgbClr val="FFFFFF"/>
            </a:solidFill>
            <a:prstDash val="solid"/>
            <a:headEnd type="none" w="sm" len="sm"/>
            <a:tailEnd type="none" w="sm" len="sm"/>
          </a:ln>
        </p:spPr>
        <p:txBody>
          <a:bodyPr/>
          <a:lstStyle/>
          <a:p>
            <a:endParaRPr lang="en-US"/>
          </a:p>
        </p:txBody>
      </p:sp>
      <p:sp>
        <p:nvSpPr>
          <p:cNvPr id="8" name="Freeform 8"/>
          <p:cNvSpPr/>
          <p:nvPr/>
        </p:nvSpPr>
        <p:spPr>
          <a:xfrm>
            <a:off x="6880370" y="3701829"/>
            <a:ext cx="10378930" cy="6110623"/>
          </a:xfrm>
          <a:custGeom>
            <a:avLst/>
            <a:gdLst/>
            <a:ahLst/>
            <a:cxnLst/>
            <a:rect l="l" t="t" r="r" b="b"/>
            <a:pathLst>
              <a:path w="10378930" h="6110623">
                <a:moveTo>
                  <a:pt x="0" y="0"/>
                </a:moveTo>
                <a:lnTo>
                  <a:pt x="10378930" y="0"/>
                </a:lnTo>
                <a:lnTo>
                  <a:pt x="10378930" y="6110623"/>
                </a:lnTo>
                <a:lnTo>
                  <a:pt x="0" y="6110623"/>
                </a:lnTo>
                <a:lnTo>
                  <a:pt x="0" y="0"/>
                </a:lnTo>
                <a:close/>
              </a:path>
            </a:pathLst>
          </a:custGeom>
          <a:blipFill>
            <a:blip r:embed="rId2"/>
            <a:stretch>
              <a:fillRect b="-3184"/>
            </a:stretch>
          </a:blipFill>
        </p:spPr>
        <p:txBody>
          <a:bodyPr/>
          <a:lstStyle/>
          <a:p>
            <a:endParaRPr lang="en-US"/>
          </a:p>
        </p:txBody>
      </p:sp>
      <p:sp>
        <p:nvSpPr>
          <p:cNvPr id="9" name="TextBox 9"/>
          <p:cNvSpPr txBox="1"/>
          <p:nvPr/>
        </p:nvSpPr>
        <p:spPr>
          <a:xfrm>
            <a:off x="477503" y="1153637"/>
            <a:ext cx="4977978" cy="813943"/>
          </a:xfrm>
          <a:prstGeom prst="rect">
            <a:avLst/>
          </a:prstGeom>
        </p:spPr>
        <p:txBody>
          <a:bodyPr lIns="0" tIns="0" rIns="0" bIns="0" rtlCol="0" anchor="t">
            <a:spAutoFit/>
          </a:bodyPr>
          <a:lstStyle/>
          <a:p>
            <a:pPr algn="l">
              <a:lnSpc>
                <a:spcPts val="6656"/>
              </a:lnSpc>
            </a:pPr>
            <a:r>
              <a:rPr lang="en-US" sz="5200" b="1" spc="556">
                <a:solidFill>
                  <a:srgbClr val="FADF4E"/>
                </a:solidFill>
                <a:latin typeface="Muli Bold"/>
                <a:ea typeface="Muli Bold"/>
                <a:cs typeface="Muli Bold"/>
                <a:sym typeface="Muli Bold"/>
              </a:rPr>
              <a:t>LEVEL 3:</a:t>
            </a:r>
          </a:p>
        </p:txBody>
      </p:sp>
      <p:sp>
        <p:nvSpPr>
          <p:cNvPr id="10" name="TextBox 10"/>
          <p:cNvSpPr txBox="1"/>
          <p:nvPr/>
        </p:nvSpPr>
        <p:spPr>
          <a:xfrm>
            <a:off x="477503" y="1939005"/>
            <a:ext cx="4977978" cy="9227693"/>
          </a:xfrm>
          <a:prstGeom prst="rect">
            <a:avLst/>
          </a:prstGeom>
        </p:spPr>
        <p:txBody>
          <a:bodyPr lIns="0" tIns="0" rIns="0" bIns="0" rtlCol="0" anchor="t">
            <a:spAutoFit/>
          </a:bodyPr>
          <a:lstStyle/>
          <a:p>
            <a:pPr algn="l">
              <a:lnSpc>
                <a:spcPts val="5760"/>
              </a:lnSpc>
            </a:pPr>
            <a:endParaRPr/>
          </a:p>
          <a:p>
            <a:pPr algn="l">
              <a:lnSpc>
                <a:spcPts val="3200"/>
              </a:lnSpc>
            </a:pPr>
            <a:r>
              <a:rPr lang="en-US" sz="2500" b="1" spc="267">
                <a:solidFill>
                  <a:srgbClr val="F5FFF5"/>
                </a:solidFill>
                <a:latin typeface="Muli Bold"/>
                <a:ea typeface="Muli Bold"/>
                <a:cs typeface="Muli Bold"/>
                <a:sym typeface="Muli Bold"/>
              </a:rPr>
              <a:t>SIRENS</a:t>
            </a:r>
          </a:p>
          <a:p>
            <a:pPr algn="l">
              <a:lnSpc>
                <a:spcPts val="3200"/>
              </a:lnSpc>
            </a:pPr>
            <a:endParaRPr lang="en-US" sz="2500" b="1" spc="267">
              <a:solidFill>
                <a:srgbClr val="F5FFF5"/>
              </a:solidFill>
              <a:latin typeface="Muli Bold"/>
              <a:ea typeface="Muli Bold"/>
              <a:cs typeface="Muli Bold"/>
              <a:sym typeface="Muli Bold"/>
            </a:endParaRPr>
          </a:p>
          <a:p>
            <a:pPr algn="l">
              <a:lnSpc>
                <a:spcPts val="3200"/>
              </a:lnSpc>
            </a:pPr>
            <a:r>
              <a:rPr lang="en-US" sz="2500" b="1" spc="267">
                <a:solidFill>
                  <a:srgbClr val="F5FFF5"/>
                </a:solidFill>
                <a:latin typeface="Muli Bold"/>
                <a:ea typeface="Muli Bold"/>
                <a:cs typeface="Muli Bold"/>
                <a:sym typeface="Muli Bold"/>
              </a:rPr>
              <a:t>WEA</a:t>
            </a:r>
          </a:p>
          <a:p>
            <a:pPr algn="l">
              <a:lnSpc>
                <a:spcPts val="3200"/>
              </a:lnSpc>
            </a:pPr>
            <a:endParaRPr lang="en-US" sz="2500" b="1" spc="267">
              <a:solidFill>
                <a:srgbClr val="F5FFF5"/>
              </a:solidFill>
              <a:latin typeface="Muli Bold"/>
              <a:ea typeface="Muli Bold"/>
              <a:cs typeface="Muli Bold"/>
              <a:sym typeface="Muli Bold"/>
            </a:endParaRPr>
          </a:p>
          <a:p>
            <a:pPr algn="l">
              <a:lnSpc>
                <a:spcPts val="3200"/>
              </a:lnSpc>
            </a:pPr>
            <a:r>
              <a:rPr lang="en-US" sz="2500" b="1" spc="267">
                <a:solidFill>
                  <a:srgbClr val="F5FFF5"/>
                </a:solidFill>
                <a:latin typeface="Muli Bold"/>
                <a:ea typeface="Muli Bold"/>
                <a:cs typeface="Muli Bold"/>
                <a:sym typeface="Muli Bold"/>
              </a:rPr>
              <a:t>EAS</a:t>
            </a:r>
          </a:p>
          <a:p>
            <a:pPr algn="l">
              <a:lnSpc>
                <a:spcPts val="3200"/>
              </a:lnSpc>
            </a:pPr>
            <a:endParaRPr lang="en-US" sz="2500" b="1" spc="267">
              <a:solidFill>
                <a:srgbClr val="F5FFF5"/>
              </a:solidFill>
              <a:latin typeface="Muli Bold"/>
              <a:ea typeface="Muli Bold"/>
              <a:cs typeface="Muli Bold"/>
              <a:sym typeface="Muli Bold"/>
            </a:endParaRPr>
          </a:p>
          <a:p>
            <a:pPr algn="l">
              <a:lnSpc>
                <a:spcPts val="3200"/>
              </a:lnSpc>
            </a:pPr>
            <a:r>
              <a:rPr lang="en-US" sz="2500" b="1" spc="267">
                <a:solidFill>
                  <a:srgbClr val="F5FFF5"/>
                </a:solidFill>
                <a:latin typeface="Muli Bold"/>
                <a:ea typeface="Muli Bold"/>
                <a:cs typeface="Muli Bold"/>
                <a:sym typeface="Muli Bold"/>
              </a:rPr>
              <a:t>NOAA RADIO</a:t>
            </a:r>
          </a:p>
          <a:p>
            <a:pPr algn="l">
              <a:lnSpc>
                <a:spcPts val="3200"/>
              </a:lnSpc>
            </a:pPr>
            <a:endParaRPr lang="en-US" sz="2500" b="1" spc="267">
              <a:solidFill>
                <a:srgbClr val="F5FFF5"/>
              </a:solidFill>
              <a:latin typeface="Muli Bold"/>
              <a:ea typeface="Muli Bold"/>
              <a:cs typeface="Muli Bold"/>
              <a:sym typeface="Muli Bold"/>
            </a:endParaRPr>
          </a:p>
          <a:p>
            <a:pPr algn="l">
              <a:lnSpc>
                <a:spcPts val="3200"/>
              </a:lnSpc>
            </a:pPr>
            <a:r>
              <a:rPr lang="en-US" sz="2500" b="1" spc="267">
                <a:solidFill>
                  <a:srgbClr val="F5FFF5"/>
                </a:solidFill>
                <a:latin typeface="Muli Bold"/>
                <a:ea typeface="Muli Bold"/>
                <a:cs typeface="Muli Bold"/>
                <a:sym typeface="Muli Bold"/>
              </a:rPr>
              <a:t>TEXT</a:t>
            </a:r>
          </a:p>
          <a:p>
            <a:pPr algn="l">
              <a:lnSpc>
                <a:spcPts val="3200"/>
              </a:lnSpc>
            </a:pPr>
            <a:endParaRPr lang="en-US" sz="2500" b="1" spc="267">
              <a:solidFill>
                <a:srgbClr val="F5FFF5"/>
              </a:solidFill>
              <a:latin typeface="Muli Bold"/>
              <a:ea typeface="Muli Bold"/>
              <a:cs typeface="Muli Bold"/>
              <a:sym typeface="Muli Bold"/>
            </a:endParaRPr>
          </a:p>
          <a:p>
            <a:pPr algn="l">
              <a:lnSpc>
                <a:spcPts val="3200"/>
              </a:lnSpc>
            </a:pPr>
            <a:r>
              <a:rPr lang="en-US" sz="2500" b="1" spc="267">
                <a:solidFill>
                  <a:srgbClr val="F5FFF5"/>
                </a:solidFill>
                <a:latin typeface="Muli Bold"/>
                <a:ea typeface="Muli Bold"/>
                <a:cs typeface="Muli Bold"/>
                <a:sym typeface="Muli Bold"/>
              </a:rPr>
              <a:t>PHONE CALL</a:t>
            </a:r>
          </a:p>
          <a:p>
            <a:pPr algn="l">
              <a:lnSpc>
                <a:spcPts val="3200"/>
              </a:lnSpc>
            </a:pPr>
            <a:endParaRPr lang="en-US" sz="2500" b="1" spc="267">
              <a:solidFill>
                <a:srgbClr val="F5FFF5"/>
              </a:solidFill>
              <a:latin typeface="Muli Bold"/>
              <a:ea typeface="Muli Bold"/>
              <a:cs typeface="Muli Bold"/>
              <a:sym typeface="Muli Bold"/>
            </a:endParaRPr>
          </a:p>
          <a:p>
            <a:pPr algn="l">
              <a:lnSpc>
                <a:spcPts val="3200"/>
              </a:lnSpc>
            </a:pPr>
            <a:r>
              <a:rPr lang="en-US" sz="2500" b="1" spc="267">
                <a:solidFill>
                  <a:srgbClr val="F5FFF5"/>
                </a:solidFill>
                <a:latin typeface="Muli Bold"/>
                <a:ea typeface="Muli Bold"/>
                <a:cs typeface="Muli Bold"/>
                <a:sym typeface="Muli Bold"/>
              </a:rPr>
              <a:t>EMAIL</a:t>
            </a:r>
          </a:p>
          <a:p>
            <a:pPr algn="l">
              <a:lnSpc>
                <a:spcPts val="3200"/>
              </a:lnSpc>
            </a:pPr>
            <a:endParaRPr lang="en-US" sz="2500" b="1" spc="267">
              <a:solidFill>
                <a:srgbClr val="F5FFF5"/>
              </a:solidFill>
              <a:latin typeface="Muli Bold"/>
              <a:ea typeface="Muli Bold"/>
              <a:cs typeface="Muli Bold"/>
              <a:sym typeface="Muli Bold"/>
            </a:endParaRPr>
          </a:p>
          <a:p>
            <a:pPr algn="l">
              <a:lnSpc>
                <a:spcPts val="3200"/>
              </a:lnSpc>
            </a:pPr>
            <a:r>
              <a:rPr lang="en-US" sz="2500" b="1" spc="267">
                <a:solidFill>
                  <a:srgbClr val="F5FFF5"/>
                </a:solidFill>
                <a:latin typeface="Muli Bold"/>
                <a:ea typeface="Muli Bold"/>
                <a:cs typeface="Muli Bold"/>
                <a:sym typeface="Muli Bold"/>
              </a:rPr>
              <a:t>SOCIAL MEDIA</a:t>
            </a:r>
          </a:p>
          <a:p>
            <a:pPr algn="l">
              <a:lnSpc>
                <a:spcPts val="3200"/>
              </a:lnSpc>
            </a:pPr>
            <a:endParaRPr lang="en-US" sz="2500" b="1" spc="267">
              <a:solidFill>
                <a:srgbClr val="F5FFF5"/>
              </a:solidFill>
              <a:latin typeface="Muli Bold"/>
              <a:ea typeface="Muli Bold"/>
              <a:cs typeface="Muli Bold"/>
              <a:sym typeface="Muli Bold"/>
            </a:endParaRPr>
          </a:p>
          <a:p>
            <a:pPr algn="l">
              <a:lnSpc>
                <a:spcPts val="3200"/>
              </a:lnSpc>
            </a:pPr>
            <a:r>
              <a:rPr lang="en-US" sz="2500" b="1" spc="267">
                <a:solidFill>
                  <a:srgbClr val="F5FFF5"/>
                </a:solidFill>
                <a:latin typeface="Muli Bold"/>
                <a:ea typeface="Muli Bold"/>
                <a:cs typeface="Muli Bold"/>
                <a:sym typeface="Muli Bold"/>
              </a:rPr>
              <a:t>CWS &amp; HAZMAT WEBSITES</a:t>
            </a:r>
          </a:p>
          <a:p>
            <a:pPr algn="l">
              <a:lnSpc>
                <a:spcPts val="3072"/>
              </a:lnSpc>
            </a:pPr>
            <a:endParaRPr lang="en-US" sz="2500" b="1" spc="267">
              <a:solidFill>
                <a:srgbClr val="F5FFF5"/>
              </a:solidFill>
              <a:latin typeface="Muli Bold"/>
              <a:ea typeface="Muli Bold"/>
              <a:cs typeface="Muli Bold"/>
              <a:sym typeface="Muli Bold"/>
            </a:endParaRPr>
          </a:p>
          <a:p>
            <a:pPr algn="l">
              <a:lnSpc>
                <a:spcPts val="3072"/>
              </a:lnSpc>
            </a:pPr>
            <a:endParaRPr lang="en-US" sz="2500" b="1" spc="267">
              <a:solidFill>
                <a:srgbClr val="F5FFF5"/>
              </a:solidFill>
              <a:latin typeface="Muli Bold"/>
              <a:ea typeface="Muli Bold"/>
              <a:cs typeface="Muli Bold"/>
              <a:sym typeface="Muli Bold"/>
            </a:endParaRPr>
          </a:p>
          <a:p>
            <a:pPr algn="l">
              <a:lnSpc>
                <a:spcPts val="4352"/>
              </a:lnSpc>
            </a:pPr>
            <a:endParaRPr lang="en-US" sz="2500" b="1" spc="267">
              <a:solidFill>
                <a:srgbClr val="F5FFF5"/>
              </a:solidFill>
              <a:latin typeface="Muli Bold"/>
              <a:ea typeface="Muli Bold"/>
              <a:cs typeface="Muli Bold"/>
              <a:sym typeface="Muli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sp>
        <p:nvSpPr>
          <p:cNvPr id="2" name="Freeform 2"/>
          <p:cNvSpPr/>
          <p:nvPr/>
        </p:nvSpPr>
        <p:spPr>
          <a:xfrm>
            <a:off x="1028700" y="3172359"/>
            <a:ext cx="16230600" cy="6085941"/>
          </a:xfrm>
          <a:custGeom>
            <a:avLst/>
            <a:gdLst/>
            <a:ahLst/>
            <a:cxnLst/>
            <a:rect l="l" t="t" r="r" b="b"/>
            <a:pathLst>
              <a:path w="16230600" h="6085941">
                <a:moveTo>
                  <a:pt x="0" y="0"/>
                </a:moveTo>
                <a:lnTo>
                  <a:pt x="16230600" y="0"/>
                </a:lnTo>
                <a:lnTo>
                  <a:pt x="16230600" y="6085941"/>
                </a:lnTo>
                <a:lnTo>
                  <a:pt x="0" y="6085941"/>
                </a:lnTo>
                <a:lnTo>
                  <a:pt x="0" y="0"/>
                </a:lnTo>
                <a:close/>
              </a:path>
            </a:pathLst>
          </a:custGeom>
          <a:blipFill>
            <a:blip r:embed="rId3"/>
            <a:stretch>
              <a:fillRect l="-671" r="-671"/>
            </a:stretch>
          </a:blipFill>
        </p:spPr>
        <p:txBody>
          <a:bodyPr/>
          <a:lstStyle/>
          <a:p>
            <a:endParaRPr lang="en-US"/>
          </a:p>
        </p:txBody>
      </p:sp>
      <p:sp>
        <p:nvSpPr>
          <p:cNvPr id="3" name="Freeform 3"/>
          <p:cNvSpPr/>
          <p:nvPr/>
        </p:nvSpPr>
        <p:spPr>
          <a:xfrm>
            <a:off x="8131424" y="7309118"/>
            <a:ext cx="9127876" cy="1949182"/>
          </a:xfrm>
          <a:custGeom>
            <a:avLst/>
            <a:gdLst/>
            <a:ahLst/>
            <a:cxnLst/>
            <a:rect l="l" t="t" r="r" b="b"/>
            <a:pathLst>
              <a:path w="9127876" h="1949182">
                <a:moveTo>
                  <a:pt x="0" y="0"/>
                </a:moveTo>
                <a:lnTo>
                  <a:pt x="9127876" y="0"/>
                </a:lnTo>
                <a:lnTo>
                  <a:pt x="9127876" y="1949182"/>
                </a:lnTo>
                <a:lnTo>
                  <a:pt x="0" y="1949182"/>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28700" y="1000125"/>
            <a:ext cx="17668846" cy="813943"/>
          </a:xfrm>
          <a:prstGeom prst="rect">
            <a:avLst/>
          </a:prstGeom>
        </p:spPr>
        <p:txBody>
          <a:bodyPr lIns="0" tIns="0" rIns="0" bIns="0" rtlCol="0" anchor="t">
            <a:spAutoFit/>
          </a:bodyPr>
          <a:lstStyle/>
          <a:p>
            <a:pPr algn="l">
              <a:lnSpc>
                <a:spcPts val="6656"/>
              </a:lnSpc>
            </a:pPr>
            <a:r>
              <a:rPr lang="en-US" sz="5200" spc="556">
                <a:solidFill>
                  <a:srgbClr val="FFFFFF"/>
                </a:solidFill>
                <a:latin typeface="Muli"/>
                <a:ea typeface="Muli"/>
                <a:cs typeface="Muli"/>
                <a:sym typeface="Muli"/>
              </a:rPr>
              <a:t>SIRENS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sp>
        <p:nvSpPr>
          <p:cNvPr id="2" name="AutoShape 2"/>
          <p:cNvSpPr/>
          <p:nvPr/>
        </p:nvSpPr>
        <p:spPr>
          <a:xfrm>
            <a:off x="4515505" y="1383332"/>
            <a:ext cx="9256990" cy="0"/>
          </a:xfrm>
          <a:prstGeom prst="line">
            <a:avLst/>
          </a:prstGeom>
          <a:ln w="28575" cap="flat">
            <a:solidFill>
              <a:srgbClr val="F9D100"/>
            </a:solidFill>
            <a:prstDash val="solid"/>
            <a:headEnd type="none" w="sm" len="sm"/>
            <a:tailEnd type="none" w="sm" len="sm"/>
          </a:ln>
        </p:spPr>
        <p:txBody>
          <a:bodyPr/>
          <a:lstStyle/>
          <a:p>
            <a:endParaRPr lang="en-US"/>
          </a:p>
        </p:txBody>
      </p:sp>
      <p:sp>
        <p:nvSpPr>
          <p:cNvPr id="3" name="AutoShape 3"/>
          <p:cNvSpPr/>
          <p:nvPr/>
        </p:nvSpPr>
        <p:spPr>
          <a:xfrm>
            <a:off x="4515505" y="3498211"/>
            <a:ext cx="9256990" cy="0"/>
          </a:xfrm>
          <a:prstGeom prst="line">
            <a:avLst/>
          </a:prstGeom>
          <a:ln w="28575" cap="flat">
            <a:solidFill>
              <a:srgbClr val="F9D100"/>
            </a:solidFill>
            <a:prstDash val="solid"/>
            <a:headEnd type="none" w="sm" len="sm"/>
            <a:tailEnd type="none" w="sm" len="sm"/>
          </a:ln>
        </p:spPr>
        <p:txBody>
          <a:bodyPr/>
          <a:lstStyle/>
          <a:p>
            <a:endParaRPr lang="en-US"/>
          </a:p>
        </p:txBody>
      </p:sp>
      <p:sp>
        <p:nvSpPr>
          <p:cNvPr id="4" name="Freeform 4"/>
          <p:cNvSpPr/>
          <p:nvPr/>
        </p:nvSpPr>
        <p:spPr>
          <a:xfrm>
            <a:off x="679846" y="476856"/>
            <a:ext cx="2302303" cy="2291645"/>
          </a:xfrm>
          <a:custGeom>
            <a:avLst/>
            <a:gdLst/>
            <a:ahLst/>
            <a:cxnLst/>
            <a:rect l="l" t="t" r="r" b="b"/>
            <a:pathLst>
              <a:path w="2302303" h="2291645">
                <a:moveTo>
                  <a:pt x="0" y="0"/>
                </a:moveTo>
                <a:lnTo>
                  <a:pt x="2302303" y="0"/>
                </a:lnTo>
                <a:lnTo>
                  <a:pt x="2302303" y="2291645"/>
                </a:lnTo>
                <a:lnTo>
                  <a:pt x="0" y="2291645"/>
                </a:lnTo>
                <a:lnTo>
                  <a:pt x="0" y="0"/>
                </a:lnTo>
                <a:close/>
              </a:path>
            </a:pathLst>
          </a:custGeom>
          <a:blipFill>
            <a:blip r:embed="rId3"/>
            <a:stretch>
              <a:fillRect/>
            </a:stretch>
          </a:blipFill>
        </p:spPr>
        <p:txBody>
          <a:bodyPr/>
          <a:lstStyle/>
          <a:p>
            <a:endParaRPr lang="en-US"/>
          </a:p>
        </p:txBody>
      </p:sp>
      <p:sp>
        <p:nvSpPr>
          <p:cNvPr id="5" name="Freeform 5"/>
          <p:cNvSpPr/>
          <p:nvPr/>
        </p:nvSpPr>
        <p:spPr>
          <a:xfrm>
            <a:off x="15069117" y="-96907"/>
            <a:ext cx="3021827" cy="3609405"/>
          </a:xfrm>
          <a:custGeom>
            <a:avLst/>
            <a:gdLst/>
            <a:ahLst/>
            <a:cxnLst/>
            <a:rect l="l" t="t" r="r" b="b"/>
            <a:pathLst>
              <a:path w="3021827" h="3609405">
                <a:moveTo>
                  <a:pt x="0" y="0"/>
                </a:moveTo>
                <a:lnTo>
                  <a:pt x="3021828" y="0"/>
                </a:lnTo>
                <a:lnTo>
                  <a:pt x="3021828" y="3609405"/>
                </a:lnTo>
                <a:lnTo>
                  <a:pt x="0" y="3609405"/>
                </a:lnTo>
                <a:lnTo>
                  <a:pt x="0" y="0"/>
                </a:lnTo>
                <a:close/>
              </a:path>
            </a:pathLst>
          </a:custGeom>
          <a:blipFill>
            <a:blip r:embed="rId4"/>
            <a:stretch>
              <a:fillRect/>
            </a:stretch>
          </a:blipFill>
        </p:spPr>
        <p:txBody>
          <a:bodyPr/>
          <a:lstStyle/>
          <a:p>
            <a:endParaRPr lang="en-US"/>
          </a:p>
        </p:txBody>
      </p:sp>
      <p:sp>
        <p:nvSpPr>
          <p:cNvPr id="6" name="Freeform 6"/>
          <p:cNvSpPr/>
          <p:nvPr/>
        </p:nvSpPr>
        <p:spPr>
          <a:xfrm>
            <a:off x="12570668" y="4848805"/>
            <a:ext cx="453055" cy="410220"/>
          </a:xfrm>
          <a:custGeom>
            <a:avLst/>
            <a:gdLst/>
            <a:ahLst/>
            <a:cxnLst/>
            <a:rect l="l" t="t" r="r" b="b"/>
            <a:pathLst>
              <a:path w="453055" h="410220">
                <a:moveTo>
                  <a:pt x="0" y="0"/>
                </a:moveTo>
                <a:lnTo>
                  <a:pt x="453054" y="0"/>
                </a:lnTo>
                <a:lnTo>
                  <a:pt x="453054" y="410220"/>
                </a:lnTo>
                <a:lnTo>
                  <a:pt x="0" y="4102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3822869" y="1441703"/>
            <a:ext cx="10405528" cy="1563334"/>
          </a:xfrm>
          <a:prstGeom prst="rect">
            <a:avLst/>
          </a:prstGeom>
        </p:spPr>
        <p:txBody>
          <a:bodyPr lIns="0" tIns="0" rIns="0" bIns="0" rtlCol="0" anchor="t">
            <a:spAutoFit/>
          </a:bodyPr>
          <a:lstStyle/>
          <a:p>
            <a:pPr algn="ctr">
              <a:lnSpc>
                <a:spcPts val="12764"/>
              </a:lnSpc>
            </a:pPr>
            <a:r>
              <a:rPr lang="en-US" sz="9117" b="1" spc="328">
                <a:solidFill>
                  <a:srgbClr val="FFFFFF"/>
                </a:solidFill>
                <a:latin typeface="Muli Heavy"/>
                <a:ea typeface="Muli Heavy"/>
                <a:cs typeface="Muli Heavy"/>
                <a:sym typeface="Muli Heavy"/>
              </a:rPr>
              <a:t>THANK YOU</a:t>
            </a:r>
          </a:p>
        </p:txBody>
      </p:sp>
      <p:sp>
        <p:nvSpPr>
          <p:cNvPr id="8" name="TextBox 8"/>
          <p:cNvSpPr txBox="1"/>
          <p:nvPr/>
        </p:nvSpPr>
        <p:spPr>
          <a:xfrm>
            <a:off x="5585558" y="4627574"/>
            <a:ext cx="6731675" cy="887095"/>
          </a:xfrm>
          <a:prstGeom prst="rect">
            <a:avLst/>
          </a:prstGeom>
        </p:spPr>
        <p:txBody>
          <a:bodyPr lIns="0" tIns="0" rIns="0" bIns="0" rtlCol="0" anchor="t">
            <a:spAutoFit/>
          </a:bodyPr>
          <a:lstStyle/>
          <a:p>
            <a:pPr algn="ctr">
              <a:lnSpc>
                <a:spcPts val="7279"/>
              </a:lnSpc>
            </a:pPr>
            <a:r>
              <a:rPr lang="en-US" sz="5199" b="1">
                <a:solidFill>
                  <a:srgbClr val="FFFFFF"/>
                </a:solidFill>
                <a:latin typeface="DM Sans Bold"/>
                <a:ea typeface="DM Sans Bold"/>
                <a:cs typeface="DM Sans Bold"/>
                <a:sym typeface="DM Sans Bold"/>
              </a:rPr>
              <a:t>Additional Questions</a:t>
            </a:r>
          </a:p>
        </p:txBody>
      </p:sp>
      <p:sp>
        <p:nvSpPr>
          <p:cNvPr id="9" name="TextBox 9"/>
          <p:cNvSpPr txBox="1"/>
          <p:nvPr/>
        </p:nvSpPr>
        <p:spPr>
          <a:xfrm>
            <a:off x="5534746" y="6127956"/>
            <a:ext cx="7555825" cy="887095"/>
          </a:xfrm>
          <a:prstGeom prst="rect">
            <a:avLst/>
          </a:prstGeom>
        </p:spPr>
        <p:txBody>
          <a:bodyPr lIns="0" tIns="0" rIns="0" bIns="0" rtlCol="0" anchor="t">
            <a:spAutoFit/>
          </a:bodyPr>
          <a:lstStyle/>
          <a:p>
            <a:pPr algn="ctr">
              <a:lnSpc>
                <a:spcPts val="7279"/>
              </a:lnSpc>
            </a:pPr>
            <a:r>
              <a:rPr lang="en-US" sz="5199" b="1">
                <a:solidFill>
                  <a:srgbClr val="FFFFFF"/>
                </a:solidFill>
                <a:latin typeface="DM Sans Bold"/>
                <a:ea typeface="DM Sans Bold"/>
                <a:cs typeface="DM Sans Bold"/>
                <a:sym typeface="DM Sans Bold"/>
              </a:rPr>
              <a:t>In-Person CWS Training</a:t>
            </a:r>
          </a:p>
        </p:txBody>
      </p:sp>
      <p:sp>
        <p:nvSpPr>
          <p:cNvPr id="10" name="TextBox 10"/>
          <p:cNvSpPr txBox="1"/>
          <p:nvPr/>
        </p:nvSpPr>
        <p:spPr>
          <a:xfrm>
            <a:off x="4580663" y="7780428"/>
            <a:ext cx="8595122" cy="887095"/>
          </a:xfrm>
          <a:prstGeom prst="rect">
            <a:avLst/>
          </a:prstGeom>
        </p:spPr>
        <p:txBody>
          <a:bodyPr lIns="0" tIns="0" rIns="0" bIns="0" rtlCol="0" anchor="t">
            <a:spAutoFit/>
          </a:bodyPr>
          <a:lstStyle/>
          <a:p>
            <a:pPr algn="ctr">
              <a:lnSpc>
                <a:spcPts val="7279"/>
              </a:lnSpc>
            </a:pPr>
            <a:r>
              <a:rPr lang="en-US" sz="5199" b="1">
                <a:solidFill>
                  <a:srgbClr val="FADF4E"/>
                </a:solidFill>
                <a:latin typeface="DM Sans Bold"/>
                <a:ea typeface="DM Sans Bold"/>
                <a:cs typeface="DM Sans Bold"/>
                <a:sym typeface="DM Sans Bold"/>
              </a:rPr>
              <a:t>CWSstaff@so.cccounty.us</a:t>
            </a:r>
          </a:p>
        </p:txBody>
      </p:sp>
      <p:sp>
        <p:nvSpPr>
          <p:cNvPr id="11" name="TextBox 11"/>
          <p:cNvSpPr txBox="1"/>
          <p:nvPr/>
        </p:nvSpPr>
        <p:spPr>
          <a:xfrm>
            <a:off x="6643242" y="8637588"/>
            <a:ext cx="4469963" cy="887095"/>
          </a:xfrm>
          <a:prstGeom prst="rect">
            <a:avLst/>
          </a:prstGeom>
        </p:spPr>
        <p:txBody>
          <a:bodyPr lIns="0" tIns="0" rIns="0" bIns="0" rtlCol="0" anchor="t">
            <a:spAutoFit/>
          </a:bodyPr>
          <a:lstStyle/>
          <a:p>
            <a:pPr algn="ctr">
              <a:lnSpc>
                <a:spcPts val="7279"/>
              </a:lnSpc>
            </a:pPr>
            <a:r>
              <a:rPr lang="en-US" sz="5199" b="1">
                <a:solidFill>
                  <a:srgbClr val="FADF4E"/>
                </a:solidFill>
                <a:latin typeface="DM Sans Bold"/>
                <a:ea typeface="DM Sans Bold"/>
                <a:cs typeface="DM Sans Bold"/>
                <a:sym typeface="DM Sans Bold"/>
              </a:rPr>
              <a:t>(925)655-0111</a:t>
            </a:r>
          </a:p>
        </p:txBody>
      </p:sp>
      <p:sp>
        <p:nvSpPr>
          <p:cNvPr id="12" name="Freeform 12"/>
          <p:cNvSpPr/>
          <p:nvPr/>
        </p:nvSpPr>
        <p:spPr>
          <a:xfrm>
            <a:off x="5197429" y="6483703"/>
            <a:ext cx="270851" cy="270851"/>
          </a:xfrm>
          <a:custGeom>
            <a:avLst/>
            <a:gdLst/>
            <a:ahLst/>
            <a:cxnLst/>
            <a:rect l="l" t="t" r="r" b="b"/>
            <a:pathLst>
              <a:path w="270851" h="270851">
                <a:moveTo>
                  <a:pt x="0" y="0"/>
                </a:moveTo>
                <a:lnTo>
                  <a:pt x="270851" y="0"/>
                </a:lnTo>
                <a:lnTo>
                  <a:pt x="270851" y="270851"/>
                </a:lnTo>
                <a:lnTo>
                  <a:pt x="0" y="2708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197429" y="4988174"/>
            <a:ext cx="270851" cy="270851"/>
          </a:xfrm>
          <a:custGeom>
            <a:avLst/>
            <a:gdLst/>
            <a:ahLst/>
            <a:cxnLst/>
            <a:rect l="l" t="t" r="r" b="b"/>
            <a:pathLst>
              <a:path w="270851" h="270851">
                <a:moveTo>
                  <a:pt x="0" y="0"/>
                </a:moveTo>
                <a:lnTo>
                  <a:pt x="270851" y="0"/>
                </a:lnTo>
                <a:lnTo>
                  <a:pt x="270851" y="270851"/>
                </a:lnTo>
                <a:lnTo>
                  <a:pt x="0" y="2708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713220"/>
          </a:xfrm>
          <a:custGeom>
            <a:avLst/>
            <a:gdLst/>
            <a:ahLst/>
            <a:cxnLst/>
            <a:rect l="l" t="t" r="r" b="b"/>
            <a:pathLst>
              <a:path w="18288000" h="6713220">
                <a:moveTo>
                  <a:pt x="0" y="0"/>
                </a:moveTo>
                <a:lnTo>
                  <a:pt x="18288000" y="0"/>
                </a:lnTo>
                <a:lnTo>
                  <a:pt x="18288000" y="6713220"/>
                </a:lnTo>
                <a:lnTo>
                  <a:pt x="0" y="6713220"/>
                </a:lnTo>
                <a:lnTo>
                  <a:pt x="0" y="0"/>
                </a:lnTo>
                <a:close/>
              </a:path>
            </a:pathLst>
          </a:custGeom>
          <a:blipFill>
            <a:blip r:embed="rId3"/>
            <a:stretch>
              <a:fillRect t="-1816" b="-1816"/>
            </a:stretch>
          </a:blipFill>
        </p:spPr>
        <p:txBody>
          <a:bodyPr/>
          <a:lstStyle/>
          <a:p>
            <a:endParaRPr lang="en-US"/>
          </a:p>
        </p:txBody>
      </p:sp>
      <p:sp>
        <p:nvSpPr>
          <p:cNvPr id="3" name="Freeform 3"/>
          <p:cNvSpPr/>
          <p:nvPr/>
        </p:nvSpPr>
        <p:spPr>
          <a:xfrm rot="-10799999">
            <a:off x="-2" y="0"/>
            <a:ext cx="18287999" cy="1714502"/>
          </a:xfrm>
          <a:custGeom>
            <a:avLst/>
            <a:gdLst/>
            <a:ahLst/>
            <a:cxnLst/>
            <a:rect l="l" t="t" r="r" b="b"/>
            <a:pathLst>
              <a:path w="18224331" h="9527687">
                <a:moveTo>
                  <a:pt x="18224331" y="9527687"/>
                </a:moveTo>
                <a:lnTo>
                  <a:pt x="0" y="9527687"/>
                </a:lnTo>
                <a:lnTo>
                  <a:pt x="0" y="0"/>
                </a:lnTo>
                <a:lnTo>
                  <a:pt x="18224331" y="0"/>
                </a:lnTo>
                <a:lnTo>
                  <a:pt x="18224331" y="9527687"/>
                </a:lnTo>
                <a:close/>
              </a:path>
            </a:pathLst>
          </a:custGeom>
          <a:blipFill>
            <a:blip r:embed="rId4"/>
            <a:stretch>
              <a:fillRect l="-223001" t="-57919" r="-223001" b="-57919"/>
            </a:stretch>
          </a:blipFill>
        </p:spPr>
        <p:txBody>
          <a:bodyPr/>
          <a:lstStyle/>
          <a:p>
            <a:endParaRPr lang="en-US"/>
          </a:p>
        </p:txBody>
      </p:sp>
      <p:sp>
        <p:nvSpPr>
          <p:cNvPr id="4" name="TextBox 4"/>
          <p:cNvSpPr txBox="1"/>
          <p:nvPr/>
        </p:nvSpPr>
        <p:spPr>
          <a:xfrm>
            <a:off x="874362" y="714375"/>
            <a:ext cx="16539277" cy="847725"/>
          </a:xfrm>
          <a:prstGeom prst="rect">
            <a:avLst/>
          </a:prstGeom>
        </p:spPr>
        <p:txBody>
          <a:bodyPr lIns="0" tIns="0" rIns="0" bIns="0" rtlCol="0" anchor="t">
            <a:spAutoFit/>
          </a:bodyPr>
          <a:lstStyle/>
          <a:p>
            <a:pPr marL="0" lvl="0" indent="0" algn="ctr">
              <a:lnSpc>
                <a:spcPts val="6625"/>
              </a:lnSpc>
              <a:spcBef>
                <a:spcPct val="0"/>
              </a:spcBef>
            </a:pPr>
            <a:r>
              <a:rPr lang="en-US" sz="5521" b="1">
                <a:solidFill>
                  <a:srgbClr val="FFFFFF"/>
                </a:solidFill>
                <a:latin typeface="Muli Bold"/>
                <a:ea typeface="Muli Bold"/>
                <a:cs typeface="Muli Bold"/>
                <a:sym typeface="Muli Bold"/>
              </a:rPr>
              <a:t>COMMUNITY WARNING SYSTEM</a:t>
            </a:r>
          </a:p>
        </p:txBody>
      </p:sp>
      <p:sp>
        <p:nvSpPr>
          <p:cNvPr id="5" name="TextBox 5"/>
          <p:cNvSpPr txBox="1"/>
          <p:nvPr/>
        </p:nvSpPr>
        <p:spPr>
          <a:xfrm>
            <a:off x="1028700" y="4733654"/>
            <a:ext cx="16230600" cy="1962693"/>
          </a:xfrm>
          <a:prstGeom prst="rect">
            <a:avLst/>
          </a:prstGeom>
        </p:spPr>
        <p:txBody>
          <a:bodyPr lIns="0" tIns="0" rIns="0" bIns="0" rtlCol="0" anchor="t">
            <a:spAutoFit/>
          </a:bodyPr>
          <a:lstStyle/>
          <a:p>
            <a:pPr algn="ctr">
              <a:lnSpc>
                <a:spcPts val="5220"/>
              </a:lnSpc>
            </a:pPr>
            <a:r>
              <a:rPr lang="en-US" sz="3728">
                <a:solidFill>
                  <a:srgbClr val="FFFFFF"/>
                </a:solidFill>
                <a:latin typeface="Inter"/>
                <a:ea typeface="Inter"/>
                <a:cs typeface="Inter"/>
                <a:sym typeface="Inter"/>
              </a:rPr>
              <a:t>THE COMMUNITY WARNING SYSTEM EQUIPS AUTHORITIES WITH SPECIALIZED TOOLS TO DELIVER PROTECTIVE ACTIONS IN EMERGENCIES.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grpSp>
        <p:nvGrpSpPr>
          <p:cNvPr id="3" name="Group 3"/>
          <p:cNvGrpSpPr/>
          <p:nvPr/>
        </p:nvGrpSpPr>
        <p:grpSpPr>
          <a:xfrm>
            <a:off x="9674405" y="3212295"/>
            <a:ext cx="3654965" cy="5628009"/>
            <a:chOff x="0" y="0"/>
            <a:chExt cx="862412" cy="1327963"/>
          </a:xfrm>
        </p:grpSpPr>
        <p:sp>
          <p:nvSpPr>
            <p:cNvPr id="4" name="Freeform 4"/>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5" name="TextBox 5"/>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6" name="Group 6"/>
          <p:cNvGrpSpPr/>
          <p:nvPr/>
        </p:nvGrpSpPr>
        <p:grpSpPr>
          <a:xfrm>
            <a:off x="13504931" y="3212295"/>
            <a:ext cx="3654965" cy="5628009"/>
            <a:chOff x="0" y="0"/>
            <a:chExt cx="862412" cy="1327963"/>
          </a:xfrm>
        </p:grpSpPr>
        <p:sp>
          <p:nvSpPr>
            <p:cNvPr id="7" name="Freeform 7"/>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8" name="TextBox 8"/>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9" name="Group 9"/>
          <p:cNvGrpSpPr>
            <a:grpSpLocks noChangeAspect="1"/>
          </p:cNvGrpSpPr>
          <p:nvPr/>
        </p:nvGrpSpPr>
        <p:grpSpPr>
          <a:xfrm>
            <a:off x="9929203" y="3521702"/>
            <a:ext cx="3145371" cy="3133084"/>
            <a:chOff x="0" y="0"/>
            <a:chExt cx="6502400" cy="6477000"/>
          </a:xfrm>
        </p:grpSpPr>
        <p:sp>
          <p:nvSpPr>
            <p:cNvPr id="10" name="Freeform 1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11" name="Freeform 1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13859776" y="3539371"/>
            <a:ext cx="3145371" cy="3133084"/>
            <a:chOff x="0" y="0"/>
            <a:chExt cx="6502400" cy="6477000"/>
          </a:xfrm>
        </p:grpSpPr>
        <p:sp>
          <p:nvSpPr>
            <p:cNvPr id="13" name="Freeform 1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14" name="Freeform 1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sp>
        <p:nvSpPr>
          <p:cNvPr id="15" name="Freeform 15"/>
          <p:cNvSpPr/>
          <p:nvPr/>
        </p:nvSpPr>
        <p:spPr>
          <a:xfrm>
            <a:off x="14221623" y="4179014"/>
            <a:ext cx="2421677" cy="1818459"/>
          </a:xfrm>
          <a:custGeom>
            <a:avLst/>
            <a:gdLst/>
            <a:ahLst/>
            <a:cxnLst/>
            <a:rect l="l" t="t" r="r" b="b"/>
            <a:pathLst>
              <a:path w="2421677" h="1818459">
                <a:moveTo>
                  <a:pt x="0" y="0"/>
                </a:moveTo>
                <a:lnTo>
                  <a:pt x="2421677" y="0"/>
                </a:lnTo>
                <a:lnTo>
                  <a:pt x="2421677" y="1818459"/>
                </a:lnTo>
                <a:lnTo>
                  <a:pt x="0" y="18184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6"/>
          <p:cNvSpPr txBox="1"/>
          <p:nvPr/>
        </p:nvSpPr>
        <p:spPr>
          <a:xfrm>
            <a:off x="13537923" y="7301234"/>
            <a:ext cx="3588981" cy="609600"/>
          </a:xfrm>
          <a:prstGeom prst="rect">
            <a:avLst/>
          </a:prstGeom>
        </p:spPr>
        <p:txBody>
          <a:bodyPr lIns="0" tIns="0" rIns="0" bIns="0" rtlCol="0" anchor="t">
            <a:spAutoFit/>
          </a:bodyPr>
          <a:lstStyle/>
          <a:p>
            <a:pPr algn="ctr">
              <a:lnSpc>
                <a:spcPts val="2472"/>
              </a:lnSpc>
            </a:pPr>
            <a:r>
              <a:rPr lang="en-US" sz="2060" spc="103">
                <a:solidFill>
                  <a:srgbClr val="1F1A17"/>
                </a:solidFill>
                <a:latin typeface="DM Sans"/>
                <a:ea typeface="DM Sans"/>
                <a:cs typeface="DM Sans"/>
                <a:sym typeface="DM Sans"/>
              </a:rPr>
              <a:t>National Weather Service (NWS)</a:t>
            </a:r>
          </a:p>
        </p:txBody>
      </p:sp>
      <p:sp>
        <p:nvSpPr>
          <p:cNvPr id="17" name="TextBox 17"/>
          <p:cNvSpPr txBox="1"/>
          <p:nvPr/>
        </p:nvSpPr>
        <p:spPr>
          <a:xfrm>
            <a:off x="9260098" y="7301234"/>
            <a:ext cx="4526546" cy="304095"/>
          </a:xfrm>
          <a:prstGeom prst="rect">
            <a:avLst/>
          </a:prstGeom>
        </p:spPr>
        <p:txBody>
          <a:bodyPr lIns="0" tIns="0" rIns="0" bIns="0" rtlCol="0" anchor="t">
            <a:spAutoFit/>
          </a:bodyPr>
          <a:lstStyle/>
          <a:p>
            <a:pPr algn="ctr">
              <a:lnSpc>
                <a:spcPts val="2467"/>
              </a:lnSpc>
            </a:pPr>
            <a:r>
              <a:rPr lang="en-US" sz="2055" spc="102">
                <a:solidFill>
                  <a:srgbClr val="1F1A17"/>
                </a:solidFill>
                <a:latin typeface="DM Sans"/>
                <a:ea typeface="DM Sans"/>
                <a:cs typeface="DM Sans"/>
                <a:sym typeface="DM Sans"/>
              </a:rPr>
              <a:t>Emergency Alert System</a:t>
            </a:r>
          </a:p>
        </p:txBody>
      </p:sp>
      <p:grpSp>
        <p:nvGrpSpPr>
          <p:cNvPr id="18" name="Group 18"/>
          <p:cNvGrpSpPr/>
          <p:nvPr/>
        </p:nvGrpSpPr>
        <p:grpSpPr>
          <a:xfrm>
            <a:off x="5859930" y="3212295"/>
            <a:ext cx="3654965" cy="5628009"/>
            <a:chOff x="0" y="0"/>
            <a:chExt cx="862412" cy="1327963"/>
          </a:xfrm>
        </p:grpSpPr>
        <p:sp>
          <p:nvSpPr>
            <p:cNvPr id="19" name="Freeform 19"/>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20" name="TextBox 20"/>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21" name="Group 21"/>
          <p:cNvGrpSpPr>
            <a:grpSpLocks noChangeAspect="1"/>
          </p:cNvGrpSpPr>
          <p:nvPr/>
        </p:nvGrpSpPr>
        <p:grpSpPr>
          <a:xfrm>
            <a:off x="6114727" y="3467083"/>
            <a:ext cx="3145371" cy="3133084"/>
            <a:chOff x="0" y="0"/>
            <a:chExt cx="6502400" cy="6477000"/>
          </a:xfrm>
        </p:grpSpPr>
        <p:sp>
          <p:nvSpPr>
            <p:cNvPr id="22" name="Freeform 2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23" name="Freeform 2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sp>
        <p:nvSpPr>
          <p:cNvPr id="24" name="Freeform 24"/>
          <p:cNvSpPr/>
          <p:nvPr/>
        </p:nvSpPr>
        <p:spPr>
          <a:xfrm>
            <a:off x="6631376" y="4012125"/>
            <a:ext cx="2112073" cy="1985349"/>
          </a:xfrm>
          <a:custGeom>
            <a:avLst/>
            <a:gdLst/>
            <a:ahLst/>
            <a:cxnLst/>
            <a:rect l="l" t="t" r="r" b="b"/>
            <a:pathLst>
              <a:path w="2112073" h="1985349">
                <a:moveTo>
                  <a:pt x="0" y="0"/>
                </a:moveTo>
                <a:lnTo>
                  <a:pt x="2112073" y="0"/>
                </a:lnTo>
                <a:lnTo>
                  <a:pt x="2112073" y="1985348"/>
                </a:lnTo>
                <a:lnTo>
                  <a:pt x="0" y="19853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Freeform 25"/>
          <p:cNvSpPr/>
          <p:nvPr/>
        </p:nvSpPr>
        <p:spPr>
          <a:xfrm>
            <a:off x="10575852" y="4104229"/>
            <a:ext cx="1852072" cy="1801140"/>
          </a:xfrm>
          <a:custGeom>
            <a:avLst/>
            <a:gdLst/>
            <a:ahLst/>
            <a:cxnLst/>
            <a:rect l="l" t="t" r="r" b="b"/>
            <a:pathLst>
              <a:path w="1852072" h="1801140">
                <a:moveTo>
                  <a:pt x="0" y="0"/>
                </a:moveTo>
                <a:lnTo>
                  <a:pt x="1852072" y="0"/>
                </a:lnTo>
                <a:lnTo>
                  <a:pt x="1852072" y="1801140"/>
                </a:lnTo>
                <a:lnTo>
                  <a:pt x="0" y="18011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TextBox 26"/>
          <p:cNvSpPr txBox="1"/>
          <p:nvPr/>
        </p:nvSpPr>
        <p:spPr>
          <a:xfrm>
            <a:off x="13537923" y="6750953"/>
            <a:ext cx="3588981" cy="462259"/>
          </a:xfrm>
          <a:prstGeom prst="rect">
            <a:avLst/>
          </a:prstGeom>
        </p:spPr>
        <p:txBody>
          <a:bodyPr lIns="0" tIns="0" rIns="0" bIns="0" rtlCol="0" anchor="t">
            <a:spAutoFit/>
          </a:bodyPr>
          <a:lstStyle/>
          <a:p>
            <a:pPr algn="ctr">
              <a:lnSpc>
                <a:spcPts val="3608"/>
              </a:lnSpc>
            </a:pPr>
            <a:r>
              <a:rPr lang="en-US" sz="3007" b="1" spc="150">
                <a:solidFill>
                  <a:srgbClr val="1F1A17"/>
                </a:solidFill>
                <a:latin typeface="DM Sans Bold"/>
                <a:ea typeface="DM Sans Bold"/>
                <a:cs typeface="DM Sans Bold"/>
                <a:sym typeface="DM Sans Bold"/>
              </a:rPr>
              <a:t>NOAA RADIOS</a:t>
            </a:r>
          </a:p>
        </p:txBody>
      </p:sp>
      <p:sp>
        <p:nvSpPr>
          <p:cNvPr id="27" name="TextBox 27"/>
          <p:cNvSpPr txBox="1"/>
          <p:nvPr/>
        </p:nvSpPr>
        <p:spPr>
          <a:xfrm>
            <a:off x="9585065" y="6716384"/>
            <a:ext cx="3588981" cy="462259"/>
          </a:xfrm>
          <a:prstGeom prst="rect">
            <a:avLst/>
          </a:prstGeom>
        </p:spPr>
        <p:txBody>
          <a:bodyPr lIns="0" tIns="0" rIns="0" bIns="0" rtlCol="0" anchor="t">
            <a:spAutoFit/>
          </a:bodyPr>
          <a:lstStyle/>
          <a:p>
            <a:pPr algn="ctr">
              <a:lnSpc>
                <a:spcPts val="3608"/>
              </a:lnSpc>
            </a:pPr>
            <a:r>
              <a:rPr lang="en-US" sz="3007" b="1" spc="150">
                <a:solidFill>
                  <a:srgbClr val="1F1A17"/>
                </a:solidFill>
                <a:latin typeface="DM Sans Bold"/>
                <a:ea typeface="DM Sans Bold"/>
                <a:cs typeface="DM Sans Bold"/>
                <a:sym typeface="DM Sans Bold"/>
              </a:rPr>
              <a:t> EAS</a:t>
            </a:r>
          </a:p>
        </p:txBody>
      </p:sp>
      <p:sp>
        <p:nvSpPr>
          <p:cNvPr id="28" name="TextBox 28"/>
          <p:cNvSpPr txBox="1"/>
          <p:nvPr/>
        </p:nvSpPr>
        <p:spPr>
          <a:xfrm>
            <a:off x="5925915" y="6645261"/>
            <a:ext cx="3588981" cy="462259"/>
          </a:xfrm>
          <a:prstGeom prst="rect">
            <a:avLst/>
          </a:prstGeom>
        </p:spPr>
        <p:txBody>
          <a:bodyPr lIns="0" tIns="0" rIns="0" bIns="0" rtlCol="0" anchor="t">
            <a:spAutoFit/>
          </a:bodyPr>
          <a:lstStyle/>
          <a:p>
            <a:pPr algn="ctr">
              <a:lnSpc>
                <a:spcPts val="3608"/>
              </a:lnSpc>
            </a:pPr>
            <a:r>
              <a:rPr lang="en-US" sz="3007" b="1" spc="150">
                <a:solidFill>
                  <a:srgbClr val="1F1A17"/>
                </a:solidFill>
                <a:latin typeface="DM Sans Bold"/>
                <a:ea typeface="DM Sans Bold"/>
                <a:cs typeface="DM Sans Bold"/>
                <a:sym typeface="DM Sans Bold"/>
              </a:rPr>
              <a:t>WEA </a:t>
            </a:r>
          </a:p>
        </p:txBody>
      </p:sp>
      <p:sp>
        <p:nvSpPr>
          <p:cNvPr id="29" name="TextBox 29"/>
          <p:cNvSpPr txBox="1"/>
          <p:nvPr/>
        </p:nvSpPr>
        <p:spPr>
          <a:xfrm>
            <a:off x="5283136" y="7249767"/>
            <a:ext cx="4808553" cy="618504"/>
          </a:xfrm>
          <a:prstGeom prst="rect">
            <a:avLst/>
          </a:prstGeom>
        </p:spPr>
        <p:txBody>
          <a:bodyPr lIns="0" tIns="0" rIns="0" bIns="0" rtlCol="0" anchor="t">
            <a:spAutoFit/>
          </a:bodyPr>
          <a:lstStyle/>
          <a:p>
            <a:pPr algn="ctr">
              <a:lnSpc>
                <a:spcPts val="2485"/>
              </a:lnSpc>
            </a:pPr>
            <a:r>
              <a:rPr lang="en-US" sz="2070" spc="103">
                <a:solidFill>
                  <a:srgbClr val="1F1A17"/>
                </a:solidFill>
                <a:latin typeface="DM Sans"/>
                <a:ea typeface="DM Sans"/>
                <a:cs typeface="DM Sans"/>
                <a:sym typeface="DM Sans"/>
              </a:rPr>
              <a:t>Wireless Emergency Alert</a:t>
            </a:r>
          </a:p>
          <a:p>
            <a:pPr algn="ctr">
              <a:lnSpc>
                <a:spcPts val="2485"/>
              </a:lnSpc>
            </a:pPr>
            <a:r>
              <a:rPr lang="en-US" sz="2070" spc="103">
                <a:solidFill>
                  <a:srgbClr val="1F1A17"/>
                </a:solidFill>
                <a:latin typeface="DM Sans"/>
                <a:ea typeface="DM Sans"/>
                <a:cs typeface="DM Sans"/>
                <a:sym typeface="DM Sans"/>
              </a:rPr>
              <a:t> Mobile Devices</a:t>
            </a:r>
          </a:p>
        </p:txBody>
      </p:sp>
      <p:sp>
        <p:nvSpPr>
          <p:cNvPr id="30" name="TextBox 30"/>
          <p:cNvSpPr txBox="1"/>
          <p:nvPr/>
        </p:nvSpPr>
        <p:spPr>
          <a:xfrm>
            <a:off x="9260098" y="7559019"/>
            <a:ext cx="4526546" cy="304095"/>
          </a:xfrm>
          <a:prstGeom prst="rect">
            <a:avLst/>
          </a:prstGeom>
        </p:spPr>
        <p:txBody>
          <a:bodyPr lIns="0" tIns="0" rIns="0" bIns="0" rtlCol="0" anchor="t">
            <a:spAutoFit/>
          </a:bodyPr>
          <a:lstStyle/>
          <a:p>
            <a:pPr algn="ctr">
              <a:lnSpc>
                <a:spcPts val="2467"/>
              </a:lnSpc>
            </a:pPr>
            <a:r>
              <a:rPr lang="en-US" sz="2055" spc="102">
                <a:solidFill>
                  <a:srgbClr val="1F1A17"/>
                </a:solidFill>
                <a:latin typeface="DM Sans"/>
                <a:ea typeface="DM Sans"/>
                <a:cs typeface="DM Sans"/>
                <a:sym typeface="DM Sans"/>
              </a:rPr>
              <a:t>TV &amp; Radio</a:t>
            </a:r>
          </a:p>
        </p:txBody>
      </p:sp>
      <p:grpSp>
        <p:nvGrpSpPr>
          <p:cNvPr id="31" name="Group 31"/>
          <p:cNvGrpSpPr/>
          <p:nvPr/>
        </p:nvGrpSpPr>
        <p:grpSpPr>
          <a:xfrm>
            <a:off x="9686134" y="3224047"/>
            <a:ext cx="3605956" cy="5552543"/>
            <a:chOff x="0" y="0"/>
            <a:chExt cx="862412" cy="1327963"/>
          </a:xfrm>
        </p:grpSpPr>
        <p:sp>
          <p:nvSpPr>
            <p:cNvPr id="32" name="Freeform 32"/>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33" name="TextBox 33"/>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34" name="Group 34"/>
          <p:cNvGrpSpPr>
            <a:grpSpLocks noChangeAspect="1"/>
          </p:cNvGrpSpPr>
          <p:nvPr/>
        </p:nvGrpSpPr>
        <p:grpSpPr>
          <a:xfrm>
            <a:off x="9885280" y="3490513"/>
            <a:ext cx="3103195" cy="3091073"/>
            <a:chOff x="0" y="0"/>
            <a:chExt cx="6502400" cy="6477000"/>
          </a:xfrm>
        </p:grpSpPr>
        <p:sp>
          <p:nvSpPr>
            <p:cNvPr id="35" name="Freeform 3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36" name="Freeform 3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grpSp>
        <p:nvGrpSpPr>
          <p:cNvPr id="37" name="Group 37"/>
          <p:cNvGrpSpPr/>
          <p:nvPr/>
        </p:nvGrpSpPr>
        <p:grpSpPr>
          <a:xfrm>
            <a:off x="13507570" y="3225230"/>
            <a:ext cx="3605956" cy="5552543"/>
            <a:chOff x="0" y="0"/>
            <a:chExt cx="862412" cy="1327963"/>
          </a:xfrm>
        </p:grpSpPr>
        <p:sp>
          <p:nvSpPr>
            <p:cNvPr id="38" name="Freeform 38"/>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39" name="TextBox 39"/>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40" name="Group 40"/>
          <p:cNvGrpSpPr>
            <a:grpSpLocks noChangeAspect="1"/>
          </p:cNvGrpSpPr>
          <p:nvPr/>
        </p:nvGrpSpPr>
        <p:grpSpPr>
          <a:xfrm>
            <a:off x="13675355" y="3426648"/>
            <a:ext cx="3103195" cy="3091073"/>
            <a:chOff x="0" y="0"/>
            <a:chExt cx="6502400" cy="6477000"/>
          </a:xfrm>
        </p:grpSpPr>
        <p:sp>
          <p:nvSpPr>
            <p:cNvPr id="41" name="Freeform 4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42" name="Freeform 4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grpSp>
        <p:nvGrpSpPr>
          <p:cNvPr id="43" name="Group 43"/>
          <p:cNvGrpSpPr/>
          <p:nvPr/>
        </p:nvGrpSpPr>
        <p:grpSpPr>
          <a:xfrm>
            <a:off x="5893293" y="3225230"/>
            <a:ext cx="3605956" cy="5552543"/>
            <a:chOff x="0" y="0"/>
            <a:chExt cx="862412" cy="1327963"/>
          </a:xfrm>
        </p:grpSpPr>
        <p:sp>
          <p:nvSpPr>
            <p:cNvPr id="44" name="Freeform 44"/>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45" name="TextBox 45"/>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46" name="Group 46"/>
          <p:cNvGrpSpPr>
            <a:grpSpLocks noChangeAspect="1"/>
          </p:cNvGrpSpPr>
          <p:nvPr/>
        </p:nvGrpSpPr>
        <p:grpSpPr>
          <a:xfrm>
            <a:off x="6208708" y="3470062"/>
            <a:ext cx="3103195" cy="3091073"/>
            <a:chOff x="0" y="0"/>
            <a:chExt cx="6502400" cy="6477000"/>
          </a:xfrm>
        </p:grpSpPr>
        <p:sp>
          <p:nvSpPr>
            <p:cNvPr id="47" name="Freeform 4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48" name="Freeform 4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sp>
        <p:nvSpPr>
          <p:cNvPr id="49" name="Freeform 49"/>
          <p:cNvSpPr/>
          <p:nvPr/>
        </p:nvSpPr>
        <p:spPr>
          <a:xfrm>
            <a:off x="6669005" y="4071780"/>
            <a:ext cx="2082093" cy="1928538"/>
          </a:xfrm>
          <a:custGeom>
            <a:avLst/>
            <a:gdLst/>
            <a:ahLst/>
            <a:cxnLst/>
            <a:rect l="l" t="t" r="r" b="b"/>
            <a:pathLst>
              <a:path w="2082093" h="1928538">
                <a:moveTo>
                  <a:pt x="0" y="0"/>
                </a:moveTo>
                <a:lnTo>
                  <a:pt x="2082093" y="0"/>
                </a:lnTo>
                <a:lnTo>
                  <a:pt x="2082093" y="1928539"/>
                </a:lnTo>
                <a:lnTo>
                  <a:pt x="0" y="19285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0" name="Freeform 50"/>
          <p:cNvSpPr/>
          <p:nvPr/>
        </p:nvSpPr>
        <p:spPr>
          <a:xfrm>
            <a:off x="10366271" y="4120399"/>
            <a:ext cx="2141213" cy="1903733"/>
          </a:xfrm>
          <a:custGeom>
            <a:avLst/>
            <a:gdLst/>
            <a:ahLst/>
            <a:cxnLst/>
            <a:rect l="l" t="t" r="r" b="b"/>
            <a:pathLst>
              <a:path w="2141213" h="1903733">
                <a:moveTo>
                  <a:pt x="0" y="0"/>
                </a:moveTo>
                <a:lnTo>
                  <a:pt x="2141213" y="0"/>
                </a:lnTo>
                <a:lnTo>
                  <a:pt x="2141213" y="1903733"/>
                </a:lnTo>
                <a:lnTo>
                  <a:pt x="0" y="19037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1" name="Freeform 51"/>
          <p:cNvSpPr/>
          <p:nvPr/>
        </p:nvSpPr>
        <p:spPr>
          <a:xfrm>
            <a:off x="14282061" y="3820657"/>
            <a:ext cx="1889782" cy="2100623"/>
          </a:xfrm>
          <a:custGeom>
            <a:avLst/>
            <a:gdLst/>
            <a:ahLst/>
            <a:cxnLst/>
            <a:rect l="l" t="t" r="r" b="b"/>
            <a:pathLst>
              <a:path w="1889782" h="2100623">
                <a:moveTo>
                  <a:pt x="0" y="0"/>
                </a:moveTo>
                <a:lnTo>
                  <a:pt x="1889782" y="0"/>
                </a:lnTo>
                <a:lnTo>
                  <a:pt x="1889782" y="2100623"/>
                </a:lnTo>
                <a:lnTo>
                  <a:pt x="0" y="2100623"/>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US"/>
          </a:p>
        </p:txBody>
      </p:sp>
      <p:sp>
        <p:nvSpPr>
          <p:cNvPr id="52" name="TextBox 52"/>
          <p:cNvSpPr txBox="1"/>
          <p:nvPr/>
        </p:nvSpPr>
        <p:spPr>
          <a:xfrm>
            <a:off x="9543494" y="6796539"/>
            <a:ext cx="3919832" cy="470807"/>
          </a:xfrm>
          <a:prstGeom prst="rect">
            <a:avLst/>
          </a:prstGeom>
        </p:spPr>
        <p:txBody>
          <a:bodyPr lIns="0" tIns="0" rIns="0" bIns="0" rtlCol="0" anchor="t">
            <a:spAutoFit/>
          </a:bodyPr>
          <a:lstStyle/>
          <a:p>
            <a:pPr algn="ctr">
              <a:lnSpc>
                <a:spcPts val="3767"/>
              </a:lnSpc>
            </a:pPr>
            <a:r>
              <a:rPr lang="en-US" sz="3139" b="1" spc="156">
                <a:solidFill>
                  <a:srgbClr val="1F1A17"/>
                </a:solidFill>
                <a:latin typeface="DM Sans Bold"/>
                <a:ea typeface="DM Sans Bold"/>
                <a:cs typeface="DM Sans Bold"/>
                <a:sym typeface="DM Sans Bold"/>
              </a:rPr>
              <a:t>PUBLIC WEBSITE</a:t>
            </a:r>
          </a:p>
        </p:txBody>
      </p:sp>
      <p:sp>
        <p:nvSpPr>
          <p:cNvPr id="53" name="TextBox 53"/>
          <p:cNvSpPr txBox="1"/>
          <p:nvPr/>
        </p:nvSpPr>
        <p:spPr>
          <a:xfrm>
            <a:off x="13339468" y="6882473"/>
            <a:ext cx="3869723" cy="470807"/>
          </a:xfrm>
          <a:prstGeom prst="rect">
            <a:avLst/>
          </a:prstGeom>
        </p:spPr>
        <p:txBody>
          <a:bodyPr lIns="0" tIns="0" rIns="0" bIns="0" rtlCol="0" anchor="t">
            <a:spAutoFit/>
          </a:bodyPr>
          <a:lstStyle/>
          <a:p>
            <a:pPr algn="ctr">
              <a:lnSpc>
                <a:spcPts val="3767"/>
              </a:lnSpc>
            </a:pPr>
            <a:r>
              <a:rPr lang="en-US" sz="3139" b="1" spc="156">
                <a:solidFill>
                  <a:srgbClr val="1F1A17"/>
                </a:solidFill>
                <a:latin typeface="DM Sans Bold"/>
                <a:ea typeface="DM Sans Bold"/>
                <a:cs typeface="DM Sans Bold"/>
                <a:sym typeface="DM Sans Bold"/>
              </a:rPr>
              <a:t>SOCIAL MEDIA</a:t>
            </a:r>
          </a:p>
        </p:txBody>
      </p:sp>
      <p:sp>
        <p:nvSpPr>
          <p:cNvPr id="54" name="TextBox 54"/>
          <p:cNvSpPr txBox="1"/>
          <p:nvPr/>
        </p:nvSpPr>
        <p:spPr>
          <a:xfrm>
            <a:off x="5820859" y="6761087"/>
            <a:ext cx="3708337" cy="1329251"/>
          </a:xfrm>
          <a:prstGeom prst="rect">
            <a:avLst/>
          </a:prstGeom>
        </p:spPr>
        <p:txBody>
          <a:bodyPr lIns="0" tIns="0" rIns="0" bIns="0" rtlCol="0" anchor="t">
            <a:spAutoFit/>
          </a:bodyPr>
          <a:lstStyle/>
          <a:p>
            <a:pPr algn="ctr">
              <a:lnSpc>
                <a:spcPts val="3638"/>
              </a:lnSpc>
            </a:pPr>
            <a:r>
              <a:rPr lang="en-US" sz="3032" b="1" spc="151">
                <a:solidFill>
                  <a:srgbClr val="1F1A17"/>
                </a:solidFill>
                <a:latin typeface="DM Sans Bold"/>
                <a:ea typeface="DM Sans Bold"/>
                <a:cs typeface="DM Sans Bold"/>
                <a:sym typeface="DM Sans Bold"/>
              </a:rPr>
              <a:t>CWS REGISTRATION</a:t>
            </a:r>
          </a:p>
          <a:p>
            <a:pPr algn="ctr">
              <a:lnSpc>
                <a:spcPts val="3345"/>
              </a:lnSpc>
            </a:pPr>
            <a:r>
              <a:rPr lang="en-US" sz="2787" spc="139">
                <a:solidFill>
                  <a:srgbClr val="1F1A17"/>
                </a:solidFill>
                <a:latin typeface="DM Sans"/>
                <a:ea typeface="DM Sans"/>
                <a:cs typeface="DM Sans"/>
                <a:sym typeface="DM Sans"/>
              </a:rPr>
              <a:t>Voice, Text, Email</a:t>
            </a:r>
          </a:p>
        </p:txBody>
      </p:sp>
      <p:sp>
        <p:nvSpPr>
          <p:cNvPr id="55" name="TextBox 55"/>
          <p:cNvSpPr txBox="1"/>
          <p:nvPr/>
        </p:nvSpPr>
        <p:spPr>
          <a:xfrm>
            <a:off x="9529197" y="7448425"/>
            <a:ext cx="3919832" cy="470807"/>
          </a:xfrm>
          <a:prstGeom prst="rect">
            <a:avLst/>
          </a:prstGeom>
        </p:spPr>
        <p:txBody>
          <a:bodyPr lIns="0" tIns="0" rIns="0" bIns="0" rtlCol="0" anchor="t">
            <a:spAutoFit/>
          </a:bodyPr>
          <a:lstStyle/>
          <a:p>
            <a:pPr algn="ctr">
              <a:lnSpc>
                <a:spcPts val="3767"/>
              </a:lnSpc>
            </a:pPr>
            <a:r>
              <a:rPr lang="en-US" sz="3139" spc="156">
                <a:solidFill>
                  <a:srgbClr val="1F1A17"/>
                </a:solidFill>
                <a:latin typeface="DM Sans"/>
                <a:ea typeface="DM Sans"/>
                <a:cs typeface="DM Sans"/>
                <a:sym typeface="DM Sans"/>
              </a:rPr>
              <a:t>CWSAlerts.com</a:t>
            </a:r>
          </a:p>
        </p:txBody>
      </p:sp>
      <p:sp>
        <p:nvSpPr>
          <p:cNvPr id="56" name="TextBox 56"/>
          <p:cNvSpPr txBox="1"/>
          <p:nvPr/>
        </p:nvSpPr>
        <p:spPr>
          <a:xfrm>
            <a:off x="13339468" y="7401568"/>
            <a:ext cx="3919832" cy="470807"/>
          </a:xfrm>
          <a:prstGeom prst="rect">
            <a:avLst/>
          </a:prstGeom>
        </p:spPr>
        <p:txBody>
          <a:bodyPr lIns="0" tIns="0" rIns="0" bIns="0" rtlCol="0" anchor="t">
            <a:spAutoFit/>
          </a:bodyPr>
          <a:lstStyle/>
          <a:p>
            <a:pPr algn="ctr">
              <a:lnSpc>
                <a:spcPts val="3767"/>
              </a:lnSpc>
            </a:pPr>
            <a:r>
              <a:rPr lang="en-US" sz="3139" spc="156">
                <a:solidFill>
                  <a:srgbClr val="1F1A17"/>
                </a:solidFill>
                <a:latin typeface="DM Sans"/>
                <a:ea typeface="DM Sans"/>
                <a:cs typeface="DM Sans"/>
                <a:sym typeface="DM Sans"/>
              </a:rPr>
              <a:t>Facebook/X</a:t>
            </a:r>
          </a:p>
        </p:txBody>
      </p:sp>
      <p:sp>
        <p:nvSpPr>
          <p:cNvPr id="57" name="TextBox 57"/>
          <p:cNvSpPr txBox="1"/>
          <p:nvPr/>
        </p:nvSpPr>
        <p:spPr>
          <a:xfrm>
            <a:off x="13193694" y="7905102"/>
            <a:ext cx="3919832" cy="468260"/>
          </a:xfrm>
          <a:prstGeom prst="rect">
            <a:avLst/>
          </a:prstGeom>
        </p:spPr>
        <p:txBody>
          <a:bodyPr lIns="0" tIns="0" rIns="0" bIns="0" rtlCol="0" anchor="t">
            <a:spAutoFit/>
          </a:bodyPr>
          <a:lstStyle/>
          <a:p>
            <a:pPr algn="ctr">
              <a:lnSpc>
                <a:spcPts val="3615"/>
              </a:lnSpc>
            </a:pPr>
            <a:r>
              <a:rPr lang="en-US" sz="3012" spc="150">
                <a:solidFill>
                  <a:srgbClr val="1F1A17"/>
                </a:solidFill>
                <a:latin typeface="DM Sans"/>
                <a:ea typeface="DM Sans"/>
                <a:cs typeface="DM Sans"/>
                <a:sym typeface="DM Sans"/>
              </a:rPr>
              <a:t>@cococws</a:t>
            </a:r>
          </a:p>
        </p:txBody>
      </p:sp>
      <p:sp>
        <p:nvSpPr>
          <p:cNvPr id="58" name="AutoShape 58"/>
          <p:cNvSpPr/>
          <p:nvPr/>
        </p:nvSpPr>
        <p:spPr>
          <a:xfrm flipH="1" flipV="1">
            <a:off x="694492" y="2631558"/>
            <a:ext cx="2586121" cy="0"/>
          </a:xfrm>
          <a:prstGeom prst="line">
            <a:avLst/>
          </a:prstGeom>
          <a:ln w="28575" cap="flat">
            <a:solidFill>
              <a:srgbClr val="FADF4E"/>
            </a:solidFill>
            <a:prstDash val="solid"/>
            <a:headEnd type="none" w="sm" len="sm"/>
            <a:tailEnd type="none" w="sm" len="sm"/>
          </a:ln>
        </p:spPr>
        <p:txBody>
          <a:bodyPr/>
          <a:lstStyle/>
          <a:p>
            <a:endParaRPr lang="en-US"/>
          </a:p>
        </p:txBody>
      </p:sp>
      <p:sp>
        <p:nvSpPr>
          <p:cNvPr id="59" name="TextBox 59"/>
          <p:cNvSpPr txBox="1"/>
          <p:nvPr/>
        </p:nvSpPr>
        <p:spPr>
          <a:xfrm>
            <a:off x="412913" y="552007"/>
            <a:ext cx="10815892" cy="686747"/>
          </a:xfrm>
          <a:prstGeom prst="rect">
            <a:avLst/>
          </a:prstGeom>
        </p:spPr>
        <p:txBody>
          <a:bodyPr lIns="0" tIns="0" rIns="0" bIns="0" rtlCol="0" anchor="t">
            <a:spAutoFit/>
          </a:bodyPr>
          <a:lstStyle/>
          <a:p>
            <a:pPr algn="l">
              <a:lnSpc>
                <a:spcPts val="5458"/>
              </a:lnSpc>
            </a:pPr>
            <a:r>
              <a:rPr lang="en-US" sz="4264" b="1" spc="456">
                <a:solidFill>
                  <a:srgbClr val="FFFFFF"/>
                </a:solidFill>
                <a:latin typeface="Muli Heavy"/>
                <a:ea typeface="Muli Heavy"/>
                <a:cs typeface="Muli Heavy"/>
                <a:sym typeface="Muli Heavy"/>
              </a:rPr>
              <a:t>COMMUNITY WARNING SYSTEM</a:t>
            </a:r>
          </a:p>
        </p:txBody>
      </p:sp>
      <p:grpSp>
        <p:nvGrpSpPr>
          <p:cNvPr id="60" name="Group 60"/>
          <p:cNvGrpSpPr/>
          <p:nvPr/>
        </p:nvGrpSpPr>
        <p:grpSpPr>
          <a:xfrm>
            <a:off x="9674405" y="3187498"/>
            <a:ext cx="3654965" cy="5628009"/>
            <a:chOff x="0" y="0"/>
            <a:chExt cx="862412" cy="1327963"/>
          </a:xfrm>
        </p:grpSpPr>
        <p:sp>
          <p:nvSpPr>
            <p:cNvPr id="61" name="Freeform 61"/>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62" name="TextBox 62"/>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63" name="Group 63"/>
          <p:cNvGrpSpPr/>
          <p:nvPr/>
        </p:nvGrpSpPr>
        <p:grpSpPr>
          <a:xfrm>
            <a:off x="13504931" y="3187498"/>
            <a:ext cx="3654965" cy="5628009"/>
            <a:chOff x="0" y="0"/>
            <a:chExt cx="862412" cy="1327963"/>
          </a:xfrm>
        </p:grpSpPr>
        <p:sp>
          <p:nvSpPr>
            <p:cNvPr id="64" name="Freeform 64"/>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65" name="TextBox 65"/>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66" name="Group 66"/>
          <p:cNvGrpSpPr>
            <a:grpSpLocks noChangeAspect="1"/>
          </p:cNvGrpSpPr>
          <p:nvPr/>
        </p:nvGrpSpPr>
        <p:grpSpPr>
          <a:xfrm>
            <a:off x="9929203" y="3496904"/>
            <a:ext cx="3145371" cy="3133084"/>
            <a:chOff x="0" y="0"/>
            <a:chExt cx="6502400" cy="6477000"/>
          </a:xfrm>
        </p:grpSpPr>
        <p:sp>
          <p:nvSpPr>
            <p:cNvPr id="67" name="Freeform 6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68" name="Freeform 6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grpSp>
        <p:nvGrpSpPr>
          <p:cNvPr id="69" name="Group 69"/>
          <p:cNvGrpSpPr>
            <a:grpSpLocks noChangeAspect="1"/>
          </p:cNvGrpSpPr>
          <p:nvPr/>
        </p:nvGrpSpPr>
        <p:grpSpPr>
          <a:xfrm>
            <a:off x="13859776" y="3514573"/>
            <a:ext cx="3145371" cy="3133084"/>
            <a:chOff x="0" y="0"/>
            <a:chExt cx="6502400" cy="6477000"/>
          </a:xfrm>
        </p:grpSpPr>
        <p:sp>
          <p:nvSpPr>
            <p:cNvPr id="70" name="Freeform 7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71" name="Freeform 7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sp>
        <p:nvSpPr>
          <p:cNvPr id="72" name="Freeform 72"/>
          <p:cNvSpPr/>
          <p:nvPr/>
        </p:nvSpPr>
        <p:spPr>
          <a:xfrm>
            <a:off x="14221623" y="4154216"/>
            <a:ext cx="2421677" cy="1818459"/>
          </a:xfrm>
          <a:custGeom>
            <a:avLst/>
            <a:gdLst/>
            <a:ahLst/>
            <a:cxnLst/>
            <a:rect l="l" t="t" r="r" b="b"/>
            <a:pathLst>
              <a:path w="2421677" h="1818459">
                <a:moveTo>
                  <a:pt x="0" y="0"/>
                </a:moveTo>
                <a:lnTo>
                  <a:pt x="2421677" y="0"/>
                </a:lnTo>
                <a:lnTo>
                  <a:pt x="2421677" y="1818460"/>
                </a:lnTo>
                <a:lnTo>
                  <a:pt x="0" y="1818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3" name="TextBox 73"/>
          <p:cNvSpPr txBox="1"/>
          <p:nvPr/>
        </p:nvSpPr>
        <p:spPr>
          <a:xfrm>
            <a:off x="13537923" y="7276437"/>
            <a:ext cx="3588981" cy="609600"/>
          </a:xfrm>
          <a:prstGeom prst="rect">
            <a:avLst/>
          </a:prstGeom>
        </p:spPr>
        <p:txBody>
          <a:bodyPr lIns="0" tIns="0" rIns="0" bIns="0" rtlCol="0" anchor="t">
            <a:spAutoFit/>
          </a:bodyPr>
          <a:lstStyle/>
          <a:p>
            <a:pPr algn="ctr">
              <a:lnSpc>
                <a:spcPts val="2472"/>
              </a:lnSpc>
            </a:pPr>
            <a:r>
              <a:rPr lang="en-US" sz="2060" spc="103">
                <a:solidFill>
                  <a:srgbClr val="1F1A17"/>
                </a:solidFill>
                <a:latin typeface="DM Sans"/>
                <a:ea typeface="DM Sans"/>
                <a:cs typeface="DM Sans"/>
                <a:sym typeface="DM Sans"/>
              </a:rPr>
              <a:t>National Weather Service (NWS)</a:t>
            </a:r>
          </a:p>
        </p:txBody>
      </p:sp>
      <p:sp>
        <p:nvSpPr>
          <p:cNvPr id="74" name="TextBox 74"/>
          <p:cNvSpPr txBox="1"/>
          <p:nvPr/>
        </p:nvSpPr>
        <p:spPr>
          <a:xfrm>
            <a:off x="9260098" y="7276437"/>
            <a:ext cx="4526546" cy="304095"/>
          </a:xfrm>
          <a:prstGeom prst="rect">
            <a:avLst/>
          </a:prstGeom>
        </p:spPr>
        <p:txBody>
          <a:bodyPr lIns="0" tIns="0" rIns="0" bIns="0" rtlCol="0" anchor="t">
            <a:spAutoFit/>
          </a:bodyPr>
          <a:lstStyle/>
          <a:p>
            <a:pPr algn="ctr">
              <a:lnSpc>
                <a:spcPts val="2467"/>
              </a:lnSpc>
            </a:pPr>
            <a:r>
              <a:rPr lang="en-US" sz="2055" spc="102">
                <a:solidFill>
                  <a:srgbClr val="1F1A17"/>
                </a:solidFill>
                <a:latin typeface="DM Sans"/>
                <a:ea typeface="DM Sans"/>
                <a:cs typeface="DM Sans"/>
                <a:sym typeface="DM Sans"/>
              </a:rPr>
              <a:t>Emergency Alert System</a:t>
            </a:r>
          </a:p>
        </p:txBody>
      </p:sp>
      <p:grpSp>
        <p:nvGrpSpPr>
          <p:cNvPr id="75" name="Group 75"/>
          <p:cNvGrpSpPr/>
          <p:nvPr/>
        </p:nvGrpSpPr>
        <p:grpSpPr>
          <a:xfrm>
            <a:off x="5859930" y="3187498"/>
            <a:ext cx="3654965" cy="5628009"/>
            <a:chOff x="0" y="0"/>
            <a:chExt cx="862412" cy="1327963"/>
          </a:xfrm>
        </p:grpSpPr>
        <p:sp>
          <p:nvSpPr>
            <p:cNvPr id="76" name="Freeform 76"/>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77" name="TextBox 77"/>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78" name="Group 78"/>
          <p:cNvGrpSpPr>
            <a:grpSpLocks noChangeAspect="1"/>
          </p:cNvGrpSpPr>
          <p:nvPr/>
        </p:nvGrpSpPr>
        <p:grpSpPr>
          <a:xfrm>
            <a:off x="6114727" y="3442286"/>
            <a:ext cx="3145371" cy="3133084"/>
            <a:chOff x="0" y="0"/>
            <a:chExt cx="6502400" cy="6477000"/>
          </a:xfrm>
        </p:grpSpPr>
        <p:sp>
          <p:nvSpPr>
            <p:cNvPr id="79" name="Freeform 7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80" name="Freeform 8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sp>
        <p:nvSpPr>
          <p:cNvPr id="81" name="Freeform 81"/>
          <p:cNvSpPr/>
          <p:nvPr/>
        </p:nvSpPr>
        <p:spPr>
          <a:xfrm>
            <a:off x="6631376" y="3987327"/>
            <a:ext cx="2112073" cy="1985349"/>
          </a:xfrm>
          <a:custGeom>
            <a:avLst/>
            <a:gdLst/>
            <a:ahLst/>
            <a:cxnLst/>
            <a:rect l="l" t="t" r="r" b="b"/>
            <a:pathLst>
              <a:path w="2112073" h="1985349">
                <a:moveTo>
                  <a:pt x="0" y="0"/>
                </a:moveTo>
                <a:lnTo>
                  <a:pt x="2112073" y="0"/>
                </a:lnTo>
                <a:lnTo>
                  <a:pt x="2112073" y="1985349"/>
                </a:lnTo>
                <a:lnTo>
                  <a:pt x="0" y="19853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2" name="Freeform 82"/>
          <p:cNvSpPr/>
          <p:nvPr/>
        </p:nvSpPr>
        <p:spPr>
          <a:xfrm>
            <a:off x="10575852" y="4079431"/>
            <a:ext cx="1852072" cy="1801140"/>
          </a:xfrm>
          <a:custGeom>
            <a:avLst/>
            <a:gdLst/>
            <a:ahLst/>
            <a:cxnLst/>
            <a:rect l="l" t="t" r="r" b="b"/>
            <a:pathLst>
              <a:path w="1852072" h="1801140">
                <a:moveTo>
                  <a:pt x="0" y="0"/>
                </a:moveTo>
                <a:lnTo>
                  <a:pt x="1852072" y="0"/>
                </a:lnTo>
                <a:lnTo>
                  <a:pt x="1852072" y="1801140"/>
                </a:lnTo>
                <a:lnTo>
                  <a:pt x="0" y="18011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3" name="TextBox 83"/>
          <p:cNvSpPr txBox="1"/>
          <p:nvPr/>
        </p:nvSpPr>
        <p:spPr>
          <a:xfrm>
            <a:off x="13537923" y="6726155"/>
            <a:ext cx="3588981" cy="462259"/>
          </a:xfrm>
          <a:prstGeom prst="rect">
            <a:avLst/>
          </a:prstGeom>
        </p:spPr>
        <p:txBody>
          <a:bodyPr lIns="0" tIns="0" rIns="0" bIns="0" rtlCol="0" anchor="t">
            <a:spAutoFit/>
          </a:bodyPr>
          <a:lstStyle/>
          <a:p>
            <a:pPr algn="ctr">
              <a:lnSpc>
                <a:spcPts val="3608"/>
              </a:lnSpc>
            </a:pPr>
            <a:r>
              <a:rPr lang="en-US" sz="3007" b="1" spc="150">
                <a:solidFill>
                  <a:srgbClr val="1F1A17"/>
                </a:solidFill>
                <a:latin typeface="DM Sans Bold"/>
                <a:ea typeface="DM Sans Bold"/>
                <a:cs typeface="DM Sans Bold"/>
                <a:sym typeface="DM Sans Bold"/>
              </a:rPr>
              <a:t>NOAA RADIOS</a:t>
            </a:r>
          </a:p>
        </p:txBody>
      </p:sp>
      <p:sp>
        <p:nvSpPr>
          <p:cNvPr id="84" name="TextBox 84"/>
          <p:cNvSpPr txBox="1"/>
          <p:nvPr/>
        </p:nvSpPr>
        <p:spPr>
          <a:xfrm>
            <a:off x="9585065" y="6691587"/>
            <a:ext cx="3588981" cy="462259"/>
          </a:xfrm>
          <a:prstGeom prst="rect">
            <a:avLst/>
          </a:prstGeom>
        </p:spPr>
        <p:txBody>
          <a:bodyPr lIns="0" tIns="0" rIns="0" bIns="0" rtlCol="0" anchor="t">
            <a:spAutoFit/>
          </a:bodyPr>
          <a:lstStyle/>
          <a:p>
            <a:pPr algn="ctr">
              <a:lnSpc>
                <a:spcPts val="3608"/>
              </a:lnSpc>
            </a:pPr>
            <a:r>
              <a:rPr lang="en-US" sz="3007" b="1" spc="150">
                <a:solidFill>
                  <a:srgbClr val="1F1A17"/>
                </a:solidFill>
                <a:latin typeface="DM Sans Bold"/>
                <a:ea typeface="DM Sans Bold"/>
                <a:cs typeface="DM Sans Bold"/>
                <a:sym typeface="DM Sans Bold"/>
              </a:rPr>
              <a:t> EAS</a:t>
            </a:r>
          </a:p>
        </p:txBody>
      </p:sp>
      <p:sp>
        <p:nvSpPr>
          <p:cNvPr id="85" name="TextBox 85"/>
          <p:cNvSpPr txBox="1"/>
          <p:nvPr/>
        </p:nvSpPr>
        <p:spPr>
          <a:xfrm>
            <a:off x="5925915" y="6620463"/>
            <a:ext cx="3588981" cy="462259"/>
          </a:xfrm>
          <a:prstGeom prst="rect">
            <a:avLst/>
          </a:prstGeom>
        </p:spPr>
        <p:txBody>
          <a:bodyPr lIns="0" tIns="0" rIns="0" bIns="0" rtlCol="0" anchor="t">
            <a:spAutoFit/>
          </a:bodyPr>
          <a:lstStyle/>
          <a:p>
            <a:pPr algn="ctr">
              <a:lnSpc>
                <a:spcPts val="3608"/>
              </a:lnSpc>
            </a:pPr>
            <a:r>
              <a:rPr lang="en-US" sz="3007" b="1" spc="150">
                <a:solidFill>
                  <a:srgbClr val="1F1A17"/>
                </a:solidFill>
                <a:latin typeface="DM Sans Bold"/>
                <a:ea typeface="DM Sans Bold"/>
                <a:cs typeface="DM Sans Bold"/>
                <a:sym typeface="DM Sans Bold"/>
              </a:rPr>
              <a:t>WEA </a:t>
            </a:r>
          </a:p>
        </p:txBody>
      </p:sp>
      <p:sp>
        <p:nvSpPr>
          <p:cNvPr id="86" name="TextBox 86"/>
          <p:cNvSpPr txBox="1"/>
          <p:nvPr/>
        </p:nvSpPr>
        <p:spPr>
          <a:xfrm>
            <a:off x="5283136" y="7224969"/>
            <a:ext cx="4808553" cy="618504"/>
          </a:xfrm>
          <a:prstGeom prst="rect">
            <a:avLst/>
          </a:prstGeom>
        </p:spPr>
        <p:txBody>
          <a:bodyPr lIns="0" tIns="0" rIns="0" bIns="0" rtlCol="0" anchor="t">
            <a:spAutoFit/>
          </a:bodyPr>
          <a:lstStyle/>
          <a:p>
            <a:pPr algn="ctr">
              <a:lnSpc>
                <a:spcPts val="2485"/>
              </a:lnSpc>
            </a:pPr>
            <a:r>
              <a:rPr lang="en-US" sz="2070" spc="103">
                <a:solidFill>
                  <a:srgbClr val="1F1A17"/>
                </a:solidFill>
                <a:latin typeface="DM Sans"/>
                <a:ea typeface="DM Sans"/>
                <a:cs typeface="DM Sans"/>
                <a:sym typeface="DM Sans"/>
              </a:rPr>
              <a:t>Wireless Emergency Alert</a:t>
            </a:r>
          </a:p>
          <a:p>
            <a:pPr algn="ctr">
              <a:lnSpc>
                <a:spcPts val="2485"/>
              </a:lnSpc>
            </a:pPr>
            <a:r>
              <a:rPr lang="en-US" sz="2070" spc="103">
                <a:solidFill>
                  <a:srgbClr val="1F1A17"/>
                </a:solidFill>
                <a:latin typeface="DM Sans"/>
                <a:ea typeface="DM Sans"/>
                <a:cs typeface="DM Sans"/>
                <a:sym typeface="DM Sans"/>
              </a:rPr>
              <a:t> Mobile Devices</a:t>
            </a:r>
          </a:p>
        </p:txBody>
      </p:sp>
      <p:sp>
        <p:nvSpPr>
          <p:cNvPr id="87" name="TextBox 87"/>
          <p:cNvSpPr txBox="1"/>
          <p:nvPr/>
        </p:nvSpPr>
        <p:spPr>
          <a:xfrm>
            <a:off x="412913" y="1443616"/>
            <a:ext cx="8234586" cy="477520"/>
          </a:xfrm>
          <a:prstGeom prst="rect">
            <a:avLst/>
          </a:prstGeom>
        </p:spPr>
        <p:txBody>
          <a:bodyPr lIns="0" tIns="0" rIns="0" bIns="0" rtlCol="0" anchor="t">
            <a:spAutoFit/>
          </a:bodyPr>
          <a:lstStyle/>
          <a:p>
            <a:pPr algn="l">
              <a:lnSpc>
                <a:spcPts val="3680"/>
              </a:lnSpc>
            </a:pPr>
            <a:r>
              <a:rPr lang="en-US" sz="3200" spc="307">
                <a:solidFill>
                  <a:srgbClr val="FFFFFF"/>
                </a:solidFill>
                <a:latin typeface="Inter"/>
                <a:ea typeface="Inter"/>
                <a:cs typeface="Inter"/>
                <a:sym typeface="Inter"/>
              </a:rPr>
              <a:t>FEDERAL NOTIFICATION TOOLS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1301259" cy="3178479"/>
          </a:xfrm>
          <a:custGeom>
            <a:avLst/>
            <a:gdLst/>
            <a:ahLst/>
            <a:cxnLst/>
            <a:rect l="l" t="t" r="r" b="b"/>
            <a:pathLst>
              <a:path w="11301259" h="3178479">
                <a:moveTo>
                  <a:pt x="0" y="0"/>
                </a:moveTo>
                <a:lnTo>
                  <a:pt x="11301259" y="0"/>
                </a:lnTo>
                <a:lnTo>
                  <a:pt x="11301259" y="3178479"/>
                </a:lnTo>
                <a:lnTo>
                  <a:pt x="0" y="3178479"/>
                </a:lnTo>
                <a:lnTo>
                  <a:pt x="0" y="0"/>
                </a:lnTo>
                <a:close/>
              </a:path>
            </a:pathLst>
          </a:custGeom>
          <a:blipFill>
            <a:blip r:embed="rId2"/>
            <a:stretch>
              <a:fillRect/>
            </a:stretch>
          </a:blipFill>
        </p:spPr>
        <p:txBody>
          <a:bodyPr/>
          <a:lstStyle/>
          <a:p>
            <a:endParaRPr lang="en-US"/>
          </a:p>
        </p:txBody>
      </p:sp>
      <p:sp>
        <p:nvSpPr>
          <p:cNvPr id="3" name="Freeform 3"/>
          <p:cNvSpPr/>
          <p:nvPr/>
        </p:nvSpPr>
        <p:spPr>
          <a:xfrm>
            <a:off x="7038325" y="4892392"/>
            <a:ext cx="10144936" cy="4365908"/>
          </a:xfrm>
          <a:custGeom>
            <a:avLst/>
            <a:gdLst/>
            <a:ahLst/>
            <a:cxnLst/>
            <a:rect l="l" t="t" r="r" b="b"/>
            <a:pathLst>
              <a:path w="10144936" h="4365908">
                <a:moveTo>
                  <a:pt x="0" y="0"/>
                </a:moveTo>
                <a:lnTo>
                  <a:pt x="10144936" y="0"/>
                </a:lnTo>
                <a:lnTo>
                  <a:pt x="10144936" y="4365908"/>
                </a:lnTo>
                <a:lnTo>
                  <a:pt x="0" y="436590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grpSp>
        <p:nvGrpSpPr>
          <p:cNvPr id="2" name="Group 2"/>
          <p:cNvGrpSpPr/>
          <p:nvPr/>
        </p:nvGrpSpPr>
        <p:grpSpPr>
          <a:xfrm>
            <a:off x="9674405" y="3212295"/>
            <a:ext cx="3654965" cy="5628009"/>
            <a:chOff x="0" y="0"/>
            <a:chExt cx="862412" cy="1327963"/>
          </a:xfrm>
        </p:grpSpPr>
        <p:sp>
          <p:nvSpPr>
            <p:cNvPr id="3" name="Freeform 3"/>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4" name="TextBox 4"/>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5" name="Group 5"/>
          <p:cNvGrpSpPr/>
          <p:nvPr/>
        </p:nvGrpSpPr>
        <p:grpSpPr>
          <a:xfrm>
            <a:off x="13504931" y="3212295"/>
            <a:ext cx="3654965" cy="5628009"/>
            <a:chOff x="0" y="0"/>
            <a:chExt cx="862412" cy="1327963"/>
          </a:xfrm>
        </p:grpSpPr>
        <p:sp>
          <p:nvSpPr>
            <p:cNvPr id="6" name="Freeform 6"/>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7" name="TextBox 7"/>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8" name="Group 8"/>
          <p:cNvGrpSpPr>
            <a:grpSpLocks noChangeAspect="1"/>
          </p:cNvGrpSpPr>
          <p:nvPr/>
        </p:nvGrpSpPr>
        <p:grpSpPr>
          <a:xfrm>
            <a:off x="9929203" y="3521702"/>
            <a:ext cx="3145371" cy="3133084"/>
            <a:chOff x="0" y="0"/>
            <a:chExt cx="6502400" cy="6477000"/>
          </a:xfrm>
        </p:grpSpPr>
        <p:sp>
          <p:nvSpPr>
            <p:cNvPr id="9" name="Freeform 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10" name="Freeform 1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grpSp>
        <p:nvGrpSpPr>
          <p:cNvPr id="11" name="Group 11"/>
          <p:cNvGrpSpPr>
            <a:grpSpLocks noChangeAspect="1"/>
          </p:cNvGrpSpPr>
          <p:nvPr/>
        </p:nvGrpSpPr>
        <p:grpSpPr>
          <a:xfrm>
            <a:off x="13859776" y="3539371"/>
            <a:ext cx="3145371" cy="3133084"/>
            <a:chOff x="0" y="0"/>
            <a:chExt cx="6502400" cy="6477000"/>
          </a:xfrm>
        </p:grpSpPr>
        <p:sp>
          <p:nvSpPr>
            <p:cNvPr id="12" name="Freeform 1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13" name="Freeform 1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sp>
        <p:nvSpPr>
          <p:cNvPr id="14" name="Freeform 14"/>
          <p:cNvSpPr/>
          <p:nvPr/>
        </p:nvSpPr>
        <p:spPr>
          <a:xfrm>
            <a:off x="14221623" y="4179014"/>
            <a:ext cx="2421677" cy="1818459"/>
          </a:xfrm>
          <a:custGeom>
            <a:avLst/>
            <a:gdLst/>
            <a:ahLst/>
            <a:cxnLst/>
            <a:rect l="l" t="t" r="r" b="b"/>
            <a:pathLst>
              <a:path w="2421677" h="1818459">
                <a:moveTo>
                  <a:pt x="0" y="0"/>
                </a:moveTo>
                <a:lnTo>
                  <a:pt x="2421677" y="0"/>
                </a:lnTo>
                <a:lnTo>
                  <a:pt x="2421677" y="1818459"/>
                </a:lnTo>
                <a:lnTo>
                  <a:pt x="0" y="18184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13537923" y="7301234"/>
            <a:ext cx="3588981" cy="609600"/>
          </a:xfrm>
          <a:prstGeom prst="rect">
            <a:avLst/>
          </a:prstGeom>
        </p:spPr>
        <p:txBody>
          <a:bodyPr lIns="0" tIns="0" rIns="0" bIns="0" rtlCol="0" anchor="t">
            <a:spAutoFit/>
          </a:bodyPr>
          <a:lstStyle/>
          <a:p>
            <a:pPr algn="ctr">
              <a:lnSpc>
                <a:spcPts val="2472"/>
              </a:lnSpc>
            </a:pPr>
            <a:r>
              <a:rPr lang="en-US" sz="2060" spc="103">
                <a:solidFill>
                  <a:srgbClr val="1F1A17"/>
                </a:solidFill>
                <a:latin typeface="DM Sans"/>
                <a:ea typeface="DM Sans"/>
                <a:cs typeface="DM Sans"/>
                <a:sym typeface="DM Sans"/>
              </a:rPr>
              <a:t>National Weather Service (NWS)</a:t>
            </a:r>
          </a:p>
        </p:txBody>
      </p:sp>
      <p:sp>
        <p:nvSpPr>
          <p:cNvPr id="16" name="TextBox 16"/>
          <p:cNvSpPr txBox="1"/>
          <p:nvPr/>
        </p:nvSpPr>
        <p:spPr>
          <a:xfrm>
            <a:off x="9260098" y="7301234"/>
            <a:ext cx="4526546" cy="304095"/>
          </a:xfrm>
          <a:prstGeom prst="rect">
            <a:avLst/>
          </a:prstGeom>
        </p:spPr>
        <p:txBody>
          <a:bodyPr lIns="0" tIns="0" rIns="0" bIns="0" rtlCol="0" anchor="t">
            <a:spAutoFit/>
          </a:bodyPr>
          <a:lstStyle/>
          <a:p>
            <a:pPr algn="ctr">
              <a:lnSpc>
                <a:spcPts val="2467"/>
              </a:lnSpc>
            </a:pPr>
            <a:r>
              <a:rPr lang="en-US" sz="2055" spc="102">
                <a:solidFill>
                  <a:srgbClr val="1F1A17"/>
                </a:solidFill>
                <a:latin typeface="DM Sans"/>
                <a:ea typeface="DM Sans"/>
                <a:cs typeface="DM Sans"/>
                <a:sym typeface="DM Sans"/>
              </a:rPr>
              <a:t>Emergency Alert System</a:t>
            </a:r>
          </a:p>
        </p:txBody>
      </p:sp>
      <p:grpSp>
        <p:nvGrpSpPr>
          <p:cNvPr id="17" name="Group 17"/>
          <p:cNvGrpSpPr/>
          <p:nvPr/>
        </p:nvGrpSpPr>
        <p:grpSpPr>
          <a:xfrm>
            <a:off x="5859930" y="3212295"/>
            <a:ext cx="3654965" cy="5628009"/>
            <a:chOff x="0" y="0"/>
            <a:chExt cx="862412" cy="1327963"/>
          </a:xfrm>
        </p:grpSpPr>
        <p:sp>
          <p:nvSpPr>
            <p:cNvPr id="18" name="Freeform 18"/>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19" name="TextBox 19"/>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20" name="Group 20"/>
          <p:cNvGrpSpPr>
            <a:grpSpLocks noChangeAspect="1"/>
          </p:cNvGrpSpPr>
          <p:nvPr/>
        </p:nvGrpSpPr>
        <p:grpSpPr>
          <a:xfrm>
            <a:off x="6114727" y="3467083"/>
            <a:ext cx="3145371" cy="3133084"/>
            <a:chOff x="0" y="0"/>
            <a:chExt cx="6502400" cy="6477000"/>
          </a:xfrm>
        </p:grpSpPr>
        <p:sp>
          <p:nvSpPr>
            <p:cNvPr id="21" name="Freeform 2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22" name="Freeform 2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sp>
        <p:nvSpPr>
          <p:cNvPr id="23" name="Freeform 23"/>
          <p:cNvSpPr/>
          <p:nvPr/>
        </p:nvSpPr>
        <p:spPr>
          <a:xfrm>
            <a:off x="6631376" y="4012125"/>
            <a:ext cx="2112073" cy="1985349"/>
          </a:xfrm>
          <a:custGeom>
            <a:avLst/>
            <a:gdLst/>
            <a:ahLst/>
            <a:cxnLst/>
            <a:rect l="l" t="t" r="r" b="b"/>
            <a:pathLst>
              <a:path w="2112073" h="1985349">
                <a:moveTo>
                  <a:pt x="0" y="0"/>
                </a:moveTo>
                <a:lnTo>
                  <a:pt x="2112073" y="0"/>
                </a:lnTo>
                <a:lnTo>
                  <a:pt x="2112073" y="1985348"/>
                </a:lnTo>
                <a:lnTo>
                  <a:pt x="0" y="19853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0575852" y="4104229"/>
            <a:ext cx="1852072" cy="1801140"/>
          </a:xfrm>
          <a:custGeom>
            <a:avLst/>
            <a:gdLst/>
            <a:ahLst/>
            <a:cxnLst/>
            <a:rect l="l" t="t" r="r" b="b"/>
            <a:pathLst>
              <a:path w="1852072" h="1801140">
                <a:moveTo>
                  <a:pt x="0" y="0"/>
                </a:moveTo>
                <a:lnTo>
                  <a:pt x="1852072" y="0"/>
                </a:lnTo>
                <a:lnTo>
                  <a:pt x="1852072" y="1801140"/>
                </a:lnTo>
                <a:lnTo>
                  <a:pt x="0" y="18011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TextBox 25"/>
          <p:cNvSpPr txBox="1"/>
          <p:nvPr/>
        </p:nvSpPr>
        <p:spPr>
          <a:xfrm>
            <a:off x="13537923" y="6750953"/>
            <a:ext cx="3588981" cy="462259"/>
          </a:xfrm>
          <a:prstGeom prst="rect">
            <a:avLst/>
          </a:prstGeom>
        </p:spPr>
        <p:txBody>
          <a:bodyPr lIns="0" tIns="0" rIns="0" bIns="0" rtlCol="0" anchor="t">
            <a:spAutoFit/>
          </a:bodyPr>
          <a:lstStyle/>
          <a:p>
            <a:pPr algn="ctr">
              <a:lnSpc>
                <a:spcPts val="3608"/>
              </a:lnSpc>
            </a:pPr>
            <a:r>
              <a:rPr lang="en-US" sz="3007" b="1" spc="150">
                <a:solidFill>
                  <a:srgbClr val="1F1A17"/>
                </a:solidFill>
                <a:latin typeface="DM Sans Bold"/>
                <a:ea typeface="DM Sans Bold"/>
                <a:cs typeface="DM Sans Bold"/>
                <a:sym typeface="DM Sans Bold"/>
              </a:rPr>
              <a:t>NOAA RADIOS</a:t>
            </a:r>
          </a:p>
        </p:txBody>
      </p:sp>
      <p:sp>
        <p:nvSpPr>
          <p:cNvPr id="26" name="TextBox 26"/>
          <p:cNvSpPr txBox="1"/>
          <p:nvPr/>
        </p:nvSpPr>
        <p:spPr>
          <a:xfrm>
            <a:off x="9585065" y="6716384"/>
            <a:ext cx="3588981" cy="462259"/>
          </a:xfrm>
          <a:prstGeom prst="rect">
            <a:avLst/>
          </a:prstGeom>
        </p:spPr>
        <p:txBody>
          <a:bodyPr lIns="0" tIns="0" rIns="0" bIns="0" rtlCol="0" anchor="t">
            <a:spAutoFit/>
          </a:bodyPr>
          <a:lstStyle/>
          <a:p>
            <a:pPr algn="ctr">
              <a:lnSpc>
                <a:spcPts val="3608"/>
              </a:lnSpc>
            </a:pPr>
            <a:r>
              <a:rPr lang="en-US" sz="3007" b="1" spc="150">
                <a:solidFill>
                  <a:srgbClr val="1F1A17"/>
                </a:solidFill>
                <a:latin typeface="DM Sans Bold"/>
                <a:ea typeface="DM Sans Bold"/>
                <a:cs typeface="DM Sans Bold"/>
                <a:sym typeface="DM Sans Bold"/>
              </a:rPr>
              <a:t> EAS</a:t>
            </a:r>
          </a:p>
        </p:txBody>
      </p:sp>
      <p:sp>
        <p:nvSpPr>
          <p:cNvPr id="27" name="TextBox 27"/>
          <p:cNvSpPr txBox="1"/>
          <p:nvPr/>
        </p:nvSpPr>
        <p:spPr>
          <a:xfrm>
            <a:off x="5925915" y="6645261"/>
            <a:ext cx="3588981" cy="462259"/>
          </a:xfrm>
          <a:prstGeom prst="rect">
            <a:avLst/>
          </a:prstGeom>
        </p:spPr>
        <p:txBody>
          <a:bodyPr lIns="0" tIns="0" rIns="0" bIns="0" rtlCol="0" anchor="t">
            <a:spAutoFit/>
          </a:bodyPr>
          <a:lstStyle/>
          <a:p>
            <a:pPr algn="ctr">
              <a:lnSpc>
                <a:spcPts val="3608"/>
              </a:lnSpc>
            </a:pPr>
            <a:r>
              <a:rPr lang="en-US" sz="3007" b="1" spc="150">
                <a:solidFill>
                  <a:srgbClr val="1F1A17"/>
                </a:solidFill>
                <a:latin typeface="DM Sans Bold"/>
                <a:ea typeface="DM Sans Bold"/>
                <a:cs typeface="DM Sans Bold"/>
                <a:sym typeface="DM Sans Bold"/>
              </a:rPr>
              <a:t>WEA </a:t>
            </a:r>
          </a:p>
        </p:txBody>
      </p:sp>
      <p:sp>
        <p:nvSpPr>
          <p:cNvPr id="28" name="TextBox 28"/>
          <p:cNvSpPr txBox="1"/>
          <p:nvPr/>
        </p:nvSpPr>
        <p:spPr>
          <a:xfrm>
            <a:off x="5283136" y="7249767"/>
            <a:ext cx="4808553" cy="618504"/>
          </a:xfrm>
          <a:prstGeom prst="rect">
            <a:avLst/>
          </a:prstGeom>
        </p:spPr>
        <p:txBody>
          <a:bodyPr lIns="0" tIns="0" rIns="0" bIns="0" rtlCol="0" anchor="t">
            <a:spAutoFit/>
          </a:bodyPr>
          <a:lstStyle/>
          <a:p>
            <a:pPr algn="ctr">
              <a:lnSpc>
                <a:spcPts val="2485"/>
              </a:lnSpc>
            </a:pPr>
            <a:r>
              <a:rPr lang="en-US" sz="2070" spc="103">
                <a:solidFill>
                  <a:srgbClr val="1F1A17"/>
                </a:solidFill>
                <a:latin typeface="DM Sans"/>
                <a:ea typeface="DM Sans"/>
                <a:cs typeface="DM Sans"/>
                <a:sym typeface="DM Sans"/>
              </a:rPr>
              <a:t>Wireless Emergency Alert</a:t>
            </a:r>
          </a:p>
          <a:p>
            <a:pPr algn="ctr">
              <a:lnSpc>
                <a:spcPts val="2485"/>
              </a:lnSpc>
            </a:pPr>
            <a:r>
              <a:rPr lang="en-US" sz="2070" spc="103">
                <a:solidFill>
                  <a:srgbClr val="1F1A17"/>
                </a:solidFill>
                <a:latin typeface="DM Sans"/>
                <a:ea typeface="DM Sans"/>
                <a:cs typeface="DM Sans"/>
                <a:sym typeface="DM Sans"/>
              </a:rPr>
              <a:t> Mobile Devices</a:t>
            </a:r>
          </a:p>
        </p:txBody>
      </p:sp>
      <p:sp>
        <p:nvSpPr>
          <p:cNvPr id="29" name="TextBox 29"/>
          <p:cNvSpPr txBox="1"/>
          <p:nvPr/>
        </p:nvSpPr>
        <p:spPr>
          <a:xfrm>
            <a:off x="9260098" y="7559019"/>
            <a:ext cx="4526546" cy="304095"/>
          </a:xfrm>
          <a:prstGeom prst="rect">
            <a:avLst/>
          </a:prstGeom>
        </p:spPr>
        <p:txBody>
          <a:bodyPr lIns="0" tIns="0" rIns="0" bIns="0" rtlCol="0" anchor="t">
            <a:spAutoFit/>
          </a:bodyPr>
          <a:lstStyle/>
          <a:p>
            <a:pPr algn="ctr">
              <a:lnSpc>
                <a:spcPts val="2467"/>
              </a:lnSpc>
            </a:pPr>
            <a:r>
              <a:rPr lang="en-US" sz="2055" spc="102">
                <a:solidFill>
                  <a:srgbClr val="1F1A17"/>
                </a:solidFill>
                <a:latin typeface="DM Sans"/>
                <a:ea typeface="DM Sans"/>
                <a:cs typeface="DM Sans"/>
                <a:sym typeface="DM Sans"/>
              </a:rPr>
              <a:t>TV &amp; Radio</a:t>
            </a:r>
          </a:p>
        </p:txBody>
      </p:sp>
      <p:grpSp>
        <p:nvGrpSpPr>
          <p:cNvPr id="30" name="Group 30"/>
          <p:cNvGrpSpPr/>
          <p:nvPr/>
        </p:nvGrpSpPr>
        <p:grpSpPr>
          <a:xfrm>
            <a:off x="9686134" y="3224047"/>
            <a:ext cx="3605956" cy="5552543"/>
            <a:chOff x="0" y="0"/>
            <a:chExt cx="862412" cy="1327963"/>
          </a:xfrm>
        </p:grpSpPr>
        <p:sp>
          <p:nvSpPr>
            <p:cNvPr id="31" name="Freeform 31"/>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32" name="TextBox 32"/>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33" name="Group 33"/>
          <p:cNvGrpSpPr>
            <a:grpSpLocks noChangeAspect="1"/>
          </p:cNvGrpSpPr>
          <p:nvPr/>
        </p:nvGrpSpPr>
        <p:grpSpPr>
          <a:xfrm>
            <a:off x="9885280" y="3490513"/>
            <a:ext cx="3103195" cy="3091073"/>
            <a:chOff x="0" y="0"/>
            <a:chExt cx="6502400" cy="6477000"/>
          </a:xfrm>
        </p:grpSpPr>
        <p:sp>
          <p:nvSpPr>
            <p:cNvPr id="34" name="Freeform 3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35" name="Freeform 3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grpSp>
        <p:nvGrpSpPr>
          <p:cNvPr id="36" name="Group 36"/>
          <p:cNvGrpSpPr/>
          <p:nvPr/>
        </p:nvGrpSpPr>
        <p:grpSpPr>
          <a:xfrm>
            <a:off x="13507570" y="3225230"/>
            <a:ext cx="3605956" cy="5552543"/>
            <a:chOff x="0" y="0"/>
            <a:chExt cx="862412" cy="1327963"/>
          </a:xfrm>
        </p:grpSpPr>
        <p:sp>
          <p:nvSpPr>
            <p:cNvPr id="37" name="Freeform 37"/>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38" name="TextBox 38"/>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39" name="Group 39"/>
          <p:cNvGrpSpPr>
            <a:grpSpLocks noChangeAspect="1"/>
          </p:cNvGrpSpPr>
          <p:nvPr/>
        </p:nvGrpSpPr>
        <p:grpSpPr>
          <a:xfrm>
            <a:off x="13675355" y="3426648"/>
            <a:ext cx="3103195" cy="3091073"/>
            <a:chOff x="0" y="0"/>
            <a:chExt cx="6502400" cy="6477000"/>
          </a:xfrm>
        </p:grpSpPr>
        <p:sp>
          <p:nvSpPr>
            <p:cNvPr id="40" name="Freeform 4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41" name="Freeform 4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grpSp>
        <p:nvGrpSpPr>
          <p:cNvPr id="42" name="Group 42"/>
          <p:cNvGrpSpPr/>
          <p:nvPr/>
        </p:nvGrpSpPr>
        <p:grpSpPr>
          <a:xfrm>
            <a:off x="5893293" y="3225230"/>
            <a:ext cx="3605956" cy="5552543"/>
            <a:chOff x="0" y="0"/>
            <a:chExt cx="862412" cy="1327963"/>
          </a:xfrm>
        </p:grpSpPr>
        <p:sp>
          <p:nvSpPr>
            <p:cNvPr id="43" name="Freeform 43"/>
            <p:cNvSpPr/>
            <p:nvPr/>
          </p:nvSpPr>
          <p:spPr>
            <a:xfrm>
              <a:off x="0" y="0"/>
              <a:ext cx="862412" cy="1327963"/>
            </a:xfrm>
            <a:custGeom>
              <a:avLst/>
              <a:gdLst/>
              <a:ahLst/>
              <a:cxnLst/>
              <a:rect l="l" t="t" r="r" b="b"/>
              <a:pathLst>
                <a:path w="862412" h="1327963">
                  <a:moveTo>
                    <a:pt x="0" y="0"/>
                  </a:moveTo>
                  <a:lnTo>
                    <a:pt x="862412" y="0"/>
                  </a:lnTo>
                  <a:lnTo>
                    <a:pt x="862412" y="1327963"/>
                  </a:lnTo>
                  <a:lnTo>
                    <a:pt x="0" y="1327963"/>
                  </a:lnTo>
                  <a:close/>
                </a:path>
              </a:pathLst>
            </a:custGeom>
            <a:solidFill>
              <a:srgbClr val="F9D100"/>
            </a:solidFill>
            <a:ln cap="sq">
              <a:noFill/>
              <a:prstDash val="solid"/>
              <a:miter/>
            </a:ln>
          </p:spPr>
          <p:txBody>
            <a:bodyPr/>
            <a:lstStyle/>
            <a:p>
              <a:endParaRPr lang="en-US"/>
            </a:p>
          </p:txBody>
        </p:sp>
        <p:sp>
          <p:nvSpPr>
            <p:cNvPr id="44" name="TextBox 44"/>
            <p:cNvSpPr txBox="1"/>
            <p:nvPr/>
          </p:nvSpPr>
          <p:spPr>
            <a:xfrm>
              <a:off x="0" y="-47625"/>
              <a:ext cx="862412" cy="1375588"/>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45" name="Group 45"/>
          <p:cNvGrpSpPr>
            <a:grpSpLocks noChangeAspect="1"/>
          </p:cNvGrpSpPr>
          <p:nvPr/>
        </p:nvGrpSpPr>
        <p:grpSpPr>
          <a:xfrm>
            <a:off x="6208708" y="3470062"/>
            <a:ext cx="3103195" cy="3091073"/>
            <a:chOff x="0" y="0"/>
            <a:chExt cx="6502400" cy="6477000"/>
          </a:xfrm>
        </p:grpSpPr>
        <p:sp>
          <p:nvSpPr>
            <p:cNvPr id="46" name="Freeform 4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5FFF5"/>
            </a:solidFill>
            <a:ln w="12700">
              <a:solidFill>
                <a:srgbClr val="000000"/>
              </a:solidFill>
            </a:ln>
          </p:spPr>
          <p:txBody>
            <a:bodyPr/>
            <a:lstStyle/>
            <a:p>
              <a:endParaRPr lang="en-US"/>
            </a:p>
          </p:txBody>
        </p:sp>
        <p:sp>
          <p:nvSpPr>
            <p:cNvPr id="47" name="Freeform 4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txBody>
            <a:bodyPr/>
            <a:lstStyle/>
            <a:p>
              <a:endParaRPr lang="en-US"/>
            </a:p>
          </p:txBody>
        </p:sp>
      </p:grpSp>
      <p:sp>
        <p:nvSpPr>
          <p:cNvPr id="48" name="Freeform 48"/>
          <p:cNvSpPr/>
          <p:nvPr/>
        </p:nvSpPr>
        <p:spPr>
          <a:xfrm>
            <a:off x="6669005" y="4071780"/>
            <a:ext cx="2082093" cy="1928538"/>
          </a:xfrm>
          <a:custGeom>
            <a:avLst/>
            <a:gdLst/>
            <a:ahLst/>
            <a:cxnLst/>
            <a:rect l="l" t="t" r="r" b="b"/>
            <a:pathLst>
              <a:path w="2082093" h="1928538">
                <a:moveTo>
                  <a:pt x="0" y="0"/>
                </a:moveTo>
                <a:lnTo>
                  <a:pt x="2082093" y="0"/>
                </a:lnTo>
                <a:lnTo>
                  <a:pt x="2082093" y="1928539"/>
                </a:lnTo>
                <a:lnTo>
                  <a:pt x="0" y="19285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9" name="Freeform 49"/>
          <p:cNvSpPr/>
          <p:nvPr/>
        </p:nvSpPr>
        <p:spPr>
          <a:xfrm>
            <a:off x="10366271" y="4120399"/>
            <a:ext cx="2141213" cy="1903733"/>
          </a:xfrm>
          <a:custGeom>
            <a:avLst/>
            <a:gdLst/>
            <a:ahLst/>
            <a:cxnLst/>
            <a:rect l="l" t="t" r="r" b="b"/>
            <a:pathLst>
              <a:path w="2141213" h="1903733">
                <a:moveTo>
                  <a:pt x="0" y="0"/>
                </a:moveTo>
                <a:lnTo>
                  <a:pt x="2141213" y="0"/>
                </a:lnTo>
                <a:lnTo>
                  <a:pt x="2141213" y="1903733"/>
                </a:lnTo>
                <a:lnTo>
                  <a:pt x="0" y="19037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0" name="Freeform 50"/>
          <p:cNvSpPr/>
          <p:nvPr/>
        </p:nvSpPr>
        <p:spPr>
          <a:xfrm>
            <a:off x="14282061" y="3820657"/>
            <a:ext cx="1889782" cy="2100623"/>
          </a:xfrm>
          <a:custGeom>
            <a:avLst/>
            <a:gdLst/>
            <a:ahLst/>
            <a:cxnLst/>
            <a:rect l="l" t="t" r="r" b="b"/>
            <a:pathLst>
              <a:path w="1889782" h="2100623">
                <a:moveTo>
                  <a:pt x="0" y="0"/>
                </a:moveTo>
                <a:lnTo>
                  <a:pt x="1889782" y="0"/>
                </a:lnTo>
                <a:lnTo>
                  <a:pt x="1889782" y="2100623"/>
                </a:lnTo>
                <a:lnTo>
                  <a:pt x="0" y="2100623"/>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US"/>
          </a:p>
        </p:txBody>
      </p:sp>
      <p:sp>
        <p:nvSpPr>
          <p:cNvPr id="51" name="TextBox 51"/>
          <p:cNvSpPr txBox="1"/>
          <p:nvPr/>
        </p:nvSpPr>
        <p:spPr>
          <a:xfrm>
            <a:off x="9543494" y="6796539"/>
            <a:ext cx="3919832" cy="470807"/>
          </a:xfrm>
          <a:prstGeom prst="rect">
            <a:avLst/>
          </a:prstGeom>
        </p:spPr>
        <p:txBody>
          <a:bodyPr lIns="0" tIns="0" rIns="0" bIns="0" rtlCol="0" anchor="t">
            <a:spAutoFit/>
          </a:bodyPr>
          <a:lstStyle/>
          <a:p>
            <a:pPr algn="ctr">
              <a:lnSpc>
                <a:spcPts val="3767"/>
              </a:lnSpc>
            </a:pPr>
            <a:r>
              <a:rPr lang="en-US" sz="3139" b="1" spc="156">
                <a:solidFill>
                  <a:srgbClr val="1F1A17"/>
                </a:solidFill>
                <a:latin typeface="DM Sans Bold"/>
                <a:ea typeface="DM Sans Bold"/>
                <a:cs typeface="DM Sans Bold"/>
                <a:sym typeface="DM Sans Bold"/>
              </a:rPr>
              <a:t>PUBLIC WEBSITE</a:t>
            </a:r>
          </a:p>
        </p:txBody>
      </p:sp>
      <p:sp>
        <p:nvSpPr>
          <p:cNvPr id="52" name="TextBox 52"/>
          <p:cNvSpPr txBox="1"/>
          <p:nvPr/>
        </p:nvSpPr>
        <p:spPr>
          <a:xfrm>
            <a:off x="13339468" y="6882473"/>
            <a:ext cx="3869723" cy="470807"/>
          </a:xfrm>
          <a:prstGeom prst="rect">
            <a:avLst/>
          </a:prstGeom>
        </p:spPr>
        <p:txBody>
          <a:bodyPr lIns="0" tIns="0" rIns="0" bIns="0" rtlCol="0" anchor="t">
            <a:spAutoFit/>
          </a:bodyPr>
          <a:lstStyle/>
          <a:p>
            <a:pPr algn="ctr">
              <a:lnSpc>
                <a:spcPts val="3767"/>
              </a:lnSpc>
            </a:pPr>
            <a:r>
              <a:rPr lang="en-US" sz="3139" b="1" spc="156">
                <a:solidFill>
                  <a:srgbClr val="1F1A17"/>
                </a:solidFill>
                <a:latin typeface="DM Sans Bold"/>
                <a:ea typeface="DM Sans Bold"/>
                <a:cs typeface="DM Sans Bold"/>
                <a:sym typeface="DM Sans Bold"/>
              </a:rPr>
              <a:t>SOCIAL MEDIA</a:t>
            </a:r>
          </a:p>
        </p:txBody>
      </p:sp>
      <p:sp>
        <p:nvSpPr>
          <p:cNvPr id="53" name="TextBox 53"/>
          <p:cNvSpPr txBox="1"/>
          <p:nvPr/>
        </p:nvSpPr>
        <p:spPr>
          <a:xfrm>
            <a:off x="5820859" y="6761087"/>
            <a:ext cx="3708337" cy="1329251"/>
          </a:xfrm>
          <a:prstGeom prst="rect">
            <a:avLst/>
          </a:prstGeom>
        </p:spPr>
        <p:txBody>
          <a:bodyPr lIns="0" tIns="0" rIns="0" bIns="0" rtlCol="0" anchor="t">
            <a:spAutoFit/>
          </a:bodyPr>
          <a:lstStyle/>
          <a:p>
            <a:pPr algn="ctr">
              <a:lnSpc>
                <a:spcPts val="3638"/>
              </a:lnSpc>
            </a:pPr>
            <a:r>
              <a:rPr lang="en-US" sz="3032" b="1" spc="151">
                <a:solidFill>
                  <a:srgbClr val="1F1A17"/>
                </a:solidFill>
                <a:latin typeface="DM Sans Bold"/>
                <a:ea typeface="DM Sans Bold"/>
                <a:cs typeface="DM Sans Bold"/>
                <a:sym typeface="DM Sans Bold"/>
              </a:rPr>
              <a:t>CWS REGISTRATION</a:t>
            </a:r>
          </a:p>
          <a:p>
            <a:pPr algn="ctr">
              <a:lnSpc>
                <a:spcPts val="3345"/>
              </a:lnSpc>
            </a:pPr>
            <a:r>
              <a:rPr lang="en-US" sz="2787" spc="139">
                <a:solidFill>
                  <a:srgbClr val="1F1A17"/>
                </a:solidFill>
                <a:latin typeface="DM Sans"/>
                <a:ea typeface="DM Sans"/>
                <a:cs typeface="DM Sans"/>
                <a:sym typeface="DM Sans"/>
              </a:rPr>
              <a:t>Voice, Text, Email</a:t>
            </a:r>
          </a:p>
        </p:txBody>
      </p:sp>
      <p:sp>
        <p:nvSpPr>
          <p:cNvPr id="54" name="TextBox 54"/>
          <p:cNvSpPr txBox="1"/>
          <p:nvPr/>
        </p:nvSpPr>
        <p:spPr>
          <a:xfrm>
            <a:off x="9529197" y="7448425"/>
            <a:ext cx="3919832" cy="470807"/>
          </a:xfrm>
          <a:prstGeom prst="rect">
            <a:avLst/>
          </a:prstGeom>
        </p:spPr>
        <p:txBody>
          <a:bodyPr lIns="0" tIns="0" rIns="0" bIns="0" rtlCol="0" anchor="t">
            <a:spAutoFit/>
          </a:bodyPr>
          <a:lstStyle/>
          <a:p>
            <a:pPr algn="ctr">
              <a:lnSpc>
                <a:spcPts val="3767"/>
              </a:lnSpc>
            </a:pPr>
            <a:r>
              <a:rPr lang="en-US" sz="3139" spc="156">
                <a:solidFill>
                  <a:srgbClr val="1F1A17"/>
                </a:solidFill>
                <a:latin typeface="DM Sans"/>
                <a:ea typeface="DM Sans"/>
                <a:cs typeface="DM Sans"/>
                <a:sym typeface="DM Sans"/>
              </a:rPr>
              <a:t>CWSAlerts.com</a:t>
            </a:r>
          </a:p>
        </p:txBody>
      </p:sp>
      <p:sp>
        <p:nvSpPr>
          <p:cNvPr id="55" name="TextBox 55"/>
          <p:cNvSpPr txBox="1"/>
          <p:nvPr/>
        </p:nvSpPr>
        <p:spPr>
          <a:xfrm>
            <a:off x="13339468" y="7401568"/>
            <a:ext cx="3919832" cy="470807"/>
          </a:xfrm>
          <a:prstGeom prst="rect">
            <a:avLst/>
          </a:prstGeom>
        </p:spPr>
        <p:txBody>
          <a:bodyPr lIns="0" tIns="0" rIns="0" bIns="0" rtlCol="0" anchor="t">
            <a:spAutoFit/>
          </a:bodyPr>
          <a:lstStyle/>
          <a:p>
            <a:pPr algn="ctr">
              <a:lnSpc>
                <a:spcPts val="3767"/>
              </a:lnSpc>
            </a:pPr>
            <a:r>
              <a:rPr lang="en-US" sz="3139" spc="156">
                <a:solidFill>
                  <a:srgbClr val="1F1A17"/>
                </a:solidFill>
                <a:latin typeface="DM Sans"/>
                <a:ea typeface="DM Sans"/>
                <a:cs typeface="DM Sans"/>
                <a:sym typeface="DM Sans"/>
              </a:rPr>
              <a:t>Facebook/X</a:t>
            </a:r>
          </a:p>
        </p:txBody>
      </p:sp>
      <p:sp>
        <p:nvSpPr>
          <p:cNvPr id="56" name="TextBox 56"/>
          <p:cNvSpPr txBox="1"/>
          <p:nvPr/>
        </p:nvSpPr>
        <p:spPr>
          <a:xfrm>
            <a:off x="13193694" y="7905102"/>
            <a:ext cx="3919832" cy="468260"/>
          </a:xfrm>
          <a:prstGeom prst="rect">
            <a:avLst/>
          </a:prstGeom>
        </p:spPr>
        <p:txBody>
          <a:bodyPr lIns="0" tIns="0" rIns="0" bIns="0" rtlCol="0" anchor="t">
            <a:spAutoFit/>
          </a:bodyPr>
          <a:lstStyle/>
          <a:p>
            <a:pPr algn="ctr">
              <a:lnSpc>
                <a:spcPts val="3615"/>
              </a:lnSpc>
            </a:pPr>
            <a:r>
              <a:rPr lang="en-US" sz="3012" spc="150">
                <a:solidFill>
                  <a:srgbClr val="1F1A17"/>
                </a:solidFill>
                <a:latin typeface="DM Sans"/>
                <a:ea typeface="DM Sans"/>
                <a:cs typeface="DM Sans"/>
                <a:sym typeface="DM Sans"/>
              </a:rPr>
              <a:t>@cococws</a:t>
            </a:r>
          </a:p>
        </p:txBody>
      </p:sp>
      <p:sp>
        <p:nvSpPr>
          <p:cNvPr id="57" name="AutoShape 57"/>
          <p:cNvSpPr/>
          <p:nvPr/>
        </p:nvSpPr>
        <p:spPr>
          <a:xfrm flipH="1" flipV="1">
            <a:off x="694492" y="2631558"/>
            <a:ext cx="2586121" cy="0"/>
          </a:xfrm>
          <a:prstGeom prst="line">
            <a:avLst/>
          </a:prstGeom>
          <a:ln w="28575" cap="flat">
            <a:solidFill>
              <a:srgbClr val="FADF4E"/>
            </a:solidFill>
            <a:prstDash val="solid"/>
            <a:headEnd type="none" w="sm" len="sm"/>
            <a:tailEnd type="none" w="sm" len="sm"/>
          </a:ln>
        </p:spPr>
        <p:txBody>
          <a:bodyPr/>
          <a:lstStyle/>
          <a:p>
            <a:endParaRPr lang="en-US"/>
          </a:p>
        </p:txBody>
      </p:sp>
      <p:sp>
        <p:nvSpPr>
          <p:cNvPr id="58" name="TextBox 58"/>
          <p:cNvSpPr txBox="1"/>
          <p:nvPr/>
        </p:nvSpPr>
        <p:spPr>
          <a:xfrm>
            <a:off x="412913" y="552007"/>
            <a:ext cx="10815892" cy="686747"/>
          </a:xfrm>
          <a:prstGeom prst="rect">
            <a:avLst/>
          </a:prstGeom>
        </p:spPr>
        <p:txBody>
          <a:bodyPr lIns="0" tIns="0" rIns="0" bIns="0" rtlCol="0" anchor="t">
            <a:spAutoFit/>
          </a:bodyPr>
          <a:lstStyle/>
          <a:p>
            <a:pPr algn="l">
              <a:lnSpc>
                <a:spcPts val="5458"/>
              </a:lnSpc>
            </a:pPr>
            <a:r>
              <a:rPr lang="en-US" sz="4264" b="1" spc="456">
                <a:solidFill>
                  <a:srgbClr val="FFFFFF"/>
                </a:solidFill>
                <a:latin typeface="Muli Heavy"/>
                <a:ea typeface="Muli Heavy"/>
                <a:cs typeface="Muli Heavy"/>
                <a:sym typeface="Muli Heavy"/>
              </a:rPr>
              <a:t>COMMUNITY WARNING SYSTEM</a:t>
            </a:r>
          </a:p>
        </p:txBody>
      </p:sp>
      <p:sp>
        <p:nvSpPr>
          <p:cNvPr id="59" name="TextBox 59"/>
          <p:cNvSpPr txBox="1"/>
          <p:nvPr/>
        </p:nvSpPr>
        <p:spPr>
          <a:xfrm>
            <a:off x="412913" y="1443616"/>
            <a:ext cx="8234586" cy="477520"/>
          </a:xfrm>
          <a:prstGeom prst="rect">
            <a:avLst/>
          </a:prstGeom>
        </p:spPr>
        <p:txBody>
          <a:bodyPr lIns="0" tIns="0" rIns="0" bIns="0" rtlCol="0" anchor="t">
            <a:spAutoFit/>
          </a:bodyPr>
          <a:lstStyle/>
          <a:p>
            <a:pPr algn="l">
              <a:lnSpc>
                <a:spcPts val="3680"/>
              </a:lnSpc>
            </a:pPr>
            <a:r>
              <a:rPr lang="en-US" sz="3200" spc="307">
                <a:solidFill>
                  <a:srgbClr val="FFFFFF"/>
                </a:solidFill>
                <a:latin typeface="Inter"/>
                <a:ea typeface="Inter"/>
                <a:cs typeface="Inter"/>
                <a:sym typeface="Inter"/>
              </a:rPr>
              <a:t>REGISTRATION BASED TOOLS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sp>
        <p:nvSpPr>
          <p:cNvPr id="2" name="TextBox 2"/>
          <p:cNvSpPr txBox="1"/>
          <p:nvPr/>
        </p:nvSpPr>
        <p:spPr>
          <a:xfrm>
            <a:off x="747603" y="1185885"/>
            <a:ext cx="4977978" cy="1652143"/>
          </a:xfrm>
          <a:prstGeom prst="rect">
            <a:avLst/>
          </a:prstGeom>
        </p:spPr>
        <p:txBody>
          <a:bodyPr lIns="0" tIns="0" rIns="0" bIns="0" rtlCol="0" anchor="t">
            <a:spAutoFit/>
          </a:bodyPr>
          <a:lstStyle/>
          <a:p>
            <a:pPr algn="l">
              <a:lnSpc>
                <a:spcPts val="6656"/>
              </a:lnSpc>
            </a:pPr>
            <a:r>
              <a:rPr lang="en-US" sz="5200" b="1" spc="556">
                <a:solidFill>
                  <a:srgbClr val="FFFFFF"/>
                </a:solidFill>
                <a:latin typeface="Muli Heavy"/>
                <a:ea typeface="Muli Heavy"/>
                <a:cs typeface="Muli Heavy"/>
                <a:sym typeface="Muli Heavy"/>
              </a:rPr>
              <a:t>CWS IS USED WHEN </a:t>
            </a:r>
          </a:p>
        </p:txBody>
      </p:sp>
      <p:sp>
        <p:nvSpPr>
          <p:cNvPr id="3" name="TextBox 3"/>
          <p:cNvSpPr txBox="1"/>
          <p:nvPr/>
        </p:nvSpPr>
        <p:spPr>
          <a:xfrm>
            <a:off x="578155" y="5241432"/>
            <a:ext cx="5044529" cy="4629140"/>
          </a:xfrm>
          <a:prstGeom prst="rect">
            <a:avLst/>
          </a:prstGeom>
        </p:spPr>
        <p:txBody>
          <a:bodyPr lIns="0" tIns="0" rIns="0" bIns="0" rtlCol="0" anchor="t">
            <a:spAutoFit/>
          </a:bodyPr>
          <a:lstStyle/>
          <a:p>
            <a:pPr algn="ctr">
              <a:lnSpc>
                <a:spcPts val="4600"/>
              </a:lnSpc>
            </a:pPr>
            <a:r>
              <a:rPr lang="en-US" sz="3333" spc="326">
                <a:solidFill>
                  <a:srgbClr val="F5FFF5"/>
                </a:solidFill>
                <a:latin typeface="DM Sans"/>
                <a:ea typeface="DM Sans"/>
                <a:cs typeface="DM Sans"/>
                <a:sym typeface="DM Sans"/>
              </a:rPr>
              <a:t> </a:t>
            </a:r>
            <a:r>
              <a:rPr lang="en-US" sz="3333" b="1" spc="326">
                <a:solidFill>
                  <a:srgbClr val="F9D100"/>
                </a:solidFill>
                <a:latin typeface="DM Sans Bold"/>
                <a:ea typeface="DM Sans Bold"/>
                <a:cs typeface="DM Sans Bold"/>
                <a:sym typeface="DM Sans Bold"/>
              </a:rPr>
              <a:t>Imminent threat</a:t>
            </a:r>
            <a:r>
              <a:rPr lang="en-US" sz="3333" spc="326">
                <a:solidFill>
                  <a:srgbClr val="F5FFF5"/>
                </a:solidFill>
                <a:latin typeface="DM Sans"/>
                <a:ea typeface="DM Sans"/>
                <a:cs typeface="DM Sans"/>
                <a:sym typeface="DM Sans"/>
              </a:rPr>
              <a:t> to human health or life,</a:t>
            </a:r>
          </a:p>
          <a:p>
            <a:pPr algn="ctr">
              <a:lnSpc>
                <a:spcPts val="4600"/>
              </a:lnSpc>
            </a:pPr>
            <a:endParaRPr lang="en-US" sz="3333" spc="326">
              <a:solidFill>
                <a:srgbClr val="F5FFF5"/>
              </a:solidFill>
              <a:latin typeface="DM Sans"/>
              <a:ea typeface="DM Sans"/>
              <a:cs typeface="DM Sans"/>
              <a:sym typeface="DM Sans"/>
            </a:endParaRPr>
          </a:p>
          <a:p>
            <a:pPr algn="ctr">
              <a:lnSpc>
                <a:spcPts val="4600"/>
              </a:lnSpc>
            </a:pPr>
            <a:r>
              <a:rPr lang="en-US" sz="3333" spc="326">
                <a:solidFill>
                  <a:srgbClr val="F5FFF5"/>
                </a:solidFill>
                <a:latin typeface="DM Sans"/>
                <a:ea typeface="DM Sans"/>
                <a:cs typeface="DM Sans"/>
                <a:sym typeface="DM Sans"/>
              </a:rPr>
              <a:t> &amp; </a:t>
            </a:r>
          </a:p>
          <a:p>
            <a:pPr algn="ctr">
              <a:lnSpc>
                <a:spcPts val="4600"/>
              </a:lnSpc>
            </a:pPr>
            <a:endParaRPr lang="en-US" sz="3333" spc="326">
              <a:solidFill>
                <a:srgbClr val="F5FFF5"/>
              </a:solidFill>
              <a:latin typeface="DM Sans"/>
              <a:ea typeface="DM Sans"/>
              <a:cs typeface="DM Sans"/>
              <a:sym typeface="DM Sans"/>
            </a:endParaRPr>
          </a:p>
          <a:p>
            <a:pPr algn="ctr">
              <a:lnSpc>
                <a:spcPts val="4600"/>
              </a:lnSpc>
            </a:pPr>
            <a:r>
              <a:rPr lang="en-US" sz="3333" spc="326">
                <a:solidFill>
                  <a:srgbClr val="F5FFF5"/>
                </a:solidFill>
                <a:latin typeface="DM Sans"/>
                <a:ea typeface="DM Sans"/>
                <a:cs typeface="DM Sans"/>
                <a:sym typeface="DM Sans"/>
              </a:rPr>
              <a:t>immediate </a:t>
            </a:r>
            <a:r>
              <a:rPr lang="en-US" sz="3333" b="1" spc="326">
                <a:solidFill>
                  <a:srgbClr val="F9D100"/>
                </a:solidFill>
                <a:latin typeface="DM Sans Bold"/>
                <a:ea typeface="DM Sans Bold"/>
                <a:cs typeface="DM Sans Bold"/>
                <a:sym typeface="DM Sans Bold"/>
              </a:rPr>
              <a:t>protective action</a:t>
            </a:r>
            <a:r>
              <a:rPr lang="en-US" sz="3333" spc="326">
                <a:solidFill>
                  <a:srgbClr val="F5FFF5"/>
                </a:solidFill>
                <a:latin typeface="DM Sans"/>
                <a:ea typeface="DM Sans"/>
                <a:cs typeface="DM Sans"/>
                <a:sym typeface="DM Sans"/>
              </a:rPr>
              <a:t> is required. </a:t>
            </a:r>
          </a:p>
        </p:txBody>
      </p:sp>
      <p:sp>
        <p:nvSpPr>
          <p:cNvPr id="4" name="AutoShape 4"/>
          <p:cNvSpPr/>
          <p:nvPr/>
        </p:nvSpPr>
        <p:spPr>
          <a:xfrm>
            <a:off x="3100419" y="3307045"/>
            <a:ext cx="0" cy="1489392"/>
          </a:xfrm>
          <a:prstGeom prst="line">
            <a:avLst/>
          </a:prstGeom>
          <a:ln w="38100" cap="flat">
            <a:solidFill>
              <a:srgbClr val="FADF4E"/>
            </a:solidFill>
            <a:prstDash val="solid"/>
            <a:headEnd type="none" w="sm" len="sm"/>
            <a:tailEnd type="arrow" w="med" len="sm"/>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sp>
        <p:nvSpPr>
          <p:cNvPr id="2" name="Freeform 2"/>
          <p:cNvSpPr/>
          <p:nvPr/>
        </p:nvSpPr>
        <p:spPr>
          <a:xfrm>
            <a:off x="6149373" y="0"/>
            <a:ext cx="12138627" cy="10287000"/>
          </a:xfrm>
          <a:custGeom>
            <a:avLst/>
            <a:gdLst/>
            <a:ahLst/>
            <a:cxnLst/>
            <a:rect l="l" t="t" r="r" b="b"/>
            <a:pathLst>
              <a:path w="12138627" h="10287000">
                <a:moveTo>
                  <a:pt x="0" y="0"/>
                </a:moveTo>
                <a:lnTo>
                  <a:pt x="12138627" y="0"/>
                </a:lnTo>
                <a:lnTo>
                  <a:pt x="12138627" y="10287000"/>
                </a:lnTo>
                <a:lnTo>
                  <a:pt x="0" y="10287000"/>
                </a:lnTo>
                <a:lnTo>
                  <a:pt x="0" y="0"/>
                </a:lnTo>
                <a:close/>
              </a:path>
            </a:pathLst>
          </a:custGeom>
          <a:blipFill>
            <a:blip r:embed="rId3"/>
            <a:stretch>
              <a:fillRect t="-887" b="-887"/>
            </a:stretch>
          </a:blipFill>
        </p:spPr>
        <p:txBody>
          <a:bodyPr/>
          <a:lstStyle/>
          <a:p>
            <a:endParaRPr lang="en-US"/>
          </a:p>
        </p:txBody>
      </p:sp>
      <p:sp>
        <p:nvSpPr>
          <p:cNvPr id="3" name="AutoShape 3"/>
          <p:cNvSpPr/>
          <p:nvPr/>
        </p:nvSpPr>
        <p:spPr>
          <a:xfrm flipV="1">
            <a:off x="8865222" y="1361537"/>
            <a:ext cx="0" cy="938074"/>
          </a:xfrm>
          <a:prstGeom prst="line">
            <a:avLst/>
          </a:prstGeom>
          <a:ln w="28575" cap="flat">
            <a:solidFill>
              <a:srgbClr val="FADF4E"/>
            </a:solidFill>
            <a:prstDash val="solid"/>
            <a:headEnd type="none" w="sm" len="sm"/>
            <a:tailEnd type="none" w="sm" len="sm"/>
          </a:ln>
        </p:spPr>
        <p:txBody>
          <a:bodyPr/>
          <a:lstStyle/>
          <a:p>
            <a:endParaRPr lang="en-US"/>
          </a:p>
        </p:txBody>
      </p:sp>
      <p:sp>
        <p:nvSpPr>
          <p:cNvPr id="4" name="AutoShape 4"/>
          <p:cNvSpPr/>
          <p:nvPr/>
        </p:nvSpPr>
        <p:spPr>
          <a:xfrm flipV="1">
            <a:off x="8789632" y="4674463"/>
            <a:ext cx="0" cy="938074"/>
          </a:xfrm>
          <a:prstGeom prst="line">
            <a:avLst/>
          </a:prstGeom>
          <a:ln w="28575" cap="flat">
            <a:solidFill>
              <a:srgbClr val="FADF4E"/>
            </a:solidFill>
            <a:prstDash val="solid"/>
            <a:headEnd type="none" w="sm" len="sm"/>
            <a:tailEnd type="none" w="sm" len="sm"/>
          </a:ln>
        </p:spPr>
        <p:txBody>
          <a:bodyPr/>
          <a:lstStyle/>
          <a:p>
            <a:endParaRPr lang="en-US"/>
          </a:p>
        </p:txBody>
      </p:sp>
      <p:sp>
        <p:nvSpPr>
          <p:cNvPr id="5" name="AutoShape 5"/>
          <p:cNvSpPr/>
          <p:nvPr/>
        </p:nvSpPr>
        <p:spPr>
          <a:xfrm flipV="1">
            <a:off x="8775345" y="7787970"/>
            <a:ext cx="0" cy="938074"/>
          </a:xfrm>
          <a:prstGeom prst="line">
            <a:avLst/>
          </a:prstGeom>
          <a:ln w="28575" cap="flat">
            <a:solidFill>
              <a:srgbClr val="FADF4E"/>
            </a:solidFill>
            <a:prstDash val="solid"/>
            <a:headEnd type="none" w="sm" len="sm"/>
            <a:tailEnd type="none" w="sm" len="sm"/>
          </a:ln>
        </p:spPr>
        <p:txBody>
          <a:bodyPr/>
          <a:lstStyle/>
          <a:p>
            <a:endParaRPr lang="en-US"/>
          </a:p>
        </p:txBody>
      </p:sp>
      <p:sp>
        <p:nvSpPr>
          <p:cNvPr id="6" name="TextBox 6"/>
          <p:cNvSpPr txBox="1"/>
          <p:nvPr/>
        </p:nvSpPr>
        <p:spPr>
          <a:xfrm>
            <a:off x="747603" y="1185885"/>
            <a:ext cx="4977978" cy="1652143"/>
          </a:xfrm>
          <a:prstGeom prst="rect">
            <a:avLst/>
          </a:prstGeom>
        </p:spPr>
        <p:txBody>
          <a:bodyPr lIns="0" tIns="0" rIns="0" bIns="0" rtlCol="0" anchor="t">
            <a:spAutoFit/>
          </a:bodyPr>
          <a:lstStyle/>
          <a:p>
            <a:pPr algn="l">
              <a:lnSpc>
                <a:spcPts val="6656"/>
              </a:lnSpc>
            </a:pPr>
            <a:r>
              <a:rPr lang="en-US" sz="5200" b="1" spc="556">
                <a:solidFill>
                  <a:srgbClr val="FFFFFF"/>
                </a:solidFill>
                <a:latin typeface="Muli Heavy"/>
                <a:ea typeface="Muli Heavy"/>
                <a:cs typeface="Muli Heavy"/>
                <a:sym typeface="Muli Heavy"/>
              </a:rPr>
              <a:t>CWS IS USED WHEN </a:t>
            </a:r>
          </a:p>
        </p:txBody>
      </p:sp>
      <p:sp>
        <p:nvSpPr>
          <p:cNvPr id="7" name="TextBox 7"/>
          <p:cNvSpPr txBox="1"/>
          <p:nvPr/>
        </p:nvSpPr>
        <p:spPr>
          <a:xfrm>
            <a:off x="9179547" y="1543903"/>
            <a:ext cx="8394397" cy="622935"/>
          </a:xfrm>
          <a:prstGeom prst="rect">
            <a:avLst/>
          </a:prstGeom>
        </p:spPr>
        <p:txBody>
          <a:bodyPr lIns="0" tIns="0" rIns="0" bIns="0" rtlCol="0" anchor="t">
            <a:spAutoFit/>
          </a:bodyPr>
          <a:lstStyle/>
          <a:p>
            <a:pPr algn="l">
              <a:lnSpc>
                <a:spcPts val="5040"/>
              </a:lnSpc>
            </a:pPr>
            <a:r>
              <a:rPr lang="en-US" sz="3600" spc="118">
                <a:solidFill>
                  <a:srgbClr val="FFFFFF"/>
                </a:solidFill>
                <a:latin typeface="Inter"/>
                <a:ea typeface="Inter"/>
                <a:cs typeface="Inter"/>
                <a:sym typeface="Inter"/>
              </a:rPr>
              <a:t>EVACUATION WARNINGS/ORDERS</a:t>
            </a:r>
          </a:p>
        </p:txBody>
      </p:sp>
      <p:sp>
        <p:nvSpPr>
          <p:cNvPr id="8" name="TextBox 8"/>
          <p:cNvSpPr txBox="1"/>
          <p:nvPr/>
        </p:nvSpPr>
        <p:spPr>
          <a:xfrm>
            <a:off x="9144000" y="7918318"/>
            <a:ext cx="8079753" cy="622935"/>
          </a:xfrm>
          <a:prstGeom prst="rect">
            <a:avLst/>
          </a:prstGeom>
        </p:spPr>
        <p:txBody>
          <a:bodyPr lIns="0" tIns="0" rIns="0" bIns="0" rtlCol="0" anchor="t">
            <a:spAutoFit/>
          </a:bodyPr>
          <a:lstStyle/>
          <a:p>
            <a:pPr algn="l">
              <a:lnSpc>
                <a:spcPts val="5040"/>
              </a:lnSpc>
            </a:pPr>
            <a:r>
              <a:rPr lang="en-US" sz="3600" spc="118">
                <a:solidFill>
                  <a:srgbClr val="FFFFFF"/>
                </a:solidFill>
                <a:latin typeface="Inter"/>
                <a:ea typeface="Inter"/>
                <a:cs typeface="Inter"/>
                <a:sym typeface="Inter"/>
              </a:rPr>
              <a:t>AT RISK MISSING PERSON</a:t>
            </a:r>
          </a:p>
        </p:txBody>
      </p:sp>
      <p:sp>
        <p:nvSpPr>
          <p:cNvPr id="9" name="TextBox 9"/>
          <p:cNvSpPr txBox="1"/>
          <p:nvPr/>
        </p:nvSpPr>
        <p:spPr>
          <a:xfrm>
            <a:off x="9144000" y="4793933"/>
            <a:ext cx="8541563" cy="622935"/>
          </a:xfrm>
          <a:prstGeom prst="rect">
            <a:avLst/>
          </a:prstGeom>
        </p:spPr>
        <p:txBody>
          <a:bodyPr lIns="0" tIns="0" rIns="0" bIns="0" rtlCol="0" anchor="t">
            <a:spAutoFit/>
          </a:bodyPr>
          <a:lstStyle/>
          <a:p>
            <a:pPr algn="l">
              <a:lnSpc>
                <a:spcPts val="5040"/>
              </a:lnSpc>
            </a:pPr>
            <a:r>
              <a:rPr lang="en-US" sz="3600" spc="118">
                <a:solidFill>
                  <a:srgbClr val="FFFFFF"/>
                </a:solidFill>
                <a:latin typeface="Inter"/>
                <a:ea typeface="Inter"/>
                <a:cs typeface="Inter"/>
                <a:sym typeface="Inter"/>
              </a:rPr>
              <a:t>SHELTER-IN-PLACE/LOCKDOWN</a:t>
            </a:r>
          </a:p>
        </p:txBody>
      </p:sp>
      <p:sp>
        <p:nvSpPr>
          <p:cNvPr id="10" name="AutoShape 10"/>
          <p:cNvSpPr/>
          <p:nvPr/>
        </p:nvSpPr>
        <p:spPr>
          <a:xfrm>
            <a:off x="3100419" y="3307045"/>
            <a:ext cx="0" cy="1489392"/>
          </a:xfrm>
          <a:prstGeom prst="line">
            <a:avLst/>
          </a:prstGeom>
          <a:ln w="38100" cap="flat">
            <a:solidFill>
              <a:srgbClr val="FADF4E"/>
            </a:solidFill>
            <a:prstDash val="solid"/>
            <a:headEnd type="none" w="sm" len="sm"/>
            <a:tailEnd type="arrow" w="med" len="sm"/>
          </a:ln>
        </p:spPr>
        <p:txBody>
          <a:bodyPr/>
          <a:lstStyle/>
          <a:p>
            <a:endParaRPr lang="en-US"/>
          </a:p>
        </p:txBody>
      </p:sp>
      <p:sp>
        <p:nvSpPr>
          <p:cNvPr id="11" name="TextBox 11"/>
          <p:cNvSpPr txBox="1"/>
          <p:nvPr/>
        </p:nvSpPr>
        <p:spPr>
          <a:xfrm>
            <a:off x="578155" y="5241432"/>
            <a:ext cx="5044529" cy="4629140"/>
          </a:xfrm>
          <a:prstGeom prst="rect">
            <a:avLst/>
          </a:prstGeom>
        </p:spPr>
        <p:txBody>
          <a:bodyPr lIns="0" tIns="0" rIns="0" bIns="0" rtlCol="0" anchor="t">
            <a:spAutoFit/>
          </a:bodyPr>
          <a:lstStyle/>
          <a:p>
            <a:pPr algn="ctr">
              <a:lnSpc>
                <a:spcPts val="4600"/>
              </a:lnSpc>
            </a:pPr>
            <a:r>
              <a:rPr lang="en-US" sz="3333" spc="326">
                <a:solidFill>
                  <a:srgbClr val="F5FFF5"/>
                </a:solidFill>
                <a:latin typeface="DM Sans"/>
                <a:ea typeface="DM Sans"/>
                <a:cs typeface="DM Sans"/>
                <a:sym typeface="DM Sans"/>
              </a:rPr>
              <a:t> </a:t>
            </a:r>
            <a:r>
              <a:rPr lang="en-US" sz="3333" b="1" spc="326">
                <a:solidFill>
                  <a:srgbClr val="F9D100"/>
                </a:solidFill>
                <a:latin typeface="DM Sans Bold"/>
                <a:ea typeface="DM Sans Bold"/>
                <a:cs typeface="DM Sans Bold"/>
                <a:sym typeface="DM Sans Bold"/>
              </a:rPr>
              <a:t>Imminent threat</a:t>
            </a:r>
            <a:r>
              <a:rPr lang="en-US" sz="3333" spc="326">
                <a:solidFill>
                  <a:srgbClr val="F5FFF5"/>
                </a:solidFill>
                <a:latin typeface="DM Sans"/>
                <a:ea typeface="DM Sans"/>
                <a:cs typeface="DM Sans"/>
                <a:sym typeface="DM Sans"/>
              </a:rPr>
              <a:t> to human health or life,</a:t>
            </a:r>
          </a:p>
          <a:p>
            <a:pPr algn="ctr">
              <a:lnSpc>
                <a:spcPts val="4600"/>
              </a:lnSpc>
            </a:pPr>
            <a:endParaRPr lang="en-US" sz="3333" spc="326">
              <a:solidFill>
                <a:srgbClr val="F5FFF5"/>
              </a:solidFill>
              <a:latin typeface="DM Sans"/>
              <a:ea typeface="DM Sans"/>
              <a:cs typeface="DM Sans"/>
              <a:sym typeface="DM Sans"/>
            </a:endParaRPr>
          </a:p>
          <a:p>
            <a:pPr algn="ctr">
              <a:lnSpc>
                <a:spcPts val="4600"/>
              </a:lnSpc>
            </a:pPr>
            <a:r>
              <a:rPr lang="en-US" sz="3333" spc="326">
                <a:solidFill>
                  <a:srgbClr val="F5FFF5"/>
                </a:solidFill>
                <a:latin typeface="DM Sans"/>
                <a:ea typeface="DM Sans"/>
                <a:cs typeface="DM Sans"/>
                <a:sym typeface="DM Sans"/>
              </a:rPr>
              <a:t> &amp; </a:t>
            </a:r>
          </a:p>
          <a:p>
            <a:pPr algn="ctr">
              <a:lnSpc>
                <a:spcPts val="4600"/>
              </a:lnSpc>
            </a:pPr>
            <a:endParaRPr lang="en-US" sz="3333" spc="326">
              <a:solidFill>
                <a:srgbClr val="F5FFF5"/>
              </a:solidFill>
              <a:latin typeface="DM Sans"/>
              <a:ea typeface="DM Sans"/>
              <a:cs typeface="DM Sans"/>
              <a:sym typeface="DM Sans"/>
            </a:endParaRPr>
          </a:p>
          <a:p>
            <a:pPr algn="ctr">
              <a:lnSpc>
                <a:spcPts val="4600"/>
              </a:lnSpc>
            </a:pPr>
            <a:r>
              <a:rPr lang="en-US" sz="3333" spc="326">
                <a:solidFill>
                  <a:srgbClr val="F5FFF5"/>
                </a:solidFill>
                <a:latin typeface="DM Sans"/>
                <a:ea typeface="DM Sans"/>
                <a:cs typeface="DM Sans"/>
                <a:sym typeface="DM Sans"/>
              </a:rPr>
              <a:t>immediate </a:t>
            </a:r>
            <a:r>
              <a:rPr lang="en-US" sz="3333" b="1" spc="326">
                <a:solidFill>
                  <a:srgbClr val="F9D100"/>
                </a:solidFill>
                <a:latin typeface="DM Sans Bold"/>
                <a:ea typeface="DM Sans Bold"/>
                <a:cs typeface="DM Sans Bold"/>
                <a:sym typeface="DM Sans Bold"/>
              </a:rPr>
              <a:t>protective action</a:t>
            </a:r>
            <a:r>
              <a:rPr lang="en-US" sz="3333" spc="326">
                <a:solidFill>
                  <a:srgbClr val="F5FFF5"/>
                </a:solidFill>
                <a:latin typeface="DM Sans"/>
                <a:ea typeface="DM Sans"/>
                <a:cs typeface="DM Sans"/>
                <a:sym typeface="DM Sans"/>
              </a:rPr>
              <a:t> is required.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grpSp>
        <p:nvGrpSpPr>
          <p:cNvPr id="2" name="Group 2"/>
          <p:cNvGrpSpPr/>
          <p:nvPr/>
        </p:nvGrpSpPr>
        <p:grpSpPr>
          <a:xfrm>
            <a:off x="5861701" y="3503404"/>
            <a:ext cx="2863337" cy="4987399"/>
            <a:chOff x="0" y="0"/>
            <a:chExt cx="2819230" cy="4910574"/>
          </a:xfrm>
        </p:grpSpPr>
        <p:sp>
          <p:nvSpPr>
            <p:cNvPr id="3" name="Freeform 3"/>
            <p:cNvSpPr/>
            <p:nvPr/>
          </p:nvSpPr>
          <p:spPr>
            <a:xfrm>
              <a:off x="0" y="0"/>
              <a:ext cx="2819273" cy="4910582"/>
            </a:xfrm>
            <a:custGeom>
              <a:avLst/>
              <a:gdLst/>
              <a:ahLst/>
              <a:cxnLst/>
              <a:rect l="l" t="t" r="r" b="b"/>
              <a:pathLst>
                <a:path w="2819273" h="4910582">
                  <a:moveTo>
                    <a:pt x="0" y="281940"/>
                  </a:moveTo>
                  <a:cubicBezTo>
                    <a:pt x="0" y="126238"/>
                    <a:pt x="126238" y="0"/>
                    <a:pt x="281940" y="0"/>
                  </a:cubicBezTo>
                  <a:lnTo>
                    <a:pt x="2537333" y="0"/>
                  </a:lnTo>
                  <a:cubicBezTo>
                    <a:pt x="2693035" y="0"/>
                    <a:pt x="2819273" y="126238"/>
                    <a:pt x="2819273" y="281940"/>
                  </a:cubicBezTo>
                  <a:lnTo>
                    <a:pt x="2819273" y="4628642"/>
                  </a:lnTo>
                  <a:cubicBezTo>
                    <a:pt x="2819273" y="4784344"/>
                    <a:pt x="2693035" y="4910582"/>
                    <a:pt x="2537333" y="4910582"/>
                  </a:cubicBezTo>
                  <a:lnTo>
                    <a:pt x="281940" y="4910582"/>
                  </a:lnTo>
                  <a:cubicBezTo>
                    <a:pt x="126238" y="4910582"/>
                    <a:pt x="0" y="4784344"/>
                    <a:pt x="0" y="4628642"/>
                  </a:cubicBezTo>
                  <a:close/>
                </a:path>
              </a:pathLst>
            </a:custGeom>
            <a:gradFill rotWithShape="1">
              <a:gsLst>
                <a:gs pos="0">
                  <a:srgbClr val="FFC338">
                    <a:alpha val="100000"/>
                  </a:srgbClr>
                </a:gs>
                <a:gs pos="78000">
                  <a:srgbClr val="E9B000">
                    <a:alpha val="100000"/>
                  </a:srgbClr>
                </a:gs>
              </a:gsLst>
              <a:lin ang="5400000"/>
            </a:gradFill>
          </p:spPr>
          <p:txBody>
            <a:bodyPr/>
            <a:lstStyle/>
            <a:p>
              <a:endParaRPr lang="en-US"/>
            </a:p>
          </p:txBody>
        </p:sp>
      </p:grpSp>
      <p:grpSp>
        <p:nvGrpSpPr>
          <p:cNvPr id="4" name="Group 4"/>
          <p:cNvGrpSpPr/>
          <p:nvPr/>
        </p:nvGrpSpPr>
        <p:grpSpPr>
          <a:xfrm>
            <a:off x="6462966" y="3802648"/>
            <a:ext cx="1660803" cy="1660803"/>
            <a:chOff x="0" y="0"/>
            <a:chExt cx="1635220" cy="1635220"/>
          </a:xfrm>
        </p:grpSpPr>
        <p:sp>
          <p:nvSpPr>
            <p:cNvPr id="5" name="Freeform 5"/>
            <p:cNvSpPr/>
            <p:nvPr/>
          </p:nvSpPr>
          <p:spPr>
            <a:xfrm>
              <a:off x="0" y="0"/>
              <a:ext cx="1635252" cy="1635252"/>
            </a:xfrm>
            <a:custGeom>
              <a:avLst/>
              <a:gdLst/>
              <a:ahLst/>
              <a:cxnLst/>
              <a:rect l="l" t="t" r="r" b="b"/>
              <a:pathLst>
                <a:path w="1635252" h="1635252">
                  <a:moveTo>
                    <a:pt x="0" y="817626"/>
                  </a:moveTo>
                  <a:cubicBezTo>
                    <a:pt x="0" y="366014"/>
                    <a:pt x="366014" y="0"/>
                    <a:pt x="817626" y="0"/>
                  </a:cubicBezTo>
                  <a:cubicBezTo>
                    <a:pt x="1269238" y="0"/>
                    <a:pt x="1635252" y="366014"/>
                    <a:pt x="1635252" y="817626"/>
                  </a:cubicBezTo>
                  <a:cubicBezTo>
                    <a:pt x="1635252" y="1269238"/>
                    <a:pt x="1269238" y="1635252"/>
                    <a:pt x="817626" y="1635252"/>
                  </a:cubicBezTo>
                  <a:cubicBezTo>
                    <a:pt x="366014" y="1635252"/>
                    <a:pt x="0" y="1269111"/>
                    <a:pt x="0" y="817626"/>
                  </a:cubicBezTo>
                  <a:close/>
                </a:path>
              </a:pathLst>
            </a:custGeom>
            <a:blipFill>
              <a:blip r:embed="rId2"/>
              <a:stretch>
                <a:fillRect l="-25136" r="-25134" b="1"/>
              </a:stretch>
            </a:blipFill>
          </p:spPr>
          <p:txBody>
            <a:bodyPr/>
            <a:lstStyle/>
            <a:p>
              <a:endParaRPr lang="en-US"/>
            </a:p>
          </p:txBody>
        </p:sp>
      </p:grpSp>
      <p:grpSp>
        <p:nvGrpSpPr>
          <p:cNvPr id="6" name="Group 6"/>
          <p:cNvGrpSpPr/>
          <p:nvPr/>
        </p:nvGrpSpPr>
        <p:grpSpPr>
          <a:xfrm>
            <a:off x="8810936" y="3503404"/>
            <a:ext cx="2863337" cy="4987399"/>
            <a:chOff x="0" y="0"/>
            <a:chExt cx="2819230" cy="4910574"/>
          </a:xfrm>
        </p:grpSpPr>
        <p:sp>
          <p:nvSpPr>
            <p:cNvPr id="7" name="Freeform 7"/>
            <p:cNvSpPr/>
            <p:nvPr/>
          </p:nvSpPr>
          <p:spPr>
            <a:xfrm>
              <a:off x="0" y="0"/>
              <a:ext cx="2819273" cy="4910582"/>
            </a:xfrm>
            <a:custGeom>
              <a:avLst/>
              <a:gdLst/>
              <a:ahLst/>
              <a:cxnLst/>
              <a:rect l="l" t="t" r="r" b="b"/>
              <a:pathLst>
                <a:path w="2819273" h="4910582">
                  <a:moveTo>
                    <a:pt x="0" y="281940"/>
                  </a:moveTo>
                  <a:cubicBezTo>
                    <a:pt x="0" y="126238"/>
                    <a:pt x="126238" y="0"/>
                    <a:pt x="281940" y="0"/>
                  </a:cubicBezTo>
                  <a:lnTo>
                    <a:pt x="2537333" y="0"/>
                  </a:lnTo>
                  <a:cubicBezTo>
                    <a:pt x="2693035" y="0"/>
                    <a:pt x="2819273" y="126238"/>
                    <a:pt x="2819273" y="281940"/>
                  </a:cubicBezTo>
                  <a:lnTo>
                    <a:pt x="2819273" y="4628642"/>
                  </a:lnTo>
                  <a:cubicBezTo>
                    <a:pt x="2819273" y="4784344"/>
                    <a:pt x="2693035" y="4910582"/>
                    <a:pt x="2537333" y="4910582"/>
                  </a:cubicBezTo>
                  <a:lnTo>
                    <a:pt x="281940" y="4910582"/>
                  </a:lnTo>
                  <a:cubicBezTo>
                    <a:pt x="126238" y="4910582"/>
                    <a:pt x="0" y="4784344"/>
                    <a:pt x="0" y="4628642"/>
                  </a:cubicBezTo>
                  <a:close/>
                </a:path>
              </a:pathLst>
            </a:custGeom>
            <a:gradFill rotWithShape="1">
              <a:gsLst>
                <a:gs pos="0">
                  <a:srgbClr val="FFC338">
                    <a:alpha val="100000"/>
                  </a:srgbClr>
                </a:gs>
                <a:gs pos="78000">
                  <a:srgbClr val="E9B000">
                    <a:alpha val="100000"/>
                  </a:srgbClr>
                </a:gs>
              </a:gsLst>
              <a:lin ang="5400000"/>
            </a:gradFill>
          </p:spPr>
          <p:txBody>
            <a:bodyPr/>
            <a:lstStyle/>
            <a:p>
              <a:endParaRPr lang="en-US"/>
            </a:p>
          </p:txBody>
        </p:sp>
      </p:grpSp>
      <p:grpSp>
        <p:nvGrpSpPr>
          <p:cNvPr id="8" name="Group 8"/>
          <p:cNvGrpSpPr/>
          <p:nvPr/>
        </p:nvGrpSpPr>
        <p:grpSpPr>
          <a:xfrm>
            <a:off x="9412204" y="3802648"/>
            <a:ext cx="1660803" cy="1660803"/>
            <a:chOff x="0" y="0"/>
            <a:chExt cx="1635220" cy="1635220"/>
          </a:xfrm>
        </p:grpSpPr>
        <p:sp>
          <p:nvSpPr>
            <p:cNvPr id="9" name="Freeform 9"/>
            <p:cNvSpPr/>
            <p:nvPr/>
          </p:nvSpPr>
          <p:spPr>
            <a:xfrm>
              <a:off x="0" y="0"/>
              <a:ext cx="1635252" cy="1635252"/>
            </a:xfrm>
            <a:custGeom>
              <a:avLst/>
              <a:gdLst/>
              <a:ahLst/>
              <a:cxnLst/>
              <a:rect l="l" t="t" r="r" b="b"/>
              <a:pathLst>
                <a:path w="1635252" h="1635252">
                  <a:moveTo>
                    <a:pt x="0" y="817626"/>
                  </a:moveTo>
                  <a:cubicBezTo>
                    <a:pt x="0" y="366014"/>
                    <a:pt x="366014" y="0"/>
                    <a:pt x="817626" y="0"/>
                  </a:cubicBezTo>
                  <a:cubicBezTo>
                    <a:pt x="1269238" y="0"/>
                    <a:pt x="1635252" y="366014"/>
                    <a:pt x="1635252" y="817626"/>
                  </a:cubicBezTo>
                  <a:cubicBezTo>
                    <a:pt x="1635252" y="1269238"/>
                    <a:pt x="1269238" y="1635252"/>
                    <a:pt x="817626" y="1635252"/>
                  </a:cubicBezTo>
                  <a:cubicBezTo>
                    <a:pt x="366014" y="1635252"/>
                    <a:pt x="0" y="1269111"/>
                    <a:pt x="0" y="817626"/>
                  </a:cubicBezTo>
                  <a:close/>
                </a:path>
              </a:pathLst>
            </a:custGeom>
            <a:blipFill>
              <a:blip r:embed="rId3"/>
              <a:stretch>
                <a:fillRect l="-39028" r="-39026" b="1"/>
              </a:stretch>
            </a:blipFill>
          </p:spPr>
          <p:txBody>
            <a:bodyPr/>
            <a:lstStyle/>
            <a:p>
              <a:endParaRPr lang="en-US"/>
            </a:p>
          </p:txBody>
        </p:sp>
      </p:grpSp>
      <p:grpSp>
        <p:nvGrpSpPr>
          <p:cNvPr id="10" name="Group 10"/>
          <p:cNvGrpSpPr/>
          <p:nvPr/>
        </p:nvGrpSpPr>
        <p:grpSpPr>
          <a:xfrm>
            <a:off x="11760174" y="3503404"/>
            <a:ext cx="2863337" cy="4987399"/>
            <a:chOff x="0" y="0"/>
            <a:chExt cx="2819230" cy="4910574"/>
          </a:xfrm>
        </p:grpSpPr>
        <p:sp>
          <p:nvSpPr>
            <p:cNvPr id="11" name="Freeform 11"/>
            <p:cNvSpPr/>
            <p:nvPr/>
          </p:nvSpPr>
          <p:spPr>
            <a:xfrm>
              <a:off x="0" y="0"/>
              <a:ext cx="2819273" cy="4910582"/>
            </a:xfrm>
            <a:custGeom>
              <a:avLst/>
              <a:gdLst/>
              <a:ahLst/>
              <a:cxnLst/>
              <a:rect l="l" t="t" r="r" b="b"/>
              <a:pathLst>
                <a:path w="2819273" h="4910582">
                  <a:moveTo>
                    <a:pt x="0" y="281940"/>
                  </a:moveTo>
                  <a:cubicBezTo>
                    <a:pt x="0" y="126238"/>
                    <a:pt x="126238" y="0"/>
                    <a:pt x="281940" y="0"/>
                  </a:cubicBezTo>
                  <a:lnTo>
                    <a:pt x="2537333" y="0"/>
                  </a:lnTo>
                  <a:cubicBezTo>
                    <a:pt x="2693035" y="0"/>
                    <a:pt x="2819273" y="126238"/>
                    <a:pt x="2819273" y="281940"/>
                  </a:cubicBezTo>
                  <a:lnTo>
                    <a:pt x="2819273" y="4628642"/>
                  </a:lnTo>
                  <a:cubicBezTo>
                    <a:pt x="2819273" y="4784344"/>
                    <a:pt x="2693035" y="4910582"/>
                    <a:pt x="2537333" y="4910582"/>
                  </a:cubicBezTo>
                  <a:lnTo>
                    <a:pt x="281940" y="4910582"/>
                  </a:lnTo>
                  <a:cubicBezTo>
                    <a:pt x="126238" y="4910582"/>
                    <a:pt x="0" y="4784344"/>
                    <a:pt x="0" y="4628642"/>
                  </a:cubicBezTo>
                  <a:close/>
                </a:path>
              </a:pathLst>
            </a:custGeom>
            <a:gradFill rotWithShape="1">
              <a:gsLst>
                <a:gs pos="0">
                  <a:srgbClr val="FFC338">
                    <a:alpha val="100000"/>
                  </a:srgbClr>
                </a:gs>
                <a:gs pos="78000">
                  <a:srgbClr val="E9B000">
                    <a:alpha val="100000"/>
                  </a:srgbClr>
                </a:gs>
              </a:gsLst>
              <a:lin ang="5400000"/>
            </a:gradFill>
          </p:spPr>
          <p:txBody>
            <a:bodyPr/>
            <a:lstStyle/>
            <a:p>
              <a:endParaRPr lang="en-US"/>
            </a:p>
          </p:txBody>
        </p:sp>
      </p:grpSp>
      <p:grpSp>
        <p:nvGrpSpPr>
          <p:cNvPr id="12" name="Group 12"/>
          <p:cNvGrpSpPr/>
          <p:nvPr/>
        </p:nvGrpSpPr>
        <p:grpSpPr>
          <a:xfrm>
            <a:off x="12361440" y="3802648"/>
            <a:ext cx="1660803" cy="1660803"/>
            <a:chOff x="0" y="0"/>
            <a:chExt cx="1635220" cy="1635220"/>
          </a:xfrm>
        </p:grpSpPr>
        <p:sp>
          <p:nvSpPr>
            <p:cNvPr id="13" name="Freeform 13"/>
            <p:cNvSpPr/>
            <p:nvPr/>
          </p:nvSpPr>
          <p:spPr>
            <a:xfrm>
              <a:off x="0" y="0"/>
              <a:ext cx="1635252" cy="1635252"/>
            </a:xfrm>
            <a:custGeom>
              <a:avLst/>
              <a:gdLst/>
              <a:ahLst/>
              <a:cxnLst/>
              <a:rect l="l" t="t" r="r" b="b"/>
              <a:pathLst>
                <a:path w="1635252" h="1635252">
                  <a:moveTo>
                    <a:pt x="0" y="817626"/>
                  </a:moveTo>
                  <a:cubicBezTo>
                    <a:pt x="0" y="366014"/>
                    <a:pt x="366014" y="0"/>
                    <a:pt x="817626" y="0"/>
                  </a:cubicBezTo>
                  <a:cubicBezTo>
                    <a:pt x="1269238" y="0"/>
                    <a:pt x="1635252" y="366014"/>
                    <a:pt x="1635252" y="817626"/>
                  </a:cubicBezTo>
                  <a:cubicBezTo>
                    <a:pt x="1635252" y="1269238"/>
                    <a:pt x="1269238" y="1635252"/>
                    <a:pt x="817626" y="1635252"/>
                  </a:cubicBezTo>
                  <a:cubicBezTo>
                    <a:pt x="366014" y="1635252"/>
                    <a:pt x="0" y="1269111"/>
                    <a:pt x="0" y="817626"/>
                  </a:cubicBezTo>
                  <a:close/>
                </a:path>
              </a:pathLst>
            </a:custGeom>
            <a:blipFill>
              <a:blip r:embed="rId4"/>
              <a:stretch>
                <a:fillRect t="-24925" r="1" b="-24923"/>
              </a:stretch>
            </a:blipFill>
          </p:spPr>
          <p:txBody>
            <a:bodyPr/>
            <a:lstStyle/>
            <a:p>
              <a:endParaRPr lang="en-US"/>
            </a:p>
          </p:txBody>
        </p:sp>
      </p:grpSp>
      <p:grpSp>
        <p:nvGrpSpPr>
          <p:cNvPr id="14" name="Group 14"/>
          <p:cNvGrpSpPr/>
          <p:nvPr/>
        </p:nvGrpSpPr>
        <p:grpSpPr>
          <a:xfrm>
            <a:off x="14709410" y="3503404"/>
            <a:ext cx="2863337" cy="4987399"/>
            <a:chOff x="0" y="0"/>
            <a:chExt cx="2819230" cy="4910574"/>
          </a:xfrm>
        </p:grpSpPr>
        <p:sp>
          <p:nvSpPr>
            <p:cNvPr id="15" name="Freeform 15"/>
            <p:cNvSpPr/>
            <p:nvPr/>
          </p:nvSpPr>
          <p:spPr>
            <a:xfrm>
              <a:off x="0" y="0"/>
              <a:ext cx="2819273" cy="4910582"/>
            </a:xfrm>
            <a:custGeom>
              <a:avLst/>
              <a:gdLst/>
              <a:ahLst/>
              <a:cxnLst/>
              <a:rect l="l" t="t" r="r" b="b"/>
              <a:pathLst>
                <a:path w="2819273" h="4910582">
                  <a:moveTo>
                    <a:pt x="0" y="281940"/>
                  </a:moveTo>
                  <a:cubicBezTo>
                    <a:pt x="0" y="126238"/>
                    <a:pt x="126238" y="0"/>
                    <a:pt x="281940" y="0"/>
                  </a:cubicBezTo>
                  <a:lnTo>
                    <a:pt x="2537333" y="0"/>
                  </a:lnTo>
                  <a:cubicBezTo>
                    <a:pt x="2693035" y="0"/>
                    <a:pt x="2819273" y="126238"/>
                    <a:pt x="2819273" y="281940"/>
                  </a:cubicBezTo>
                  <a:lnTo>
                    <a:pt x="2819273" y="4628642"/>
                  </a:lnTo>
                  <a:cubicBezTo>
                    <a:pt x="2819273" y="4784344"/>
                    <a:pt x="2693035" y="4910582"/>
                    <a:pt x="2537333" y="4910582"/>
                  </a:cubicBezTo>
                  <a:lnTo>
                    <a:pt x="281940" y="4910582"/>
                  </a:lnTo>
                  <a:cubicBezTo>
                    <a:pt x="126238" y="4910582"/>
                    <a:pt x="0" y="4784344"/>
                    <a:pt x="0" y="4628642"/>
                  </a:cubicBezTo>
                  <a:close/>
                </a:path>
              </a:pathLst>
            </a:custGeom>
            <a:gradFill rotWithShape="1">
              <a:gsLst>
                <a:gs pos="0">
                  <a:srgbClr val="FFC338">
                    <a:alpha val="100000"/>
                  </a:srgbClr>
                </a:gs>
                <a:gs pos="78000">
                  <a:srgbClr val="E9B000">
                    <a:alpha val="100000"/>
                  </a:srgbClr>
                </a:gs>
              </a:gsLst>
              <a:lin ang="5400000"/>
            </a:gradFill>
          </p:spPr>
          <p:txBody>
            <a:bodyPr/>
            <a:lstStyle/>
            <a:p>
              <a:endParaRPr lang="en-US"/>
            </a:p>
          </p:txBody>
        </p:sp>
      </p:grpSp>
      <p:grpSp>
        <p:nvGrpSpPr>
          <p:cNvPr id="16" name="Group 16"/>
          <p:cNvGrpSpPr/>
          <p:nvPr/>
        </p:nvGrpSpPr>
        <p:grpSpPr>
          <a:xfrm>
            <a:off x="15310678" y="3802648"/>
            <a:ext cx="1660803" cy="1660803"/>
            <a:chOff x="0" y="0"/>
            <a:chExt cx="1635220" cy="1635220"/>
          </a:xfrm>
        </p:grpSpPr>
        <p:sp>
          <p:nvSpPr>
            <p:cNvPr id="17" name="Freeform 17"/>
            <p:cNvSpPr/>
            <p:nvPr/>
          </p:nvSpPr>
          <p:spPr>
            <a:xfrm>
              <a:off x="0" y="0"/>
              <a:ext cx="1635252" cy="1635252"/>
            </a:xfrm>
            <a:custGeom>
              <a:avLst/>
              <a:gdLst/>
              <a:ahLst/>
              <a:cxnLst/>
              <a:rect l="l" t="t" r="r" b="b"/>
              <a:pathLst>
                <a:path w="1635252" h="1635252">
                  <a:moveTo>
                    <a:pt x="0" y="817626"/>
                  </a:moveTo>
                  <a:cubicBezTo>
                    <a:pt x="0" y="366014"/>
                    <a:pt x="366014" y="0"/>
                    <a:pt x="817626" y="0"/>
                  </a:cubicBezTo>
                  <a:cubicBezTo>
                    <a:pt x="1269238" y="0"/>
                    <a:pt x="1635252" y="366014"/>
                    <a:pt x="1635252" y="817626"/>
                  </a:cubicBezTo>
                  <a:cubicBezTo>
                    <a:pt x="1635252" y="1269238"/>
                    <a:pt x="1269238" y="1635252"/>
                    <a:pt x="817626" y="1635252"/>
                  </a:cubicBezTo>
                  <a:cubicBezTo>
                    <a:pt x="366014" y="1635252"/>
                    <a:pt x="0" y="1269111"/>
                    <a:pt x="0" y="817626"/>
                  </a:cubicBezTo>
                  <a:close/>
                </a:path>
              </a:pathLst>
            </a:custGeom>
            <a:blipFill>
              <a:blip r:embed="rId5"/>
              <a:stretch>
                <a:fillRect l="-38918" r="-38916" b="1"/>
              </a:stretch>
            </a:blipFill>
          </p:spPr>
          <p:txBody>
            <a:bodyPr/>
            <a:lstStyle/>
            <a:p>
              <a:endParaRPr lang="en-US"/>
            </a:p>
          </p:txBody>
        </p:sp>
      </p:grpSp>
      <p:grpSp>
        <p:nvGrpSpPr>
          <p:cNvPr id="18" name="Group 18"/>
          <p:cNvGrpSpPr/>
          <p:nvPr/>
        </p:nvGrpSpPr>
        <p:grpSpPr>
          <a:xfrm>
            <a:off x="11845914" y="5719809"/>
            <a:ext cx="2691857" cy="2063106"/>
            <a:chOff x="0" y="0"/>
            <a:chExt cx="2650392" cy="2031326"/>
          </a:xfrm>
        </p:grpSpPr>
        <p:sp>
          <p:nvSpPr>
            <p:cNvPr id="19" name="Freeform 19"/>
            <p:cNvSpPr/>
            <p:nvPr/>
          </p:nvSpPr>
          <p:spPr>
            <a:xfrm>
              <a:off x="0" y="0"/>
              <a:ext cx="2650392" cy="2031326"/>
            </a:xfrm>
            <a:custGeom>
              <a:avLst/>
              <a:gdLst/>
              <a:ahLst/>
              <a:cxnLst/>
              <a:rect l="l" t="t" r="r" b="b"/>
              <a:pathLst>
                <a:path w="2650392" h="2031326">
                  <a:moveTo>
                    <a:pt x="0" y="0"/>
                  </a:moveTo>
                  <a:lnTo>
                    <a:pt x="2650392" y="0"/>
                  </a:lnTo>
                  <a:lnTo>
                    <a:pt x="2650392" y="2031326"/>
                  </a:lnTo>
                  <a:lnTo>
                    <a:pt x="0" y="2031326"/>
                  </a:lnTo>
                  <a:close/>
                </a:path>
              </a:pathLst>
            </a:custGeom>
            <a:solidFill>
              <a:srgbClr val="000000">
                <a:alpha val="0"/>
              </a:srgbClr>
            </a:solidFill>
          </p:spPr>
          <p:txBody>
            <a:bodyPr/>
            <a:lstStyle/>
            <a:p>
              <a:endParaRPr lang="en-US"/>
            </a:p>
          </p:txBody>
        </p:sp>
        <p:sp>
          <p:nvSpPr>
            <p:cNvPr id="20" name="TextBox 20"/>
            <p:cNvSpPr txBox="1"/>
            <p:nvPr/>
          </p:nvSpPr>
          <p:spPr>
            <a:xfrm>
              <a:off x="0" y="-19050"/>
              <a:ext cx="2650392" cy="2050376"/>
            </a:xfrm>
            <a:prstGeom prst="rect">
              <a:avLst/>
            </a:prstGeom>
          </p:spPr>
          <p:txBody>
            <a:bodyPr lIns="0" tIns="0" rIns="0" bIns="0" rtlCol="0" anchor="t"/>
            <a:lstStyle/>
            <a:p>
              <a:pPr algn="ctr">
                <a:lnSpc>
                  <a:spcPts val="2160"/>
                </a:lnSpc>
              </a:pPr>
              <a:r>
                <a:rPr lang="en-US" sz="1800" b="1">
                  <a:solidFill>
                    <a:srgbClr val="000000"/>
                  </a:solidFill>
                  <a:latin typeface="Trebuchet MS Bold"/>
                  <a:ea typeface="Trebuchet MS Bold"/>
                  <a:cs typeface="Trebuchet MS Bold"/>
                  <a:sym typeface="Trebuchet MS Bold"/>
                </a:rPr>
                <a:t>CWS CALLS IC TO CONFIRM CRITICAL DETAILS FOR MESSAGE</a:t>
              </a:r>
            </a:p>
          </p:txBody>
        </p:sp>
      </p:grpSp>
      <p:grpSp>
        <p:nvGrpSpPr>
          <p:cNvPr id="21" name="Group 21"/>
          <p:cNvGrpSpPr/>
          <p:nvPr/>
        </p:nvGrpSpPr>
        <p:grpSpPr>
          <a:xfrm>
            <a:off x="14930992" y="5719809"/>
            <a:ext cx="2420172" cy="1312886"/>
            <a:chOff x="0" y="0"/>
            <a:chExt cx="2382892" cy="1292662"/>
          </a:xfrm>
        </p:grpSpPr>
        <p:sp>
          <p:nvSpPr>
            <p:cNvPr id="22" name="Freeform 22"/>
            <p:cNvSpPr/>
            <p:nvPr/>
          </p:nvSpPr>
          <p:spPr>
            <a:xfrm>
              <a:off x="0" y="0"/>
              <a:ext cx="2382892" cy="1292662"/>
            </a:xfrm>
            <a:custGeom>
              <a:avLst/>
              <a:gdLst/>
              <a:ahLst/>
              <a:cxnLst/>
              <a:rect l="l" t="t" r="r" b="b"/>
              <a:pathLst>
                <a:path w="2382892" h="1292662">
                  <a:moveTo>
                    <a:pt x="0" y="0"/>
                  </a:moveTo>
                  <a:lnTo>
                    <a:pt x="2382892" y="0"/>
                  </a:lnTo>
                  <a:lnTo>
                    <a:pt x="2382892" y="1292662"/>
                  </a:lnTo>
                  <a:lnTo>
                    <a:pt x="0" y="1292662"/>
                  </a:lnTo>
                  <a:close/>
                </a:path>
              </a:pathLst>
            </a:custGeom>
            <a:solidFill>
              <a:srgbClr val="000000">
                <a:alpha val="0"/>
              </a:srgbClr>
            </a:solidFill>
          </p:spPr>
          <p:txBody>
            <a:bodyPr/>
            <a:lstStyle/>
            <a:p>
              <a:endParaRPr lang="en-US"/>
            </a:p>
          </p:txBody>
        </p:sp>
        <p:sp>
          <p:nvSpPr>
            <p:cNvPr id="23" name="TextBox 23"/>
            <p:cNvSpPr txBox="1"/>
            <p:nvPr/>
          </p:nvSpPr>
          <p:spPr>
            <a:xfrm>
              <a:off x="0" y="-19050"/>
              <a:ext cx="2382892" cy="1311712"/>
            </a:xfrm>
            <a:prstGeom prst="rect">
              <a:avLst/>
            </a:prstGeom>
          </p:spPr>
          <p:txBody>
            <a:bodyPr lIns="0" tIns="0" rIns="0" bIns="0" rtlCol="0" anchor="t"/>
            <a:lstStyle/>
            <a:p>
              <a:pPr algn="ctr">
                <a:lnSpc>
                  <a:spcPts val="2160"/>
                </a:lnSpc>
              </a:pPr>
              <a:r>
                <a:rPr lang="en-US" sz="1800" b="1">
                  <a:solidFill>
                    <a:srgbClr val="000000"/>
                  </a:solidFill>
                  <a:latin typeface="Trebuchet MS Bold"/>
                  <a:ea typeface="Trebuchet MS Bold"/>
                  <a:cs typeface="Trebuchet MS Bold"/>
                  <a:sym typeface="Trebuchet MS Bold"/>
                </a:rPr>
                <a:t>CWS ALERTS THE PUBLIC</a:t>
              </a:r>
            </a:p>
          </p:txBody>
        </p:sp>
      </p:grpSp>
      <p:grpSp>
        <p:nvGrpSpPr>
          <p:cNvPr id="24" name="Group 24"/>
          <p:cNvGrpSpPr/>
          <p:nvPr/>
        </p:nvGrpSpPr>
        <p:grpSpPr>
          <a:xfrm>
            <a:off x="9174576" y="5719809"/>
            <a:ext cx="2136060" cy="1687996"/>
            <a:chOff x="0" y="0"/>
            <a:chExt cx="2103156" cy="1661994"/>
          </a:xfrm>
        </p:grpSpPr>
        <p:sp>
          <p:nvSpPr>
            <p:cNvPr id="25" name="Freeform 25"/>
            <p:cNvSpPr/>
            <p:nvPr/>
          </p:nvSpPr>
          <p:spPr>
            <a:xfrm>
              <a:off x="0" y="0"/>
              <a:ext cx="2103156" cy="1661994"/>
            </a:xfrm>
            <a:custGeom>
              <a:avLst/>
              <a:gdLst/>
              <a:ahLst/>
              <a:cxnLst/>
              <a:rect l="l" t="t" r="r" b="b"/>
              <a:pathLst>
                <a:path w="2103156" h="1661994">
                  <a:moveTo>
                    <a:pt x="0" y="0"/>
                  </a:moveTo>
                  <a:lnTo>
                    <a:pt x="2103156" y="0"/>
                  </a:lnTo>
                  <a:lnTo>
                    <a:pt x="2103156" y="1661994"/>
                  </a:lnTo>
                  <a:lnTo>
                    <a:pt x="0" y="1661994"/>
                  </a:lnTo>
                  <a:close/>
                </a:path>
              </a:pathLst>
            </a:custGeom>
            <a:solidFill>
              <a:srgbClr val="000000">
                <a:alpha val="0"/>
              </a:srgbClr>
            </a:solidFill>
          </p:spPr>
          <p:txBody>
            <a:bodyPr/>
            <a:lstStyle/>
            <a:p>
              <a:endParaRPr lang="en-US"/>
            </a:p>
          </p:txBody>
        </p:sp>
        <p:sp>
          <p:nvSpPr>
            <p:cNvPr id="26" name="TextBox 26"/>
            <p:cNvSpPr txBox="1"/>
            <p:nvPr/>
          </p:nvSpPr>
          <p:spPr>
            <a:xfrm>
              <a:off x="0" y="-38100"/>
              <a:ext cx="2103156" cy="1700094"/>
            </a:xfrm>
            <a:prstGeom prst="rect">
              <a:avLst/>
            </a:prstGeom>
          </p:spPr>
          <p:txBody>
            <a:bodyPr lIns="0" tIns="0" rIns="0" bIns="0" rtlCol="0" anchor="t"/>
            <a:lstStyle/>
            <a:p>
              <a:pPr algn="ctr">
                <a:lnSpc>
                  <a:spcPts val="2160"/>
                </a:lnSpc>
              </a:pPr>
              <a:r>
                <a:rPr lang="en-US" sz="1800" b="1">
                  <a:solidFill>
                    <a:srgbClr val="000000"/>
                  </a:solidFill>
                  <a:latin typeface="Arial MT Pro Bold"/>
                  <a:ea typeface="Arial MT Pro Bold"/>
                  <a:cs typeface="Arial MT Pro Bold"/>
                  <a:sym typeface="Arial MT Pro Bold"/>
                </a:rPr>
                <a:t>DISPATCH CONTACTS CWS DUTY OFFICER</a:t>
              </a:r>
            </a:p>
          </p:txBody>
        </p:sp>
      </p:grpSp>
      <p:grpSp>
        <p:nvGrpSpPr>
          <p:cNvPr id="27" name="Group 27"/>
          <p:cNvGrpSpPr/>
          <p:nvPr/>
        </p:nvGrpSpPr>
        <p:grpSpPr>
          <a:xfrm>
            <a:off x="5997053" y="5719809"/>
            <a:ext cx="2594809" cy="1659636"/>
            <a:chOff x="0" y="0"/>
            <a:chExt cx="2554839" cy="1634071"/>
          </a:xfrm>
        </p:grpSpPr>
        <p:sp>
          <p:nvSpPr>
            <p:cNvPr id="28" name="Freeform 28"/>
            <p:cNvSpPr/>
            <p:nvPr/>
          </p:nvSpPr>
          <p:spPr>
            <a:xfrm>
              <a:off x="0" y="0"/>
              <a:ext cx="2554839" cy="1634071"/>
            </a:xfrm>
            <a:custGeom>
              <a:avLst/>
              <a:gdLst/>
              <a:ahLst/>
              <a:cxnLst/>
              <a:rect l="l" t="t" r="r" b="b"/>
              <a:pathLst>
                <a:path w="2554839" h="1634071">
                  <a:moveTo>
                    <a:pt x="0" y="0"/>
                  </a:moveTo>
                  <a:lnTo>
                    <a:pt x="2554839" y="0"/>
                  </a:lnTo>
                  <a:lnTo>
                    <a:pt x="2554839" y="1634071"/>
                  </a:lnTo>
                  <a:lnTo>
                    <a:pt x="0" y="1634071"/>
                  </a:lnTo>
                  <a:close/>
                </a:path>
              </a:pathLst>
            </a:custGeom>
            <a:solidFill>
              <a:srgbClr val="000000">
                <a:alpha val="0"/>
              </a:srgbClr>
            </a:solidFill>
          </p:spPr>
          <p:txBody>
            <a:bodyPr/>
            <a:lstStyle/>
            <a:p>
              <a:endParaRPr lang="en-US"/>
            </a:p>
          </p:txBody>
        </p:sp>
        <p:sp>
          <p:nvSpPr>
            <p:cNvPr id="29" name="TextBox 29"/>
            <p:cNvSpPr txBox="1"/>
            <p:nvPr/>
          </p:nvSpPr>
          <p:spPr>
            <a:xfrm>
              <a:off x="0" y="-38100"/>
              <a:ext cx="2554839" cy="1672171"/>
            </a:xfrm>
            <a:prstGeom prst="rect">
              <a:avLst/>
            </a:prstGeom>
          </p:spPr>
          <p:txBody>
            <a:bodyPr lIns="0" tIns="0" rIns="0" bIns="0" rtlCol="0" anchor="t"/>
            <a:lstStyle/>
            <a:p>
              <a:pPr algn="ctr">
                <a:lnSpc>
                  <a:spcPts val="2160"/>
                </a:lnSpc>
              </a:pPr>
              <a:r>
                <a:rPr lang="en-US" sz="1800" b="1">
                  <a:solidFill>
                    <a:srgbClr val="000000"/>
                  </a:solidFill>
                  <a:latin typeface="Arial MT Pro Bold"/>
                  <a:ea typeface="Arial MT Pro Bold"/>
                  <a:cs typeface="Arial MT Pro Bold"/>
                  <a:sym typeface="Arial MT Pro Bold"/>
                </a:rPr>
                <a:t>INCIDENT COMMANDER REQUESTS CWS ACTIVATION THROUGH CCCSO DISPATCH</a:t>
              </a:r>
            </a:p>
          </p:txBody>
        </p:sp>
      </p:grpSp>
      <p:grpSp>
        <p:nvGrpSpPr>
          <p:cNvPr id="30" name="Group 30"/>
          <p:cNvGrpSpPr/>
          <p:nvPr/>
        </p:nvGrpSpPr>
        <p:grpSpPr>
          <a:xfrm>
            <a:off x="6780287" y="7664980"/>
            <a:ext cx="9959775" cy="552439"/>
            <a:chOff x="0" y="0"/>
            <a:chExt cx="13279700" cy="736586"/>
          </a:xfrm>
        </p:grpSpPr>
        <p:sp>
          <p:nvSpPr>
            <p:cNvPr id="31" name="Freeform 31"/>
            <p:cNvSpPr/>
            <p:nvPr/>
          </p:nvSpPr>
          <p:spPr>
            <a:xfrm>
              <a:off x="0" y="0"/>
              <a:ext cx="13279755" cy="736600"/>
            </a:xfrm>
            <a:custGeom>
              <a:avLst/>
              <a:gdLst/>
              <a:ahLst/>
              <a:cxnLst/>
              <a:rect l="l" t="t" r="r" b="b"/>
              <a:pathLst>
                <a:path w="13279755" h="736600">
                  <a:moveTo>
                    <a:pt x="0" y="184150"/>
                  </a:moveTo>
                  <a:lnTo>
                    <a:pt x="12911455" y="184150"/>
                  </a:lnTo>
                  <a:lnTo>
                    <a:pt x="12911455" y="0"/>
                  </a:lnTo>
                  <a:lnTo>
                    <a:pt x="13279755" y="368300"/>
                  </a:lnTo>
                  <a:lnTo>
                    <a:pt x="12911455" y="736600"/>
                  </a:lnTo>
                  <a:lnTo>
                    <a:pt x="12911455" y="552450"/>
                  </a:lnTo>
                  <a:lnTo>
                    <a:pt x="0" y="552450"/>
                  </a:lnTo>
                  <a:close/>
                </a:path>
              </a:pathLst>
            </a:custGeom>
            <a:solidFill>
              <a:srgbClr val="F5FFF5"/>
            </a:solidFill>
          </p:spPr>
          <p:txBody>
            <a:bodyPr/>
            <a:lstStyle/>
            <a:p>
              <a:endParaRPr lang="en-US"/>
            </a:p>
          </p:txBody>
        </p:sp>
      </p:grpSp>
      <p:sp>
        <p:nvSpPr>
          <p:cNvPr id="32" name="Freeform 32" descr="Text Box"/>
          <p:cNvSpPr/>
          <p:nvPr/>
        </p:nvSpPr>
        <p:spPr>
          <a:xfrm>
            <a:off x="8345462" y="7741175"/>
            <a:ext cx="6829425" cy="400050"/>
          </a:xfrm>
          <a:custGeom>
            <a:avLst/>
            <a:gdLst/>
            <a:ahLst/>
            <a:cxnLst/>
            <a:rect l="l" t="t" r="r" b="b"/>
            <a:pathLst>
              <a:path w="6829425" h="400050">
                <a:moveTo>
                  <a:pt x="0" y="0"/>
                </a:moveTo>
                <a:lnTo>
                  <a:pt x="6829425" y="0"/>
                </a:lnTo>
                <a:lnTo>
                  <a:pt x="6829425" y="400050"/>
                </a:lnTo>
                <a:lnTo>
                  <a:pt x="0" y="400050"/>
                </a:lnTo>
                <a:lnTo>
                  <a:pt x="0" y="0"/>
                </a:lnTo>
                <a:close/>
              </a:path>
            </a:pathLst>
          </a:custGeom>
          <a:blipFill>
            <a:blip r:embed="rId6"/>
            <a:stretch>
              <a:fillRect/>
            </a:stretch>
          </a:blipFill>
        </p:spPr>
        <p:txBody>
          <a:bodyPr/>
          <a:lstStyle/>
          <a:p>
            <a:endParaRPr lang="en-US"/>
          </a:p>
        </p:txBody>
      </p:sp>
      <p:sp>
        <p:nvSpPr>
          <p:cNvPr id="33" name="TextBox 33"/>
          <p:cNvSpPr txBox="1"/>
          <p:nvPr/>
        </p:nvSpPr>
        <p:spPr>
          <a:xfrm>
            <a:off x="747603" y="1185885"/>
            <a:ext cx="4977978" cy="1652143"/>
          </a:xfrm>
          <a:prstGeom prst="rect">
            <a:avLst/>
          </a:prstGeom>
        </p:spPr>
        <p:txBody>
          <a:bodyPr lIns="0" tIns="0" rIns="0" bIns="0" rtlCol="0" anchor="t">
            <a:spAutoFit/>
          </a:bodyPr>
          <a:lstStyle/>
          <a:p>
            <a:pPr algn="l">
              <a:lnSpc>
                <a:spcPts val="6656"/>
              </a:lnSpc>
            </a:pPr>
            <a:r>
              <a:rPr lang="en-US" sz="5200" b="1" spc="556">
                <a:solidFill>
                  <a:srgbClr val="FFFFFF"/>
                </a:solidFill>
                <a:latin typeface="Muli Heavy"/>
                <a:ea typeface="Muli Heavy"/>
                <a:cs typeface="Muli Heavy"/>
                <a:sym typeface="Muli Heavy"/>
              </a:rPr>
              <a:t>CWS  ACTIVATION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grpSp>
        <p:nvGrpSpPr>
          <p:cNvPr id="2" name="Group 2"/>
          <p:cNvGrpSpPr/>
          <p:nvPr/>
        </p:nvGrpSpPr>
        <p:grpSpPr>
          <a:xfrm>
            <a:off x="5850905" y="1028700"/>
            <a:ext cx="12158155" cy="8600566"/>
            <a:chOff x="0" y="0"/>
            <a:chExt cx="16210873" cy="11467422"/>
          </a:xfrm>
        </p:grpSpPr>
        <p:grpSp>
          <p:nvGrpSpPr>
            <p:cNvPr id="3" name="Group 3"/>
            <p:cNvGrpSpPr/>
            <p:nvPr/>
          </p:nvGrpSpPr>
          <p:grpSpPr>
            <a:xfrm>
              <a:off x="0" y="0"/>
              <a:ext cx="16210873" cy="11467422"/>
              <a:chOff x="0" y="0"/>
              <a:chExt cx="3616500" cy="2558279"/>
            </a:xfrm>
          </p:grpSpPr>
          <p:sp>
            <p:nvSpPr>
              <p:cNvPr id="4" name="Freeform 4"/>
              <p:cNvSpPr/>
              <p:nvPr/>
            </p:nvSpPr>
            <p:spPr>
              <a:xfrm>
                <a:off x="0" y="0"/>
                <a:ext cx="3616500" cy="2558279"/>
              </a:xfrm>
              <a:custGeom>
                <a:avLst/>
                <a:gdLst/>
                <a:ahLst/>
                <a:cxnLst/>
                <a:rect l="l" t="t" r="r" b="b"/>
                <a:pathLst>
                  <a:path w="3616500" h="2558279">
                    <a:moveTo>
                      <a:pt x="28754" y="0"/>
                    </a:moveTo>
                    <a:lnTo>
                      <a:pt x="3587746" y="0"/>
                    </a:lnTo>
                    <a:cubicBezTo>
                      <a:pt x="3595372" y="0"/>
                      <a:pt x="3602686" y="3029"/>
                      <a:pt x="3608078" y="8422"/>
                    </a:cubicBezTo>
                    <a:cubicBezTo>
                      <a:pt x="3613471" y="13814"/>
                      <a:pt x="3616500" y="21128"/>
                      <a:pt x="3616500" y="28754"/>
                    </a:cubicBezTo>
                    <a:lnTo>
                      <a:pt x="3616500" y="2529524"/>
                    </a:lnTo>
                    <a:cubicBezTo>
                      <a:pt x="3616500" y="2537151"/>
                      <a:pt x="3613471" y="2544464"/>
                      <a:pt x="3608078" y="2549857"/>
                    </a:cubicBezTo>
                    <a:cubicBezTo>
                      <a:pt x="3602686" y="2555249"/>
                      <a:pt x="3595372" y="2558279"/>
                      <a:pt x="3587746" y="2558279"/>
                    </a:cubicBezTo>
                    <a:lnTo>
                      <a:pt x="28754" y="2558279"/>
                    </a:lnTo>
                    <a:cubicBezTo>
                      <a:pt x="21128" y="2558279"/>
                      <a:pt x="13814" y="2555249"/>
                      <a:pt x="8422" y="2549857"/>
                    </a:cubicBezTo>
                    <a:cubicBezTo>
                      <a:pt x="3029" y="2544464"/>
                      <a:pt x="0" y="2537151"/>
                      <a:pt x="0" y="2529524"/>
                    </a:cubicBezTo>
                    <a:lnTo>
                      <a:pt x="0" y="28754"/>
                    </a:lnTo>
                    <a:cubicBezTo>
                      <a:pt x="0" y="21128"/>
                      <a:pt x="3029" y="13814"/>
                      <a:pt x="8422" y="8422"/>
                    </a:cubicBezTo>
                    <a:cubicBezTo>
                      <a:pt x="13814" y="3029"/>
                      <a:pt x="21128" y="0"/>
                      <a:pt x="28754" y="0"/>
                    </a:cubicBezTo>
                    <a:close/>
                  </a:path>
                </a:pathLst>
              </a:custGeom>
              <a:solidFill>
                <a:srgbClr val="545454"/>
              </a:solidFill>
            </p:spPr>
            <p:txBody>
              <a:bodyPr/>
              <a:lstStyle/>
              <a:p>
                <a:endParaRPr lang="en-US"/>
              </a:p>
            </p:txBody>
          </p:sp>
          <p:sp>
            <p:nvSpPr>
              <p:cNvPr id="5" name="TextBox 5"/>
              <p:cNvSpPr txBox="1"/>
              <p:nvPr/>
            </p:nvSpPr>
            <p:spPr>
              <a:xfrm>
                <a:off x="0" y="-47625"/>
                <a:ext cx="3616500" cy="2605904"/>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a:off x="513343" y="3181784"/>
              <a:ext cx="15203223" cy="7848664"/>
            </a:xfrm>
            <a:custGeom>
              <a:avLst/>
              <a:gdLst/>
              <a:ahLst/>
              <a:cxnLst/>
              <a:rect l="l" t="t" r="r" b="b"/>
              <a:pathLst>
                <a:path w="15203223" h="7848664">
                  <a:moveTo>
                    <a:pt x="0" y="0"/>
                  </a:moveTo>
                  <a:lnTo>
                    <a:pt x="15203223" y="0"/>
                  </a:lnTo>
                  <a:lnTo>
                    <a:pt x="15203223" y="7848664"/>
                  </a:lnTo>
                  <a:lnTo>
                    <a:pt x="0" y="7848664"/>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503825" y="699430"/>
              <a:ext cx="15203223" cy="1460490"/>
            </a:xfrm>
            <a:prstGeom prst="rect">
              <a:avLst/>
            </a:prstGeom>
          </p:spPr>
          <p:txBody>
            <a:bodyPr lIns="0" tIns="0" rIns="0" bIns="0" rtlCol="0" anchor="t">
              <a:spAutoFit/>
            </a:bodyPr>
            <a:lstStyle/>
            <a:p>
              <a:pPr algn="ctr">
                <a:lnSpc>
                  <a:spcPts val="2954"/>
                </a:lnSpc>
                <a:spcBef>
                  <a:spcPct val="0"/>
                </a:spcBef>
              </a:pPr>
              <a:r>
                <a:rPr lang="en-US" sz="2110" b="1">
                  <a:solidFill>
                    <a:srgbClr val="FFFFFF"/>
                  </a:solidFill>
                  <a:latin typeface="DM Sans Bold"/>
                  <a:ea typeface="DM Sans Bold"/>
                  <a:cs typeface="DM Sans Bold"/>
                  <a:sym typeface="DM Sans Bold"/>
                </a:rPr>
                <a:t>CCC Sheriff: EVACUATION WARNING in Hercules due to WILDFIRE. PREPARE by gathering your essential documents. BE READY to LEAVE when advised by local officials. If you require additional time to evacuate, you should leave now. More: CWSAlerts.com</a:t>
              </a:r>
            </a:p>
          </p:txBody>
        </p:sp>
      </p:grpSp>
      <p:sp>
        <p:nvSpPr>
          <p:cNvPr id="8" name="TextBox 8"/>
          <p:cNvSpPr txBox="1"/>
          <p:nvPr/>
        </p:nvSpPr>
        <p:spPr>
          <a:xfrm>
            <a:off x="477503" y="1153637"/>
            <a:ext cx="4977978" cy="813943"/>
          </a:xfrm>
          <a:prstGeom prst="rect">
            <a:avLst/>
          </a:prstGeom>
        </p:spPr>
        <p:txBody>
          <a:bodyPr lIns="0" tIns="0" rIns="0" bIns="0" rtlCol="0" anchor="t">
            <a:spAutoFit/>
          </a:bodyPr>
          <a:lstStyle/>
          <a:p>
            <a:pPr algn="l">
              <a:lnSpc>
                <a:spcPts val="6656"/>
              </a:lnSpc>
            </a:pPr>
            <a:r>
              <a:rPr lang="en-US" sz="5200" b="1" spc="556">
                <a:solidFill>
                  <a:srgbClr val="FADF4E"/>
                </a:solidFill>
                <a:latin typeface="Muli Bold"/>
                <a:ea typeface="Muli Bold"/>
                <a:cs typeface="Muli Bold"/>
                <a:sym typeface="Muli Bold"/>
              </a:rPr>
              <a:t>SENT VIA:</a:t>
            </a:r>
          </a:p>
        </p:txBody>
      </p:sp>
      <p:sp>
        <p:nvSpPr>
          <p:cNvPr id="9" name="TextBox 9"/>
          <p:cNvSpPr txBox="1"/>
          <p:nvPr/>
        </p:nvSpPr>
        <p:spPr>
          <a:xfrm>
            <a:off x="477503" y="2303336"/>
            <a:ext cx="4977978" cy="7703693"/>
          </a:xfrm>
          <a:prstGeom prst="rect">
            <a:avLst/>
          </a:prstGeom>
        </p:spPr>
        <p:txBody>
          <a:bodyPr lIns="0" tIns="0" rIns="0" bIns="0" rtlCol="0" anchor="t">
            <a:spAutoFit/>
          </a:bodyPr>
          <a:lstStyle/>
          <a:p>
            <a:pPr algn="l">
              <a:lnSpc>
                <a:spcPts val="5760"/>
              </a:lnSpc>
            </a:pPr>
            <a:endParaRPr/>
          </a:p>
          <a:p>
            <a:pPr algn="l">
              <a:lnSpc>
                <a:spcPts val="3968"/>
              </a:lnSpc>
            </a:pPr>
            <a:r>
              <a:rPr lang="en-US" sz="3100" b="1" spc="331">
                <a:solidFill>
                  <a:srgbClr val="F5FFF5"/>
                </a:solidFill>
                <a:latin typeface="Muli Bold"/>
                <a:ea typeface="Muli Bold"/>
                <a:cs typeface="Muli Bold"/>
                <a:sym typeface="Muli Bold"/>
              </a:rPr>
              <a:t>WEA</a:t>
            </a:r>
          </a:p>
          <a:p>
            <a:pPr algn="l">
              <a:lnSpc>
                <a:spcPts val="3968"/>
              </a:lnSpc>
            </a:pPr>
            <a:endParaRPr lang="en-US" sz="3100" b="1" spc="331">
              <a:solidFill>
                <a:srgbClr val="F5FFF5"/>
              </a:solidFill>
              <a:latin typeface="Muli Bold"/>
              <a:ea typeface="Muli Bold"/>
              <a:cs typeface="Muli Bold"/>
              <a:sym typeface="Muli Bold"/>
            </a:endParaRPr>
          </a:p>
          <a:p>
            <a:pPr algn="l">
              <a:lnSpc>
                <a:spcPts val="3968"/>
              </a:lnSpc>
            </a:pPr>
            <a:r>
              <a:rPr lang="en-US" sz="3100" b="1" spc="331">
                <a:solidFill>
                  <a:srgbClr val="F5FFF5"/>
                </a:solidFill>
                <a:latin typeface="Muli Bold"/>
                <a:ea typeface="Muli Bold"/>
                <a:cs typeface="Muli Bold"/>
                <a:sym typeface="Muli Bold"/>
              </a:rPr>
              <a:t>EAS</a:t>
            </a:r>
          </a:p>
          <a:p>
            <a:pPr algn="l">
              <a:lnSpc>
                <a:spcPts val="3968"/>
              </a:lnSpc>
            </a:pPr>
            <a:endParaRPr lang="en-US" sz="3100" b="1" spc="331">
              <a:solidFill>
                <a:srgbClr val="F5FFF5"/>
              </a:solidFill>
              <a:latin typeface="Muli Bold"/>
              <a:ea typeface="Muli Bold"/>
              <a:cs typeface="Muli Bold"/>
              <a:sym typeface="Muli Bold"/>
            </a:endParaRPr>
          </a:p>
          <a:p>
            <a:pPr algn="l">
              <a:lnSpc>
                <a:spcPts val="3968"/>
              </a:lnSpc>
            </a:pPr>
            <a:r>
              <a:rPr lang="en-US" sz="3100" b="1" spc="331">
                <a:solidFill>
                  <a:srgbClr val="F5FFF5"/>
                </a:solidFill>
                <a:latin typeface="Muli Bold"/>
                <a:ea typeface="Muli Bold"/>
                <a:cs typeface="Muli Bold"/>
                <a:sym typeface="Muli Bold"/>
              </a:rPr>
              <a:t>TEXT</a:t>
            </a:r>
          </a:p>
          <a:p>
            <a:pPr algn="l">
              <a:lnSpc>
                <a:spcPts val="3968"/>
              </a:lnSpc>
            </a:pPr>
            <a:endParaRPr lang="en-US" sz="3100" b="1" spc="331">
              <a:solidFill>
                <a:srgbClr val="F5FFF5"/>
              </a:solidFill>
              <a:latin typeface="Muli Bold"/>
              <a:ea typeface="Muli Bold"/>
              <a:cs typeface="Muli Bold"/>
              <a:sym typeface="Muli Bold"/>
            </a:endParaRPr>
          </a:p>
          <a:p>
            <a:pPr algn="l">
              <a:lnSpc>
                <a:spcPts val="3968"/>
              </a:lnSpc>
            </a:pPr>
            <a:r>
              <a:rPr lang="en-US" sz="3100" b="1" spc="331">
                <a:solidFill>
                  <a:srgbClr val="F5FFF5"/>
                </a:solidFill>
                <a:latin typeface="Muli Bold"/>
                <a:ea typeface="Muli Bold"/>
                <a:cs typeface="Muli Bold"/>
                <a:sym typeface="Muli Bold"/>
              </a:rPr>
              <a:t>PHONE CALL</a:t>
            </a:r>
          </a:p>
          <a:p>
            <a:pPr algn="l">
              <a:lnSpc>
                <a:spcPts val="3968"/>
              </a:lnSpc>
            </a:pPr>
            <a:endParaRPr lang="en-US" sz="3100" b="1" spc="331">
              <a:solidFill>
                <a:srgbClr val="F5FFF5"/>
              </a:solidFill>
              <a:latin typeface="Muli Bold"/>
              <a:ea typeface="Muli Bold"/>
              <a:cs typeface="Muli Bold"/>
              <a:sym typeface="Muli Bold"/>
            </a:endParaRPr>
          </a:p>
          <a:p>
            <a:pPr algn="l">
              <a:lnSpc>
                <a:spcPts val="3968"/>
              </a:lnSpc>
            </a:pPr>
            <a:r>
              <a:rPr lang="en-US" sz="3100" b="1" spc="331">
                <a:solidFill>
                  <a:srgbClr val="F5FFF5"/>
                </a:solidFill>
                <a:latin typeface="Muli Bold"/>
                <a:ea typeface="Muli Bold"/>
                <a:cs typeface="Muli Bold"/>
                <a:sym typeface="Muli Bold"/>
              </a:rPr>
              <a:t>EMAIL</a:t>
            </a:r>
          </a:p>
          <a:p>
            <a:pPr algn="l">
              <a:lnSpc>
                <a:spcPts val="3968"/>
              </a:lnSpc>
            </a:pPr>
            <a:endParaRPr lang="en-US" sz="3100" b="1" spc="331">
              <a:solidFill>
                <a:srgbClr val="F5FFF5"/>
              </a:solidFill>
              <a:latin typeface="Muli Bold"/>
              <a:ea typeface="Muli Bold"/>
              <a:cs typeface="Muli Bold"/>
              <a:sym typeface="Muli Bold"/>
            </a:endParaRPr>
          </a:p>
          <a:p>
            <a:pPr algn="l">
              <a:lnSpc>
                <a:spcPts val="3968"/>
              </a:lnSpc>
            </a:pPr>
            <a:r>
              <a:rPr lang="en-US" sz="3100" b="1" spc="331">
                <a:solidFill>
                  <a:srgbClr val="F5FFF5"/>
                </a:solidFill>
                <a:latin typeface="Muli Bold"/>
                <a:ea typeface="Muli Bold"/>
                <a:cs typeface="Muli Bold"/>
                <a:sym typeface="Muli Bold"/>
              </a:rPr>
              <a:t>SOCIAL MEDIA</a:t>
            </a:r>
          </a:p>
          <a:p>
            <a:pPr algn="l">
              <a:lnSpc>
                <a:spcPts val="3968"/>
              </a:lnSpc>
            </a:pPr>
            <a:endParaRPr lang="en-US" sz="3100" b="1" spc="331">
              <a:solidFill>
                <a:srgbClr val="F5FFF5"/>
              </a:solidFill>
              <a:latin typeface="Muli Bold"/>
              <a:ea typeface="Muli Bold"/>
              <a:cs typeface="Muli Bold"/>
              <a:sym typeface="Muli Bold"/>
            </a:endParaRPr>
          </a:p>
          <a:p>
            <a:pPr algn="l">
              <a:lnSpc>
                <a:spcPts val="3968"/>
              </a:lnSpc>
            </a:pPr>
            <a:r>
              <a:rPr lang="en-US" sz="3100" b="1" spc="331">
                <a:solidFill>
                  <a:srgbClr val="F5FFF5"/>
                </a:solidFill>
                <a:latin typeface="Muli Bold"/>
                <a:ea typeface="Muli Bold"/>
                <a:cs typeface="Muli Bold"/>
                <a:sym typeface="Muli Bold"/>
              </a:rPr>
              <a:t>CWS WEBSITE</a:t>
            </a:r>
          </a:p>
          <a:p>
            <a:pPr algn="l">
              <a:lnSpc>
                <a:spcPts val="4352"/>
              </a:lnSpc>
            </a:pPr>
            <a:endParaRPr lang="en-US" sz="3100" b="1" spc="331">
              <a:solidFill>
                <a:srgbClr val="F5FFF5"/>
              </a:solidFill>
              <a:latin typeface="Muli Bold"/>
              <a:ea typeface="Muli Bold"/>
              <a:cs typeface="Muli Bold"/>
              <a:sym typeface="Muli Bold"/>
            </a:endParaRPr>
          </a:p>
        </p:txBody>
      </p:sp>
      <p:sp>
        <p:nvSpPr>
          <p:cNvPr id="10" name="AutoShape 10"/>
          <p:cNvSpPr/>
          <p:nvPr/>
        </p:nvSpPr>
        <p:spPr>
          <a:xfrm>
            <a:off x="477503" y="2150936"/>
            <a:ext cx="1977555" cy="0"/>
          </a:xfrm>
          <a:prstGeom prst="line">
            <a:avLst/>
          </a:prstGeom>
          <a:ln w="38100" cap="flat">
            <a:solidFill>
              <a:srgbClr val="FFFFFF"/>
            </a:solidFill>
            <a:prstDash val="solid"/>
            <a:headEnd type="none" w="sm" len="sm"/>
            <a:tailEnd type="none" w="sm" len="sm"/>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723</Words>
  <Application>Microsoft Office PowerPoint</Application>
  <PresentationFormat>Custom</PresentationFormat>
  <Paragraphs>182</Paragraphs>
  <Slides>18</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Trebuchet MS Bold</vt:lpstr>
      <vt:lpstr>Inter Bold</vt:lpstr>
      <vt:lpstr>Muli Bold</vt:lpstr>
      <vt:lpstr>Arial MT Pro Bold</vt:lpstr>
      <vt:lpstr>Arial</vt:lpstr>
      <vt:lpstr>Muli</vt:lpstr>
      <vt:lpstr>Inter</vt:lpstr>
      <vt:lpstr>DM Sans</vt:lpstr>
      <vt:lpstr>Muli Heavy</vt:lpstr>
      <vt:lpstr>DM Sans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CAER Presentation</dc:title>
  <dc:creator>Lori McDonald</dc:creator>
  <cp:lastModifiedBy>Lori McDonald</cp:lastModifiedBy>
  <cp:revision>2</cp:revision>
  <dcterms:created xsi:type="dcterms:W3CDTF">2006-08-16T00:00:00Z</dcterms:created>
  <dcterms:modified xsi:type="dcterms:W3CDTF">2025-09-26T04:43:11Z</dcterms:modified>
  <dc:identifier>DAGyCqpsP5Y</dc:identifier>
</cp:coreProperties>
</file>