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4" r:id="rId7"/>
    <p:sldId id="263" r:id="rId8"/>
    <p:sldId id="262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24E5-60F2-4182-9E6C-4FEF1FFDBFA8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2FB9-1D24-421B-A808-1C95527A40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56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24E5-60F2-4182-9E6C-4FEF1FFDBFA8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2FB9-1D24-421B-A808-1C95527A40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12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24E5-60F2-4182-9E6C-4FEF1FFDBFA8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2FB9-1D24-421B-A808-1C95527A40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24E5-60F2-4182-9E6C-4FEF1FFDBFA8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2FB9-1D24-421B-A808-1C95527A40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062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24E5-60F2-4182-9E6C-4FEF1FFDBFA8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2FB9-1D24-421B-A808-1C95527A40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4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24E5-60F2-4182-9E6C-4FEF1FFDBFA8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2FB9-1D24-421B-A808-1C95527A40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8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24E5-60F2-4182-9E6C-4FEF1FFDBFA8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2FB9-1D24-421B-A808-1C95527A40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4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24E5-60F2-4182-9E6C-4FEF1FFDBFA8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2FB9-1D24-421B-A808-1C95527A40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18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24E5-60F2-4182-9E6C-4FEF1FFDBFA8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2FB9-1D24-421B-A808-1C95527A40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69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24E5-60F2-4182-9E6C-4FEF1FFDBFA8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2FB9-1D24-421B-A808-1C95527A40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6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24E5-60F2-4182-9E6C-4FEF1FFDBFA8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2FB9-1D24-421B-A808-1C95527A40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24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524E5-60F2-4182-9E6C-4FEF1FFDBFA8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22FB9-1D24-421B-A808-1C95527A40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32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695" y="178262"/>
            <a:ext cx="8104909" cy="48366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425" y="5055514"/>
            <a:ext cx="3457575" cy="132397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7296" y="5503025"/>
            <a:ext cx="6887130" cy="997528"/>
          </a:xfrm>
        </p:spPr>
        <p:txBody>
          <a:bodyPr>
            <a:normAutofit fontScale="77500" lnSpcReduction="20000"/>
          </a:bodyPr>
          <a:lstStyle/>
          <a:p>
            <a:r>
              <a:rPr lang="en-US" sz="42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Condensed" panose="020B0502040204020203" pitchFamily="34" charset="0"/>
              </a:rPr>
              <a:t>AAR for Incident on 10-15-19</a:t>
            </a:r>
          </a:p>
          <a:p>
            <a:r>
              <a:rPr lang="en-US" sz="42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Condensed" panose="020B0502040204020203" pitchFamily="34" charset="0"/>
              </a:rPr>
              <a:t>Slides Prepared by Contra Costa Fire 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Condensed" panose="020B0502040204020203" pitchFamily="34" charset="0"/>
              </a:rPr>
              <a:t>    </a:t>
            </a:r>
          </a:p>
        </p:txBody>
      </p:sp>
      <p:pic>
        <p:nvPicPr>
          <p:cNvPr id="7" name="Picture 6" descr="CON Pa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526853"/>
            <a:ext cx="1539320" cy="201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rockettcarquinezfirefight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3919"/>
            <a:ext cx="1814541" cy="164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Image result for Rodeo Hercules fir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6" descr="Image result for Rodeo Hercules fire logo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2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8" descr="Image result for Rodeo Hercules fire logo"/>
          <p:cNvSpPr>
            <a:spLocks noChangeAspect="1" noChangeArrowheads="1"/>
          </p:cNvSpPr>
          <p:nvPr/>
        </p:nvSpPr>
        <p:spPr bwMode="auto">
          <a:xfrm>
            <a:off x="318249" y="2460566"/>
            <a:ext cx="1568740" cy="132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110005"/>
            <a:ext cx="1970116" cy="2239272"/>
          </a:xfrm>
          <a:prstGeom prst="rect">
            <a:avLst/>
          </a:prstGeom>
        </p:spPr>
      </p:pic>
      <p:sp>
        <p:nvSpPr>
          <p:cNvPr id="13" name="AutoShape 12" descr="Image result for el cerrito fi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4604" y="178262"/>
            <a:ext cx="2087395" cy="15689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4284" y="1787794"/>
            <a:ext cx="1621626" cy="15539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11191" y="3424709"/>
            <a:ext cx="1547812" cy="154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54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Crockett-Carquinez Fire District, Rodeo-Hercules Fire District, and Contra Costa County Fire responded for a reported “Commercial Structure Fire” at 90 San Pablo Ave, Crockett</a:t>
            </a:r>
          </a:p>
          <a:p>
            <a:r>
              <a:rPr lang="en-US" sz="4400" dirty="0"/>
              <a:t>911 Callers heard explosion</a:t>
            </a:r>
          </a:p>
          <a:p>
            <a:r>
              <a:rPr lang="en-US" sz="4400" dirty="0"/>
              <a:t>Facility 911 call advises 200,000 Barrel Tank Just Exploded, evacuations in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07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8866" y="-770904"/>
            <a:ext cx="18441998" cy="10059272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838200" y="550334"/>
            <a:ext cx="9516533" cy="660400"/>
          </a:xfrm>
        </p:spPr>
        <p:txBody>
          <a:bodyPr>
            <a:normAutofit fontScale="90000"/>
          </a:bodyPr>
          <a:lstStyle/>
          <a:p>
            <a:r>
              <a:rPr lang="en-US" dirty="0"/>
              <a:t>Photo of Facility – Pre 10/15/2019</a:t>
            </a:r>
          </a:p>
        </p:txBody>
      </p:sp>
    </p:spTree>
    <p:extLst>
      <p:ext uri="{BB962C8B-B14F-4D97-AF65-F5344CB8AC3E}">
        <p14:creationId xmlns:p14="http://schemas.microsoft.com/office/powerpoint/2010/main" val="2587959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458" y="365125"/>
            <a:ext cx="10179341" cy="901613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FFC000"/>
                </a:solidFill>
              </a:rPr>
              <a:t>First Alarm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311" y="1825625"/>
            <a:ext cx="10643489" cy="492751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E175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Q176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E179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E178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E378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BC7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BC71</a:t>
            </a:r>
          </a:p>
        </p:txBody>
      </p:sp>
      <p:pic>
        <p:nvPicPr>
          <p:cNvPr id="2050" name="Picture 2" descr="Image result for nustar tank f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194" y="1761688"/>
            <a:ext cx="9063606" cy="49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87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736" y="365125"/>
            <a:ext cx="10238064" cy="1044225"/>
          </a:xfrm>
          <a:solidFill>
            <a:schemeClr val="bg2">
              <a:lumMod val="25000"/>
            </a:schemeClr>
          </a:solidFill>
        </p:spPr>
        <p:txBody>
          <a:bodyPr/>
          <a:lstStyle/>
          <a:p>
            <a:r>
              <a:rPr lang="en-US" sz="6000" b="1" dirty="0">
                <a:solidFill>
                  <a:schemeClr val="accent4"/>
                </a:solidFill>
              </a:rPr>
              <a:t>Additional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sz="6000" b="1" dirty="0">
                <a:solidFill>
                  <a:schemeClr val="accent4"/>
                </a:solidFill>
              </a:rPr>
              <a:t>Resources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1361" y="1686187"/>
            <a:ext cx="5858439" cy="404012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337496" cy="4952681"/>
          </a:xfrm>
        </p:spPr>
        <p:txBody>
          <a:bodyPr>
            <a:normAutofit fontScale="92500"/>
          </a:bodyPr>
          <a:lstStyle/>
          <a:p>
            <a:r>
              <a:rPr lang="en-US" dirty="0"/>
              <a:t>E170</a:t>
            </a:r>
          </a:p>
          <a:p>
            <a:r>
              <a:rPr lang="en-US" dirty="0"/>
              <a:t>E169</a:t>
            </a:r>
          </a:p>
          <a:p>
            <a:r>
              <a:rPr lang="en-US" dirty="0"/>
              <a:t>E165</a:t>
            </a:r>
          </a:p>
          <a:p>
            <a:r>
              <a:rPr lang="en-US" dirty="0"/>
              <a:t>BS161</a:t>
            </a:r>
          </a:p>
          <a:p>
            <a:r>
              <a:rPr lang="en-US" dirty="0"/>
              <a:t>Sq70</a:t>
            </a:r>
          </a:p>
          <a:p>
            <a:r>
              <a:rPr lang="en-US" dirty="0"/>
              <a:t>T114</a:t>
            </a:r>
          </a:p>
          <a:p>
            <a:r>
              <a:rPr lang="en-US" dirty="0"/>
              <a:t>M69, M70, EMS7</a:t>
            </a:r>
          </a:p>
          <a:p>
            <a:r>
              <a:rPr lang="en-US" dirty="0"/>
              <a:t>BC1, BC4, BC2, TC-10, INV.20, </a:t>
            </a:r>
          </a:p>
          <a:p>
            <a:r>
              <a:rPr lang="en-US" dirty="0"/>
              <a:t>7500, 7800, 7801, EBIMT, CMD 84</a:t>
            </a:r>
          </a:p>
          <a:p>
            <a:r>
              <a:rPr lang="en-US" dirty="0"/>
              <a:t>1100, 1101, 1102, 1103, 1104, 1105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256" y="1473287"/>
            <a:ext cx="3954544" cy="191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42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4"/>
                </a:solidFill>
                <a:latin typeface="+mn-lt"/>
              </a:rPr>
              <a:t>Vegetation Fire Response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707697"/>
          </a:xfrm>
        </p:spPr>
        <p:txBody>
          <a:bodyPr/>
          <a:lstStyle/>
          <a:p>
            <a:r>
              <a:rPr lang="en-US" dirty="0"/>
              <a:t>E169</a:t>
            </a:r>
          </a:p>
          <a:p>
            <a:r>
              <a:rPr lang="en-US" dirty="0"/>
              <a:t>E313</a:t>
            </a:r>
          </a:p>
          <a:p>
            <a:r>
              <a:rPr lang="en-US" dirty="0"/>
              <a:t>CAL Fire (E1666, E1676)</a:t>
            </a:r>
          </a:p>
          <a:p>
            <a:r>
              <a:rPr lang="en-US" dirty="0"/>
              <a:t>E166/666</a:t>
            </a:r>
          </a:p>
          <a:p>
            <a:r>
              <a:rPr lang="en-US" dirty="0"/>
              <a:t>E168/668</a:t>
            </a:r>
          </a:p>
          <a:p>
            <a:r>
              <a:rPr lang="en-US" dirty="0"/>
              <a:t>East Bay Parks</a:t>
            </a:r>
          </a:p>
          <a:p>
            <a:r>
              <a:rPr lang="en-US" dirty="0"/>
              <a:t>Dozer 220</a:t>
            </a:r>
          </a:p>
          <a:p>
            <a:r>
              <a:rPr lang="en-US" dirty="0"/>
              <a:t>BC2, BC64</a:t>
            </a:r>
          </a:p>
          <a:p>
            <a:r>
              <a:rPr lang="en-US" dirty="0"/>
              <a:t>CAL Fire Air Attack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59357" y="1825624"/>
            <a:ext cx="3920068" cy="2503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356" y="4463633"/>
            <a:ext cx="3920068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63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4"/>
                </a:solidFill>
                <a:latin typeface="+mn-lt"/>
              </a:rPr>
              <a:t>Responding Fire Agencies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Crockett Fire</a:t>
            </a:r>
          </a:p>
          <a:p>
            <a:r>
              <a:rPr lang="en-US" dirty="0"/>
              <a:t>Rodeo- Hercules Fire</a:t>
            </a:r>
          </a:p>
          <a:p>
            <a:r>
              <a:rPr lang="en-US" dirty="0"/>
              <a:t>Pinole Fire</a:t>
            </a:r>
          </a:p>
          <a:p>
            <a:r>
              <a:rPr lang="en-US" dirty="0"/>
              <a:t>Contra Costa County Fire</a:t>
            </a:r>
          </a:p>
          <a:p>
            <a:r>
              <a:rPr lang="en-US" dirty="0"/>
              <a:t>El Cerrito Fire</a:t>
            </a:r>
          </a:p>
          <a:p>
            <a:r>
              <a:rPr lang="en-US" dirty="0"/>
              <a:t>Richmond Fire</a:t>
            </a:r>
          </a:p>
          <a:p>
            <a:r>
              <a:rPr lang="en-US" dirty="0"/>
              <a:t>Moraga – Orinda Fire</a:t>
            </a:r>
          </a:p>
          <a:p>
            <a:r>
              <a:rPr lang="en-US" dirty="0"/>
              <a:t>CAL Fire</a:t>
            </a:r>
          </a:p>
          <a:p>
            <a:r>
              <a:rPr lang="en-US" dirty="0"/>
              <a:t>San Ramon Valley Fire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Berkeley Fire</a:t>
            </a:r>
          </a:p>
          <a:p>
            <a:r>
              <a:rPr lang="en-US" dirty="0"/>
              <a:t>East Bay Regional Parks Fire</a:t>
            </a:r>
          </a:p>
          <a:p>
            <a:r>
              <a:rPr lang="en-US" dirty="0"/>
              <a:t>Vallejo Fire </a:t>
            </a:r>
          </a:p>
          <a:p>
            <a:r>
              <a:rPr lang="en-US" dirty="0"/>
              <a:t>Phillips 66 Fire</a:t>
            </a:r>
          </a:p>
          <a:p>
            <a:r>
              <a:rPr lang="en-US" dirty="0"/>
              <a:t>Chevron Fire</a:t>
            </a:r>
          </a:p>
          <a:p>
            <a:r>
              <a:rPr lang="en-US" dirty="0"/>
              <a:t>Shell Fire</a:t>
            </a:r>
          </a:p>
          <a:p>
            <a:r>
              <a:rPr lang="en-US" dirty="0"/>
              <a:t>Valero Fire</a:t>
            </a:r>
          </a:p>
          <a:p>
            <a:r>
              <a:rPr lang="en-US" dirty="0"/>
              <a:t>Golden Eagle Fire</a:t>
            </a:r>
          </a:p>
          <a:p>
            <a:r>
              <a:rPr lang="en-US" dirty="0" err="1"/>
              <a:t>Corteva</a:t>
            </a:r>
            <a:r>
              <a:rPr lang="en-US" dirty="0"/>
              <a:t> Fire</a:t>
            </a:r>
          </a:p>
        </p:txBody>
      </p:sp>
    </p:spTree>
    <p:extLst>
      <p:ext uri="{BB962C8B-B14F-4D97-AF65-F5344CB8AC3E}">
        <p14:creationId xmlns:p14="http://schemas.microsoft.com/office/powerpoint/2010/main" val="3820391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447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4"/>
                </a:solidFill>
                <a:latin typeface="+mn-lt"/>
              </a:rPr>
              <a:t>Assisting Agencies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Contra Costa County Sheriff</a:t>
            </a:r>
          </a:p>
          <a:p>
            <a:r>
              <a:rPr lang="en-US" dirty="0"/>
              <a:t>California Highway Patrol</a:t>
            </a:r>
          </a:p>
          <a:p>
            <a:r>
              <a:rPr lang="en-US" dirty="0"/>
              <a:t>Hercules Police</a:t>
            </a:r>
          </a:p>
          <a:p>
            <a:r>
              <a:rPr lang="en-US" dirty="0"/>
              <a:t>California Department of Fish and Wildlife</a:t>
            </a:r>
          </a:p>
          <a:p>
            <a:r>
              <a:rPr lang="en-US" dirty="0"/>
              <a:t>AMR</a:t>
            </a:r>
          </a:p>
          <a:p>
            <a:r>
              <a:rPr lang="en-US" dirty="0"/>
              <a:t>PMAO </a:t>
            </a:r>
          </a:p>
          <a:p>
            <a:r>
              <a:rPr lang="en-US" dirty="0"/>
              <a:t>CAL OSHA</a:t>
            </a:r>
          </a:p>
          <a:p>
            <a:r>
              <a:rPr lang="en-US" dirty="0"/>
              <a:t>Contra Costa Co. Health - HAZMAT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Contra Costa OES</a:t>
            </a:r>
          </a:p>
          <a:p>
            <a:r>
              <a:rPr lang="en-US" dirty="0"/>
              <a:t>California OES</a:t>
            </a:r>
          </a:p>
          <a:p>
            <a:r>
              <a:rPr lang="en-US" dirty="0"/>
              <a:t>National Weather Service</a:t>
            </a:r>
          </a:p>
          <a:p>
            <a:r>
              <a:rPr lang="en-US" dirty="0"/>
              <a:t>ATF</a:t>
            </a:r>
          </a:p>
          <a:p>
            <a:r>
              <a:rPr lang="en-US" dirty="0"/>
              <a:t>PG&amp;E</a:t>
            </a:r>
          </a:p>
          <a:p>
            <a:r>
              <a:rPr lang="en-US" dirty="0"/>
              <a:t>Red Cross</a:t>
            </a:r>
          </a:p>
        </p:txBody>
      </p:sp>
    </p:spTree>
    <p:extLst>
      <p:ext uri="{BB962C8B-B14F-4D97-AF65-F5344CB8AC3E}">
        <p14:creationId xmlns:p14="http://schemas.microsoft.com/office/powerpoint/2010/main" val="3600342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Discussions / Lessons Learned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0094" y="1795244"/>
            <a:ext cx="5433706" cy="27599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23" y="2996179"/>
            <a:ext cx="5612235" cy="368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62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18537</TotalTime>
  <Words>244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Bahnschrift SemiCondensed</vt:lpstr>
      <vt:lpstr>Calibri</vt:lpstr>
      <vt:lpstr>Calibri Light</vt:lpstr>
      <vt:lpstr>Office Theme</vt:lpstr>
      <vt:lpstr>PowerPoint Presentation</vt:lpstr>
      <vt:lpstr>Overview</vt:lpstr>
      <vt:lpstr>Photo of Facility – Pre 10/15/2019</vt:lpstr>
      <vt:lpstr>First Alarm Response</vt:lpstr>
      <vt:lpstr>Additional Resources</vt:lpstr>
      <vt:lpstr>Vegetation Fire Response</vt:lpstr>
      <vt:lpstr>Responding Fire Agencies</vt:lpstr>
      <vt:lpstr>Assisting Agencies </vt:lpstr>
      <vt:lpstr>Discussions / Lessons Learned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Luiz, Noel</dc:creator>
  <cp:lastModifiedBy>Dean Colombo</cp:lastModifiedBy>
  <cp:revision>25</cp:revision>
  <dcterms:created xsi:type="dcterms:W3CDTF">2019-10-23T01:50:27Z</dcterms:created>
  <dcterms:modified xsi:type="dcterms:W3CDTF">2023-08-09T21:35:59Z</dcterms:modified>
</cp:coreProperties>
</file>