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53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FFFFFF"/>
    <a:srgbClr val="DBEEF4"/>
    <a:srgbClr val="EAEAEA"/>
    <a:srgbClr val="7BCA12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8/30/2018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phistorydig.com/topics/gulf-oil-refinery-fire-197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447800" y="1437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Refinery Fire in Philadelphia (1975)</a:t>
            </a:r>
            <a:endParaRPr lang="en-US" dirty="0"/>
          </a:p>
        </p:txBody>
      </p:sp>
      <p:sp>
        <p:nvSpPr>
          <p:cNvPr id="34" name="Slide Number Placeholder 3"/>
          <p:cNvSpPr txBox="1">
            <a:spLocks/>
          </p:cNvSpPr>
          <p:nvPr/>
        </p:nvSpPr>
        <p:spPr>
          <a:xfrm>
            <a:off x="8346666" y="5502250"/>
            <a:ext cx="395212" cy="1670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DB0E65-EF00-7F4C-860A-46B7C286D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680917" y="5825533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19" y="3682703"/>
            <a:ext cx="2380357" cy="172478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47" y="1605709"/>
            <a:ext cx="2422472" cy="17470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533" y="124998"/>
            <a:ext cx="1050437" cy="9412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957" y="1443759"/>
            <a:ext cx="1295400" cy="4410075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7997422" y="5178894"/>
            <a:ext cx="538032" cy="75334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87371" y="5802348"/>
            <a:ext cx="195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Boiler House Smokestack Crack</a:t>
            </a:r>
            <a:endParaRPr lang="en-US" sz="1400" b="1" dirty="0">
              <a:solidFill>
                <a:srgbClr val="7030A0"/>
              </a:solidFill>
            </a:endParaRPr>
          </a:p>
        </p:txBody>
      </p:sp>
      <p:sp>
        <p:nvSpPr>
          <p:cNvPr id="42" name="Content Placeholder 8"/>
          <p:cNvSpPr>
            <a:spLocks noGrp="1"/>
          </p:cNvSpPr>
          <p:nvPr>
            <p:ph idx="1"/>
          </p:nvPr>
        </p:nvSpPr>
        <p:spPr>
          <a:xfrm>
            <a:off x="36146" y="1275806"/>
            <a:ext cx="5293400" cy="55821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500" b="1" u="sng" dirty="0" smtClean="0"/>
              <a:t>Background</a:t>
            </a:r>
            <a:endParaRPr lang="en-US" sz="1500" b="1" u="sng" dirty="0"/>
          </a:p>
          <a:p>
            <a:r>
              <a:rPr lang="en-US" sz="1400" dirty="0" smtClean="0"/>
              <a:t>The 180,000 BPD Gulf Oil Philadelphia Refinery was one of the largest refineries in the country during the mid-1970s.</a:t>
            </a:r>
          </a:p>
          <a:p>
            <a:r>
              <a:rPr lang="en-US" sz="1400" dirty="0" smtClean="0"/>
              <a:t>There were a total of </a:t>
            </a:r>
            <a:r>
              <a:rPr lang="en-US" sz="1400" b="1" dirty="0" smtClean="0">
                <a:solidFill>
                  <a:srgbClr val="FF0000"/>
                </a:solidFill>
              </a:rPr>
              <a:t>8 extra alarm fires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in the prior 10 years of operation</a:t>
            </a:r>
          </a:p>
          <a:p>
            <a:pPr marL="0" indent="0">
              <a:buNone/>
            </a:pPr>
            <a:r>
              <a:rPr lang="en-US" sz="1500" b="1" u="sng" dirty="0" smtClean="0"/>
              <a:t>Event</a:t>
            </a:r>
            <a:endParaRPr lang="en-US" sz="1500" b="1" u="sng" dirty="0"/>
          </a:p>
          <a:p>
            <a:r>
              <a:rPr lang="en-US" sz="1400" dirty="0" smtClean="0"/>
              <a:t>Oil tanker was filling storage tank with Venezuelan crude oil (additional 5% </a:t>
            </a:r>
            <a:r>
              <a:rPr lang="en-US" sz="1400" dirty="0" err="1" smtClean="0"/>
              <a:t>naptha</a:t>
            </a:r>
            <a:r>
              <a:rPr lang="en-US" sz="1400" dirty="0" smtClean="0"/>
              <a:t>) into tank 231</a:t>
            </a:r>
          </a:p>
          <a:p>
            <a:r>
              <a:rPr lang="en-US" sz="1400" dirty="0" smtClean="0"/>
              <a:t>Tank overfill resulted in hydrocarbon vapors being pushed-out the </a:t>
            </a:r>
            <a:r>
              <a:rPr lang="en-US" sz="1400" dirty="0" smtClean="0"/>
              <a:t>tank vent;  </a:t>
            </a:r>
            <a:r>
              <a:rPr lang="en-US" sz="1400" dirty="0" smtClean="0"/>
              <a:t>the gas cloud was ignited at the nearby </a:t>
            </a:r>
            <a:r>
              <a:rPr lang="en-US" sz="1400" b="1" dirty="0">
                <a:solidFill>
                  <a:srgbClr val="7030A0"/>
                </a:solidFill>
              </a:rPr>
              <a:t>B</a:t>
            </a:r>
            <a:r>
              <a:rPr lang="en-US" sz="1400" b="1" dirty="0" smtClean="0">
                <a:solidFill>
                  <a:srgbClr val="7030A0"/>
                </a:solidFill>
              </a:rPr>
              <a:t>oiler </a:t>
            </a:r>
            <a:r>
              <a:rPr lang="en-US" sz="1400" b="1" dirty="0">
                <a:solidFill>
                  <a:srgbClr val="7030A0"/>
                </a:solidFill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</a:rPr>
              <a:t>ouse</a:t>
            </a:r>
            <a:endParaRPr lang="en-US" sz="1400" b="1" dirty="0">
              <a:solidFill>
                <a:srgbClr val="7030A0"/>
              </a:solidFill>
            </a:endParaRPr>
          </a:p>
          <a:p>
            <a:r>
              <a:rPr lang="en-US" sz="1400" dirty="0" smtClean="0"/>
              <a:t>Flash fire burned back to the tank</a:t>
            </a:r>
            <a:r>
              <a:rPr lang="en-US" sz="1400" smtClean="0"/>
              <a:t>; </a:t>
            </a:r>
            <a:r>
              <a:rPr lang="en-US" sz="1400" smtClean="0"/>
              <a:t>more </a:t>
            </a:r>
            <a:r>
              <a:rPr lang="en-US" sz="1400" dirty="0" smtClean="0"/>
              <a:t>liquid filled the dike, resulting in a large pool fire</a:t>
            </a:r>
          </a:p>
          <a:p>
            <a:r>
              <a:rPr lang="en-US" sz="1400" dirty="0" smtClean="0"/>
              <a:t>Fire was nearly contained in a few hours with water and foam, but hydrocarbon/ water mixture was not adequately draining</a:t>
            </a:r>
          </a:p>
          <a:p>
            <a:pPr lvl="1"/>
            <a:r>
              <a:rPr lang="en-US" sz="1400" b="1" dirty="0" smtClean="0"/>
              <a:t>Drainage pump power had be shut-off over concern of using the overhead power lines</a:t>
            </a:r>
          </a:p>
          <a:p>
            <a:r>
              <a:rPr lang="en-US" sz="1400" dirty="0" smtClean="0"/>
              <a:t>Liquid </a:t>
            </a:r>
            <a:r>
              <a:rPr lang="en-US" sz="1400" b="1" dirty="0" smtClean="0">
                <a:solidFill>
                  <a:srgbClr val="FF0000"/>
                </a:solidFill>
              </a:rPr>
              <a:t>flashed</a:t>
            </a:r>
            <a:r>
              <a:rPr lang="en-US" sz="1400" dirty="0" smtClean="0"/>
              <a:t>, while firefighters were standing in it.  The firefighters couldn’t make it to the foam blanket</a:t>
            </a:r>
          </a:p>
          <a:p>
            <a:r>
              <a:rPr lang="en-US" sz="1400" dirty="0" smtClean="0"/>
              <a:t>Fire spread and consumed fire trucks and foam pumpers</a:t>
            </a:r>
            <a:endParaRPr lang="en-US" sz="1400" dirty="0"/>
          </a:p>
          <a:p>
            <a:pPr marL="0" indent="0">
              <a:buNone/>
            </a:pPr>
            <a:r>
              <a:rPr lang="en-US" sz="1500" b="1" u="sng" dirty="0" smtClean="0"/>
              <a:t>Consequences</a:t>
            </a:r>
            <a:endParaRPr lang="en-US" sz="1500" b="1" u="sng" dirty="0"/>
          </a:p>
          <a:p>
            <a:r>
              <a:rPr lang="en-US" sz="1400" dirty="0" smtClean="0"/>
              <a:t>8 fatalities and 14 injuries</a:t>
            </a:r>
            <a:endParaRPr lang="en-US" sz="1400" dirty="0"/>
          </a:p>
          <a:p>
            <a:pPr marL="0" indent="0">
              <a:buNone/>
            </a:pPr>
            <a:r>
              <a:rPr lang="en-US" sz="1500" b="1" u="sng" dirty="0"/>
              <a:t>Learnings</a:t>
            </a:r>
          </a:p>
          <a:p>
            <a:r>
              <a:rPr lang="en-US" sz="1400" dirty="0" smtClean="0"/>
              <a:t>Ensure crude storage tank fills are closely monitored, especially for higher volatility feeds.  Overfill mitigation is essential.</a:t>
            </a:r>
            <a:endParaRPr lang="en-US" sz="1400" dirty="0"/>
          </a:p>
          <a:p>
            <a:r>
              <a:rPr lang="en-US" sz="1400" dirty="0" smtClean="0"/>
              <a:t>Ensure equipment that needs to function in the event of an emergency will be operational.  Plan for the worst case scenario!</a:t>
            </a:r>
          </a:p>
          <a:p>
            <a:r>
              <a:rPr lang="en-US" sz="1400" dirty="0" smtClean="0"/>
              <a:t>Promote a culture of learning from prior incidents and address any trends.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Props1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71191E-B239-4076-A9CC-108355FECAC1}">
  <ds:schemaRefs>
    <ds:schemaRef ds:uri="http://purl.org/dc/elements/1.1/"/>
    <ds:schemaRef ds:uri="http://schemas.microsoft.com/office/2006/metadata/properties"/>
    <ds:schemaRef ds:uri="f0aea147-1a32-43b8-af5b-88152aabbf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536</TotalTime>
  <Words>239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34</cp:revision>
  <cp:lastPrinted>2018-08-01T23:04:52Z</cp:lastPrinted>
  <dcterms:created xsi:type="dcterms:W3CDTF">2018-07-30T22:04:50Z</dcterms:created>
  <dcterms:modified xsi:type="dcterms:W3CDTF">2018-08-30T19:55:39Z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