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1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8" y="-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E9AAEE-A365-4381-B65C-C1BE4310520E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72907B-A5BB-4219-A000-5BB77A16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9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R09PresTmpltInsdPg_ins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0" y="1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A8E85-C8C6-4270-93B4-6F64752EFD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22E35-FCA5-4B53-82EA-0C52FF15AE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1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85094-3629-4484-A448-8465E5C18A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D5864-9067-437C-8DA5-82B1CB5579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5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3B594-5B37-483D-960B-25B3A92C88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5EC8A-21CB-43EA-8DE6-D09B99D2AF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1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F8622-1FC6-44C4-BC19-8E09E51EB7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22E35-FCA5-4B53-82EA-0C52FF15AE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02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96AD3-4FB4-4B2A-82E4-B7F892EFE6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3C25B-B93C-4056-8B65-30BA5AA718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0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543C7-F430-4ACD-A34E-7FBA506637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F1849-D92A-41CC-B45E-6777FCBAC2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1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2EB53-9719-410F-A738-F7A5B608B8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C3D4-B62B-41A4-B6EA-2CB35061D5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47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96DB-8B47-494F-9BC2-E59ECE31C7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ADFEB-D7EA-44C8-9CF6-90D00BDE9C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5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2EDDC-3FA8-42E2-844E-6CEE6569DD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539FA-6148-46BF-BE19-A0714CB7E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1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4207-ADF5-4788-8F48-15C6A222EB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06335-9AD2-4373-961D-8377462E58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1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8C585-9316-42FE-BFA4-C432865409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614D2-438A-4910-9887-2BD0785307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7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R09PresTmpltInsdPg_ins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3048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9A8049-F800-488B-8D90-B242DE8BBB1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5/29/2018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A60CAB-EA96-48A1-B352-35468E1C8D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9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pergreat.com/2013/06/21-1910-11-lakeview-gusher-postcard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88" y="152944"/>
            <a:ext cx="10972800" cy="1143000"/>
          </a:xfrm>
        </p:spPr>
        <p:txBody>
          <a:bodyPr/>
          <a:lstStyle/>
          <a:p>
            <a:r>
              <a:rPr lang="en-US" dirty="0" smtClean="0"/>
              <a:t>San Joaquin Valley Lakeview #1 Well (1910)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>
          <a:xfrm>
            <a:off x="72403" y="1566154"/>
            <a:ext cx="4621517" cy="5878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u="sng" dirty="0" smtClean="0">
                <a:solidFill>
                  <a:schemeClr val="tx1"/>
                </a:solidFill>
              </a:rPr>
              <a:t>Early 1900’s Drilling Technology</a:t>
            </a:r>
            <a:endParaRPr lang="en-US" sz="1600" u="sng" dirty="0" smtClean="0">
              <a:solidFill>
                <a:schemeClr val="tx1"/>
              </a:solidFill>
            </a:endParaRPr>
          </a:p>
          <a:p>
            <a:r>
              <a:rPr lang="en-US" sz="1400" dirty="0" smtClean="0"/>
              <a:t>Blunt piece of steel (~15 </a:t>
            </a:r>
            <a:r>
              <a:rPr lang="en-US" sz="1400" dirty="0" err="1" smtClean="0"/>
              <a:t>ft</a:t>
            </a:r>
            <a:r>
              <a:rPr lang="en-US" sz="1400" dirty="0" smtClean="0"/>
              <a:t> long) suspended from a cable run through a pulley</a:t>
            </a:r>
          </a:p>
          <a:p>
            <a:r>
              <a:rPr lang="en-US" sz="1400" dirty="0" smtClean="0"/>
              <a:t>Wooden derrick</a:t>
            </a:r>
          </a:p>
          <a:p>
            <a:r>
              <a:rPr lang="en-US" sz="1400" dirty="0" smtClean="0"/>
              <a:t>Cam Mechanism – moved up and down to get the steel object to chip at the downhole rock</a:t>
            </a:r>
          </a:p>
          <a:p>
            <a:r>
              <a:rPr lang="en-US" sz="1400" dirty="0" smtClean="0"/>
              <a:t>Water was used to keep drill chips out of the way</a:t>
            </a:r>
          </a:p>
          <a:p>
            <a:r>
              <a:rPr lang="en-US" sz="1400" dirty="0" smtClean="0"/>
              <a:t>A bailer was used for bulk chip removal (hollow pipe with a flapper)</a:t>
            </a:r>
            <a:endParaRPr lang="en-US" sz="1600" u="sng" dirty="0" smtClean="0"/>
          </a:p>
          <a:p>
            <a:pPr marL="0" indent="0">
              <a:buNone/>
            </a:pPr>
            <a:r>
              <a:rPr lang="en-US" sz="1600" u="sng" dirty="0" smtClean="0"/>
              <a:t>The Event</a:t>
            </a:r>
            <a:endParaRPr lang="en-US" sz="1600" u="sng" dirty="0"/>
          </a:p>
          <a:p>
            <a:r>
              <a:rPr lang="en-US" sz="1600" dirty="0" smtClean="0"/>
              <a:t>Bailer was stuck in the well at &gt;2,000 </a:t>
            </a:r>
            <a:r>
              <a:rPr lang="en-US" sz="1600" dirty="0" err="1" smtClean="0"/>
              <a:t>ft</a:t>
            </a:r>
            <a:r>
              <a:rPr lang="en-US" sz="1600" dirty="0" smtClean="0"/>
              <a:t> (indicative of higher pressure zone)</a:t>
            </a:r>
          </a:p>
          <a:p>
            <a:r>
              <a:rPr lang="en-US" sz="1600" b="1" dirty="0" smtClean="0"/>
              <a:t>Operations Supervisor encouraged the driller to “unstick” the bailer using force.</a:t>
            </a:r>
          </a:p>
          <a:p>
            <a:r>
              <a:rPr lang="en-US" sz="1600" dirty="0" smtClean="0"/>
              <a:t>Blowout!</a:t>
            </a:r>
          </a:p>
          <a:p>
            <a:pPr marL="0" indent="0">
              <a:buNone/>
            </a:pPr>
            <a:r>
              <a:rPr lang="en-US" sz="1600" u="sng" dirty="0"/>
              <a:t>The </a:t>
            </a:r>
            <a:r>
              <a:rPr lang="en-US" sz="1600" u="sng" dirty="0" smtClean="0"/>
              <a:t>Outcome</a:t>
            </a:r>
            <a:endParaRPr lang="en-US" sz="1600" u="sng" dirty="0"/>
          </a:p>
          <a:p>
            <a:r>
              <a:rPr lang="en-US" sz="1600" dirty="0" smtClean="0"/>
              <a:t>Released ~9 million </a:t>
            </a:r>
            <a:r>
              <a:rPr lang="en-US" sz="1600" dirty="0" err="1" smtClean="0"/>
              <a:t>bbl</a:t>
            </a:r>
            <a:r>
              <a:rPr lang="en-US" sz="1600" dirty="0" smtClean="0"/>
              <a:t> of crude oil (~2x the quantity released by BP </a:t>
            </a:r>
            <a:r>
              <a:rPr lang="en-US" sz="1600" dirty="0" err="1" smtClean="0"/>
              <a:t>Machondo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A lake of crude oil formed (up to 8 miles from the well)</a:t>
            </a:r>
            <a:endParaRPr lang="en-US" sz="1600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11061988" y="6635235"/>
            <a:ext cx="526949" cy="222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DB0E65-EF00-7F4C-860A-46B7C286D3E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920" y="1590736"/>
            <a:ext cx="7424457" cy="47497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61988" y="5935626"/>
            <a:ext cx="1316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Reference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682446" y="2029096"/>
            <a:ext cx="30654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Script MT Bold" panose="03040602040607080904" pitchFamily="66" charset="0"/>
              </a:rPr>
              <a:t>“Such gushers were considered signs of success, and although feared, were actually relished.  No one was particularly concerned about adverse environmental impacts in those days”</a:t>
            </a:r>
            <a:endParaRPr lang="en-US" sz="1400" b="1" dirty="0"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lero Refinery Gener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178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Script MT Bold</vt:lpstr>
      <vt:lpstr>Valero Refinery Generic</vt:lpstr>
      <vt:lpstr>San Joaquin Valley Lakeview #1 Well (1910)</vt:lpstr>
    </vt:vector>
  </TitlesOfParts>
  <Company>Valero Energy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Alfatesh, Wafa</dc:creator>
  <cp:lastModifiedBy>Robinson, Chris</cp:lastModifiedBy>
  <cp:revision>23</cp:revision>
  <cp:lastPrinted>2018-02-26T18:12:13Z</cp:lastPrinted>
  <dcterms:created xsi:type="dcterms:W3CDTF">2018-02-23T22:03:26Z</dcterms:created>
  <dcterms:modified xsi:type="dcterms:W3CDTF">2018-05-29T17:52:33Z</dcterms:modified>
</cp:coreProperties>
</file>