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534" r:id="rId6"/>
    <p:sldId id="535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FF"/>
    <a:srgbClr val="DBEEF4"/>
    <a:srgbClr val="EAEAEA"/>
    <a:srgbClr val="7BCA12"/>
    <a:srgbClr val="339933"/>
    <a:srgbClr val="005F7C"/>
    <a:srgbClr val="BFBFBF"/>
    <a:srgbClr val="D7076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89381" autoAdjust="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50BD-E4D5-4F71-BE2C-BC0168FF2E89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1148-77FB-4B28-9B20-D017BFA91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7AF004-3D40-4F96-A58E-52569B03EBD8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65D3E3-2424-4484-A8B0-7EC9F44A0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3333"/>
          <a:stretch/>
        </p:blipFill>
        <p:spPr>
          <a:xfrm>
            <a:off x="0" y="914400"/>
            <a:ext cx="9144000" cy="4953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Bill </a:t>
            </a:r>
            <a:r>
              <a:rPr lang="en-US" sz="1200" dirty="0" err="1" smtClean="0">
                <a:solidFill>
                  <a:schemeClr val="bg1"/>
                </a:solidFill>
              </a:rPr>
              <a:t>Greehey</a:t>
            </a:r>
            <a:r>
              <a:rPr lang="en-US" sz="1200" dirty="0" smtClean="0">
                <a:solidFill>
                  <a:schemeClr val="bg1"/>
                </a:solidFill>
              </a:rPr>
              <a:t> Refineries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Corpus Christi,</a:t>
            </a:r>
            <a:r>
              <a:rPr lang="en-US" sz="1050" i="1" baseline="0" dirty="0" smtClean="0">
                <a:solidFill>
                  <a:schemeClr val="bg1"/>
                </a:solidFill>
              </a:rPr>
              <a:t>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5232277"/>
            <a:ext cx="8394173" cy="609600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26935"/>
            <a:ext cx="8394172" cy="37229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2222"/>
          <a:stretch/>
        </p:blipFill>
        <p:spPr>
          <a:xfrm>
            <a:off x="0" y="914400"/>
            <a:ext cx="9144000" cy="4724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 Arthur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Port Arthur,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5556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St.</a:t>
            </a:r>
            <a:r>
              <a:rPr lang="en-US" sz="1200" baseline="0" dirty="0" smtClean="0">
                <a:solidFill>
                  <a:schemeClr val="bg1"/>
                </a:solidFill>
              </a:rPr>
              <a:t> Charles</a:t>
            </a:r>
            <a:r>
              <a:rPr lang="en-US" sz="1200" dirty="0" smtClean="0">
                <a:solidFill>
                  <a:schemeClr val="bg1"/>
                </a:solidFill>
              </a:rPr>
              <a:t>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Norco, Louisiana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Texas City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Texas City,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914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67853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66800" y="1981201"/>
            <a:ext cx="7010400" cy="2140683"/>
            <a:chOff x="2667000" y="1981200"/>
            <a:chExt cx="7004005" cy="2140683"/>
          </a:xfrm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607870" y="2179379"/>
              <a:ext cx="1219650" cy="1942504"/>
            </a:xfrm>
            <a:custGeom>
              <a:avLst/>
              <a:gdLst>
                <a:gd name="T0" fmla="*/ 155 w 196"/>
                <a:gd name="T1" fmla="*/ 27 h 313"/>
                <a:gd name="T2" fmla="*/ 155 w 196"/>
                <a:gd name="T3" fmla="*/ 15 h 313"/>
                <a:gd name="T4" fmla="*/ 133 w 196"/>
                <a:gd name="T5" fmla="*/ 0 h 313"/>
                <a:gd name="T6" fmla="*/ 111 w 196"/>
                <a:gd name="T7" fmla="*/ 15 h 313"/>
                <a:gd name="T8" fmla="*/ 111 w 196"/>
                <a:gd name="T9" fmla="*/ 27 h 313"/>
                <a:gd name="T10" fmla="*/ 44 w 196"/>
                <a:gd name="T11" fmla="*/ 27 h 313"/>
                <a:gd name="T12" fmla="*/ 0 w 196"/>
                <a:gd name="T13" fmla="*/ 71 h 313"/>
                <a:gd name="T14" fmla="*/ 0 w 196"/>
                <a:gd name="T15" fmla="*/ 255 h 313"/>
                <a:gd name="T16" fmla="*/ 58 w 196"/>
                <a:gd name="T17" fmla="*/ 313 h 313"/>
                <a:gd name="T18" fmla="*/ 137 w 196"/>
                <a:gd name="T19" fmla="*/ 313 h 313"/>
                <a:gd name="T20" fmla="*/ 196 w 196"/>
                <a:gd name="T21" fmla="*/ 255 h 313"/>
                <a:gd name="T22" fmla="*/ 196 w 196"/>
                <a:gd name="T23" fmla="*/ 71 h 313"/>
                <a:gd name="T24" fmla="*/ 155 w 196"/>
                <a:gd name="T25" fmla="*/ 27 h 313"/>
                <a:gd name="T26" fmla="*/ 98 w 196"/>
                <a:gd name="T27" fmla="*/ 293 h 313"/>
                <a:gd name="T28" fmla="*/ 77 w 196"/>
                <a:gd name="T29" fmla="*/ 272 h 313"/>
                <a:gd name="T30" fmla="*/ 98 w 196"/>
                <a:gd name="T31" fmla="*/ 251 h 313"/>
                <a:gd name="T32" fmla="*/ 119 w 196"/>
                <a:gd name="T33" fmla="*/ 272 h 313"/>
                <a:gd name="T34" fmla="*/ 98 w 196"/>
                <a:gd name="T35" fmla="*/ 293 h 313"/>
                <a:gd name="T36" fmla="*/ 170 w 196"/>
                <a:gd name="T37" fmla="*/ 218 h 313"/>
                <a:gd name="T38" fmla="*/ 150 w 196"/>
                <a:gd name="T39" fmla="*/ 238 h 313"/>
                <a:gd name="T40" fmla="*/ 45 w 196"/>
                <a:gd name="T41" fmla="*/ 238 h 313"/>
                <a:gd name="T42" fmla="*/ 26 w 196"/>
                <a:gd name="T43" fmla="*/ 218 h 313"/>
                <a:gd name="T44" fmla="*/ 26 w 196"/>
                <a:gd name="T45" fmla="*/ 73 h 313"/>
                <a:gd name="T46" fmla="*/ 45 w 196"/>
                <a:gd name="T47" fmla="*/ 54 h 313"/>
                <a:gd name="T48" fmla="*/ 150 w 196"/>
                <a:gd name="T49" fmla="*/ 54 h 313"/>
                <a:gd name="T50" fmla="*/ 170 w 196"/>
                <a:gd name="T51" fmla="*/ 73 h 313"/>
                <a:gd name="T52" fmla="*/ 170 w 196"/>
                <a:gd name="T53" fmla="*/ 21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313">
                  <a:moveTo>
                    <a:pt x="155" y="27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6"/>
                    <a:pt x="145" y="0"/>
                    <a:pt x="133" y="0"/>
                  </a:cubicBezTo>
                  <a:cubicBezTo>
                    <a:pt x="121" y="0"/>
                    <a:pt x="111" y="6"/>
                    <a:pt x="111" y="15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0" y="27"/>
                    <a:pt x="0" y="46"/>
                    <a:pt x="0" y="7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87"/>
                    <a:pt x="26" y="313"/>
                    <a:pt x="58" y="313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70" y="313"/>
                    <a:pt x="196" y="287"/>
                    <a:pt x="196" y="255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6" y="48"/>
                    <a:pt x="178" y="29"/>
                    <a:pt x="155" y="27"/>
                  </a:cubicBezTo>
                  <a:close/>
                  <a:moveTo>
                    <a:pt x="98" y="293"/>
                  </a:moveTo>
                  <a:cubicBezTo>
                    <a:pt x="86" y="293"/>
                    <a:pt x="77" y="283"/>
                    <a:pt x="77" y="272"/>
                  </a:cubicBezTo>
                  <a:cubicBezTo>
                    <a:pt x="77" y="260"/>
                    <a:pt x="86" y="251"/>
                    <a:pt x="98" y="251"/>
                  </a:cubicBezTo>
                  <a:cubicBezTo>
                    <a:pt x="109" y="251"/>
                    <a:pt x="119" y="260"/>
                    <a:pt x="119" y="272"/>
                  </a:cubicBezTo>
                  <a:cubicBezTo>
                    <a:pt x="119" y="283"/>
                    <a:pt x="109" y="293"/>
                    <a:pt x="98" y="293"/>
                  </a:cubicBezTo>
                  <a:close/>
                  <a:moveTo>
                    <a:pt x="170" y="218"/>
                  </a:moveTo>
                  <a:cubicBezTo>
                    <a:pt x="170" y="229"/>
                    <a:pt x="161" y="238"/>
                    <a:pt x="150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5" y="238"/>
                    <a:pt x="26" y="229"/>
                    <a:pt x="26" y="21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63"/>
                    <a:pt x="35" y="54"/>
                    <a:pt x="45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61" y="54"/>
                    <a:pt x="170" y="63"/>
                    <a:pt x="170" y="73"/>
                  </a:cubicBezTo>
                  <a:lnTo>
                    <a:pt x="170" y="2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2"/>
            <p:cNvSpPr>
              <a:spLocks noEditPoints="1"/>
            </p:cNvSpPr>
            <p:nvPr userDrawn="1"/>
          </p:nvSpPr>
          <p:spPr bwMode="auto">
            <a:xfrm>
              <a:off x="2667000" y="1981200"/>
              <a:ext cx="2093022" cy="2102487"/>
            </a:xfrm>
            <a:custGeom>
              <a:avLst/>
              <a:gdLst>
                <a:gd name="T0" fmla="*/ 588 w 749"/>
                <a:gd name="T1" fmla="*/ 558 h 752"/>
                <a:gd name="T2" fmla="*/ 664 w 749"/>
                <a:gd name="T3" fmla="*/ 650 h 752"/>
                <a:gd name="T4" fmla="*/ 0 w 749"/>
                <a:gd name="T5" fmla="*/ 650 h 752"/>
                <a:gd name="T6" fmla="*/ 15 w 749"/>
                <a:gd name="T7" fmla="*/ 311 h 752"/>
                <a:gd name="T8" fmla="*/ 16 w 749"/>
                <a:gd name="T9" fmla="*/ 310 h 752"/>
                <a:gd name="T10" fmla="*/ 236 w 749"/>
                <a:gd name="T11" fmla="*/ 267 h 752"/>
                <a:gd name="T12" fmla="*/ 325 w 749"/>
                <a:gd name="T13" fmla="*/ 365 h 752"/>
                <a:gd name="T14" fmla="*/ 409 w 749"/>
                <a:gd name="T15" fmla="*/ 267 h 752"/>
                <a:gd name="T16" fmla="*/ 646 w 749"/>
                <a:gd name="T17" fmla="*/ 310 h 752"/>
                <a:gd name="T18" fmla="*/ 642 w 749"/>
                <a:gd name="T19" fmla="*/ 367 h 752"/>
                <a:gd name="T20" fmla="*/ 668 w 749"/>
                <a:gd name="T21" fmla="*/ 541 h 752"/>
                <a:gd name="T22" fmla="*/ 64 w 749"/>
                <a:gd name="T23" fmla="*/ 376 h 752"/>
                <a:gd name="T24" fmla="*/ 127 w 749"/>
                <a:gd name="T25" fmla="*/ 389 h 752"/>
                <a:gd name="T26" fmla="*/ 532 w 749"/>
                <a:gd name="T27" fmla="*/ 637 h 752"/>
                <a:gd name="T28" fmla="*/ 122 w 749"/>
                <a:gd name="T29" fmla="*/ 634 h 752"/>
                <a:gd name="T30" fmla="*/ 327 w 749"/>
                <a:gd name="T31" fmla="*/ 711 h 752"/>
                <a:gd name="T32" fmla="*/ 533 w 749"/>
                <a:gd name="T33" fmla="*/ 637 h 752"/>
                <a:gd name="T34" fmla="*/ 593 w 749"/>
                <a:gd name="T35" fmla="*/ 523 h 752"/>
                <a:gd name="T36" fmla="*/ 593 w 749"/>
                <a:gd name="T37" fmla="*/ 522 h 752"/>
                <a:gd name="T38" fmla="*/ 637 w 749"/>
                <a:gd name="T39" fmla="*/ 404 h 752"/>
                <a:gd name="T40" fmla="*/ 646 w 749"/>
                <a:gd name="T41" fmla="*/ 512 h 752"/>
                <a:gd name="T42" fmla="*/ 410 w 749"/>
                <a:gd name="T43" fmla="*/ 246 h 752"/>
                <a:gd name="T44" fmla="*/ 396 w 749"/>
                <a:gd name="T45" fmla="*/ 277 h 752"/>
                <a:gd name="T46" fmla="*/ 338 w 749"/>
                <a:gd name="T47" fmla="*/ 273 h 752"/>
                <a:gd name="T48" fmla="*/ 338 w 749"/>
                <a:gd name="T49" fmla="*/ 272 h 752"/>
                <a:gd name="T50" fmla="*/ 339 w 749"/>
                <a:gd name="T51" fmla="*/ 264 h 752"/>
                <a:gd name="T52" fmla="*/ 344 w 749"/>
                <a:gd name="T53" fmla="*/ 252 h 752"/>
                <a:gd name="T54" fmla="*/ 349 w 749"/>
                <a:gd name="T55" fmla="*/ 244 h 752"/>
                <a:gd name="T56" fmla="*/ 349 w 749"/>
                <a:gd name="T57" fmla="*/ 244 h 752"/>
                <a:gd name="T58" fmla="*/ 396 w 749"/>
                <a:gd name="T59" fmla="*/ 106 h 752"/>
                <a:gd name="T60" fmla="*/ 410 w 749"/>
                <a:gd name="T61" fmla="*/ 246 h 752"/>
                <a:gd name="T62" fmla="*/ 424 w 749"/>
                <a:gd name="T63" fmla="*/ 342 h 752"/>
                <a:gd name="T64" fmla="*/ 332 w 749"/>
                <a:gd name="T65" fmla="*/ 264 h 752"/>
                <a:gd name="T66" fmla="*/ 300 w 749"/>
                <a:gd name="T67" fmla="*/ 264 h 752"/>
                <a:gd name="T68" fmla="*/ 331 w 749"/>
                <a:gd name="T69" fmla="*/ 252 h 752"/>
                <a:gd name="T70" fmla="*/ 332 w 749"/>
                <a:gd name="T71" fmla="*/ 264 h 752"/>
                <a:gd name="T72" fmla="*/ 292 w 749"/>
                <a:gd name="T73" fmla="*/ 244 h 752"/>
                <a:gd name="T74" fmla="*/ 292 w 749"/>
                <a:gd name="T75" fmla="*/ 262 h 752"/>
                <a:gd name="T76" fmla="*/ 292 w 749"/>
                <a:gd name="T77" fmla="*/ 262 h 752"/>
                <a:gd name="T78" fmla="*/ 345 w 749"/>
                <a:gd name="T79" fmla="*/ 318 h 752"/>
                <a:gd name="T80" fmla="*/ 248 w 749"/>
                <a:gd name="T81" fmla="*/ 266 h 752"/>
                <a:gd name="T82" fmla="*/ 235 w 749"/>
                <a:gd name="T83" fmla="*/ 250 h 752"/>
                <a:gd name="T84" fmla="*/ 308 w 749"/>
                <a:gd name="T8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9" h="752">
                  <a:moveTo>
                    <a:pt x="668" y="541"/>
                  </a:moveTo>
                  <a:cubicBezTo>
                    <a:pt x="642" y="555"/>
                    <a:pt x="613" y="561"/>
                    <a:pt x="588" y="558"/>
                  </a:cubicBezTo>
                  <a:cubicBezTo>
                    <a:pt x="584" y="566"/>
                    <a:pt x="580" y="573"/>
                    <a:pt x="576" y="581"/>
                  </a:cubicBezTo>
                  <a:cubicBezTo>
                    <a:pt x="630" y="599"/>
                    <a:pt x="664" y="623"/>
                    <a:pt x="664" y="650"/>
                  </a:cubicBezTo>
                  <a:cubicBezTo>
                    <a:pt x="664" y="707"/>
                    <a:pt x="515" y="752"/>
                    <a:pt x="332" y="752"/>
                  </a:cubicBezTo>
                  <a:cubicBezTo>
                    <a:pt x="148" y="752"/>
                    <a:pt x="0" y="707"/>
                    <a:pt x="0" y="650"/>
                  </a:cubicBezTo>
                  <a:cubicBezTo>
                    <a:pt x="0" y="624"/>
                    <a:pt x="32" y="600"/>
                    <a:pt x="86" y="581"/>
                  </a:cubicBezTo>
                  <a:cubicBezTo>
                    <a:pt x="44" y="507"/>
                    <a:pt x="18" y="413"/>
                    <a:pt x="15" y="311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16" y="285"/>
                    <a:pt x="102" y="263"/>
                    <a:pt x="224" y="255"/>
                  </a:cubicBezTo>
                  <a:cubicBezTo>
                    <a:pt x="227" y="260"/>
                    <a:pt x="234" y="266"/>
                    <a:pt x="236" y="267"/>
                  </a:cubicBezTo>
                  <a:cubicBezTo>
                    <a:pt x="128" y="274"/>
                    <a:pt x="51" y="293"/>
                    <a:pt x="51" y="315"/>
                  </a:cubicBezTo>
                  <a:cubicBezTo>
                    <a:pt x="51" y="343"/>
                    <a:pt x="174" y="365"/>
                    <a:pt x="325" y="365"/>
                  </a:cubicBezTo>
                  <a:cubicBezTo>
                    <a:pt x="477" y="365"/>
                    <a:pt x="599" y="343"/>
                    <a:pt x="599" y="315"/>
                  </a:cubicBezTo>
                  <a:cubicBezTo>
                    <a:pt x="599" y="292"/>
                    <a:pt x="519" y="273"/>
                    <a:pt x="409" y="267"/>
                  </a:cubicBezTo>
                  <a:cubicBezTo>
                    <a:pt x="411" y="262"/>
                    <a:pt x="413" y="258"/>
                    <a:pt x="415" y="254"/>
                  </a:cubicBezTo>
                  <a:cubicBezTo>
                    <a:pt x="548" y="261"/>
                    <a:pt x="646" y="283"/>
                    <a:pt x="646" y="310"/>
                  </a:cubicBezTo>
                  <a:cubicBezTo>
                    <a:pt x="646" y="311"/>
                    <a:pt x="646" y="312"/>
                    <a:pt x="646" y="312"/>
                  </a:cubicBezTo>
                  <a:cubicBezTo>
                    <a:pt x="645" y="331"/>
                    <a:pt x="644" y="349"/>
                    <a:pt x="642" y="367"/>
                  </a:cubicBezTo>
                  <a:cubicBezTo>
                    <a:pt x="678" y="365"/>
                    <a:pt x="710" y="379"/>
                    <a:pt x="725" y="407"/>
                  </a:cubicBezTo>
                  <a:cubicBezTo>
                    <a:pt x="749" y="450"/>
                    <a:pt x="724" y="510"/>
                    <a:pt x="668" y="541"/>
                  </a:cubicBezTo>
                  <a:close/>
                  <a:moveTo>
                    <a:pt x="127" y="389"/>
                  </a:moveTo>
                  <a:cubicBezTo>
                    <a:pt x="96" y="389"/>
                    <a:pt x="64" y="376"/>
                    <a:pt x="64" y="376"/>
                  </a:cubicBezTo>
                  <a:cubicBezTo>
                    <a:pt x="76" y="580"/>
                    <a:pt x="166" y="555"/>
                    <a:pt x="166" y="555"/>
                  </a:cubicBezTo>
                  <a:cubicBezTo>
                    <a:pt x="140" y="542"/>
                    <a:pt x="127" y="389"/>
                    <a:pt x="127" y="389"/>
                  </a:cubicBezTo>
                  <a:close/>
                  <a:moveTo>
                    <a:pt x="533" y="637"/>
                  </a:moveTo>
                  <a:cubicBezTo>
                    <a:pt x="533" y="637"/>
                    <a:pt x="532" y="637"/>
                    <a:pt x="532" y="637"/>
                  </a:cubicBezTo>
                  <a:cubicBezTo>
                    <a:pt x="511" y="666"/>
                    <a:pt x="428" y="687"/>
                    <a:pt x="328" y="687"/>
                  </a:cubicBezTo>
                  <a:cubicBezTo>
                    <a:pt x="224" y="687"/>
                    <a:pt x="138" y="664"/>
                    <a:pt x="122" y="634"/>
                  </a:cubicBezTo>
                  <a:cubicBezTo>
                    <a:pt x="119" y="638"/>
                    <a:pt x="117" y="642"/>
                    <a:pt x="117" y="647"/>
                  </a:cubicBezTo>
                  <a:cubicBezTo>
                    <a:pt x="117" y="682"/>
                    <a:pt x="211" y="711"/>
                    <a:pt x="327" y="711"/>
                  </a:cubicBezTo>
                  <a:cubicBezTo>
                    <a:pt x="442" y="711"/>
                    <a:pt x="536" y="682"/>
                    <a:pt x="536" y="647"/>
                  </a:cubicBezTo>
                  <a:cubicBezTo>
                    <a:pt x="536" y="643"/>
                    <a:pt x="535" y="640"/>
                    <a:pt x="533" y="637"/>
                  </a:cubicBezTo>
                  <a:close/>
                  <a:moveTo>
                    <a:pt x="593" y="522"/>
                  </a:moveTo>
                  <a:cubicBezTo>
                    <a:pt x="593" y="523"/>
                    <a:pt x="593" y="523"/>
                    <a:pt x="593" y="523"/>
                  </a:cubicBezTo>
                  <a:cubicBezTo>
                    <a:pt x="595" y="523"/>
                    <a:pt x="596" y="523"/>
                    <a:pt x="597" y="523"/>
                  </a:cubicBezTo>
                  <a:lnTo>
                    <a:pt x="593" y="522"/>
                  </a:lnTo>
                  <a:close/>
                  <a:moveTo>
                    <a:pt x="686" y="429"/>
                  </a:moveTo>
                  <a:cubicBezTo>
                    <a:pt x="676" y="414"/>
                    <a:pt x="658" y="405"/>
                    <a:pt x="637" y="404"/>
                  </a:cubicBezTo>
                  <a:cubicBezTo>
                    <a:pt x="636" y="409"/>
                    <a:pt x="621" y="489"/>
                    <a:pt x="603" y="523"/>
                  </a:cubicBezTo>
                  <a:cubicBezTo>
                    <a:pt x="617" y="522"/>
                    <a:pt x="632" y="519"/>
                    <a:pt x="646" y="512"/>
                  </a:cubicBezTo>
                  <a:cubicBezTo>
                    <a:pt x="685" y="493"/>
                    <a:pt x="703" y="456"/>
                    <a:pt x="686" y="429"/>
                  </a:cubicBezTo>
                  <a:close/>
                  <a:moveTo>
                    <a:pt x="410" y="246"/>
                  </a:moveTo>
                  <a:cubicBezTo>
                    <a:pt x="403" y="255"/>
                    <a:pt x="396" y="277"/>
                    <a:pt x="396" y="277"/>
                  </a:cubicBezTo>
                  <a:cubicBezTo>
                    <a:pt x="396" y="277"/>
                    <a:pt x="396" y="277"/>
                    <a:pt x="396" y="277"/>
                  </a:cubicBezTo>
                  <a:cubicBezTo>
                    <a:pt x="381" y="325"/>
                    <a:pt x="413" y="338"/>
                    <a:pt x="422" y="341"/>
                  </a:cubicBezTo>
                  <a:cubicBezTo>
                    <a:pt x="408" y="337"/>
                    <a:pt x="338" y="315"/>
                    <a:pt x="338" y="273"/>
                  </a:cubicBezTo>
                  <a:cubicBezTo>
                    <a:pt x="339" y="273"/>
                    <a:pt x="339" y="273"/>
                    <a:pt x="339" y="273"/>
                  </a:cubicBezTo>
                  <a:cubicBezTo>
                    <a:pt x="338" y="272"/>
                    <a:pt x="338" y="272"/>
                    <a:pt x="338" y="272"/>
                  </a:cubicBezTo>
                  <a:cubicBezTo>
                    <a:pt x="339" y="269"/>
                    <a:pt x="339" y="267"/>
                    <a:pt x="339" y="264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340" y="260"/>
                    <a:pt x="342" y="255"/>
                    <a:pt x="344" y="252"/>
                  </a:cubicBezTo>
                  <a:cubicBezTo>
                    <a:pt x="344" y="252"/>
                    <a:pt x="344" y="252"/>
                    <a:pt x="344" y="252"/>
                  </a:cubicBezTo>
                  <a:cubicBezTo>
                    <a:pt x="344" y="251"/>
                    <a:pt x="345" y="251"/>
                    <a:pt x="345" y="250"/>
                  </a:cubicBezTo>
                  <a:cubicBezTo>
                    <a:pt x="347" y="247"/>
                    <a:pt x="349" y="245"/>
                    <a:pt x="349" y="244"/>
                  </a:cubicBezTo>
                  <a:cubicBezTo>
                    <a:pt x="349" y="244"/>
                    <a:pt x="350" y="244"/>
                    <a:pt x="350" y="244"/>
                  </a:cubicBezTo>
                  <a:cubicBezTo>
                    <a:pt x="349" y="244"/>
                    <a:pt x="349" y="244"/>
                    <a:pt x="349" y="244"/>
                  </a:cubicBezTo>
                  <a:cubicBezTo>
                    <a:pt x="353" y="237"/>
                    <a:pt x="359" y="231"/>
                    <a:pt x="367" y="224"/>
                  </a:cubicBezTo>
                  <a:cubicBezTo>
                    <a:pt x="455" y="143"/>
                    <a:pt x="418" y="128"/>
                    <a:pt x="396" y="106"/>
                  </a:cubicBezTo>
                  <a:cubicBezTo>
                    <a:pt x="396" y="106"/>
                    <a:pt x="496" y="120"/>
                    <a:pt x="424" y="224"/>
                  </a:cubicBezTo>
                  <a:cubicBezTo>
                    <a:pt x="418" y="232"/>
                    <a:pt x="414" y="239"/>
                    <a:pt x="410" y="246"/>
                  </a:cubicBezTo>
                  <a:close/>
                  <a:moveTo>
                    <a:pt x="422" y="341"/>
                  </a:moveTo>
                  <a:cubicBezTo>
                    <a:pt x="423" y="341"/>
                    <a:pt x="424" y="342"/>
                    <a:pt x="424" y="342"/>
                  </a:cubicBezTo>
                  <a:cubicBezTo>
                    <a:pt x="424" y="342"/>
                    <a:pt x="423" y="341"/>
                    <a:pt x="422" y="341"/>
                  </a:cubicBezTo>
                  <a:close/>
                  <a:moveTo>
                    <a:pt x="332" y="264"/>
                  </a:moveTo>
                  <a:cubicBezTo>
                    <a:pt x="330" y="264"/>
                    <a:pt x="327" y="264"/>
                    <a:pt x="325" y="264"/>
                  </a:cubicBezTo>
                  <a:cubicBezTo>
                    <a:pt x="317" y="264"/>
                    <a:pt x="308" y="264"/>
                    <a:pt x="300" y="264"/>
                  </a:cubicBezTo>
                  <a:cubicBezTo>
                    <a:pt x="300" y="261"/>
                    <a:pt x="299" y="256"/>
                    <a:pt x="299" y="252"/>
                  </a:cubicBezTo>
                  <a:cubicBezTo>
                    <a:pt x="309" y="252"/>
                    <a:pt x="320" y="252"/>
                    <a:pt x="331" y="252"/>
                  </a:cubicBezTo>
                  <a:cubicBezTo>
                    <a:pt x="332" y="252"/>
                    <a:pt x="333" y="252"/>
                    <a:pt x="335" y="252"/>
                  </a:cubicBezTo>
                  <a:cubicBezTo>
                    <a:pt x="331" y="260"/>
                    <a:pt x="332" y="264"/>
                    <a:pt x="332" y="264"/>
                  </a:cubicBezTo>
                  <a:close/>
                  <a:moveTo>
                    <a:pt x="345" y="159"/>
                  </a:moveTo>
                  <a:cubicBezTo>
                    <a:pt x="309" y="194"/>
                    <a:pt x="294" y="222"/>
                    <a:pt x="292" y="244"/>
                  </a:cubicBezTo>
                  <a:cubicBezTo>
                    <a:pt x="291" y="244"/>
                    <a:pt x="291" y="244"/>
                    <a:pt x="291" y="244"/>
                  </a:cubicBezTo>
                  <a:cubicBezTo>
                    <a:pt x="291" y="244"/>
                    <a:pt x="291" y="255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4"/>
                    <a:pt x="293" y="266"/>
                    <a:pt x="294" y="268"/>
                  </a:cubicBezTo>
                  <a:cubicBezTo>
                    <a:pt x="304" y="303"/>
                    <a:pt x="345" y="318"/>
                    <a:pt x="345" y="318"/>
                  </a:cubicBezTo>
                  <a:cubicBezTo>
                    <a:pt x="345" y="318"/>
                    <a:pt x="283" y="299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1" y="260"/>
                    <a:pt x="235" y="250"/>
                    <a:pt x="235" y="250"/>
                  </a:cubicBezTo>
                  <a:cubicBezTo>
                    <a:pt x="235" y="250"/>
                    <a:pt x="235" y="250"/>
                    <a:pt x="235" y="250"/>
                  </a:cubicBezTo>
                  <a:cubicBezTo>
                    <a:pt x="218" y="225"/>
                    <a:pt x="220" y="195"/>
                    <a:pt x="268" y="159"/>
                  </a:cubicBezTo>
                  <a:cubicBezTo>
                    <a:pt x="397" y="63"/>
                    <a:pt x="331" y="32"/>
                    <a:pt x="308" y="0"/>
                  </a:cubicBezTo>
                  <a:cubicBezTo>
                    <a:pt x="308" y="0"/>
                    <a:pt x="470" y="43"/>
                    <a:pt x="345" y="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7854696" y="2290960"/>
              <a:ext cx="1816309" cy="1816309"/>
              <a:chOff x="5181600" y="3402012"/>
              <a:chExt cx="2071687" cy="20716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81600" y="3402012"/>
                <a:ext cx="2071687" cy="207168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5399088" y="4029075"/>
                <a:ext cx="655638" cy="1023938"/>
              </a:xfrm>
              <a:custGeom>
                <a:avLst/>
                <a:gdLst>
                  <a:gd name="T0" fmla="*/ 113 w 175"/>
                  <a:gd name="T1" fmla="*/ 0 h 273"/>
                  <a:gd name="T2" fmla="*/ 148 w 175"/>
                  <a:gd name="T3" fmla="*/ 24 h 273"/>
                  <a:gd name="T4" fmla="*/ 171 w 175"/>
                  <a:gd name="T5" fmla="*/ 99 h 273"/>
                  <a:gd name="T6" fmla="*/ 150 w 175"/>
                  <a:gd name="T7" fmla="*/ 106 h 273"/>
                  <a:gd name="T8" fmla="*/ 129 w 175"/>
                  <a:gd name="T9" fmla="*/ 37 h 273"/>
                  <a:gd name="T10" fmla="*/ 117 w 175"/>
                  <a:gd name="T11" fmla="*/ 37 h 273"/>
                  <a:gd name="T12" fmla="*/ 152 w 175"/>
                  <a:gd name="T13" fmla="*/ 160 h 273"/>
                  <a:gd name="T14" fmla="*/ 119 w 175"/>
                  <a:gd name="T15" fmla="*/ 160 h 273"/>
                  <a:gd name="T16" fmla="*/ 119 w 175"/>
                  <a:gd name="T17" fmla="*/ 256 h 273"/>
                  <a:gd name="T18" fmla="*/ 94 w 175"/>
                  <a:gd name="T19" fmla="*/ 256 h 273"/>
                  <a:gd name="T20" fmla="*/ 94 w 175"/>
                  <a:gd name="T21" fmla="*/ 160 h 273"/>
                  <a:gd name="T22" fmla="*/ 81 w 175"/>
                  <a:gd name="T23" fmla="*/ 160 h 273"/>
                  <a:gd name="T24" fmla="*/ 81 w 175"/>
                  <a:gd name="T25" fmla="*/ 256 h 273"/>
                  <a:gd name="T26" fmla="*/ 57 w 175"/>
                  <a:gd name="T27" fmla="*/ 256 h 273"/>
                  <a:gd name="T28" fmla="*/ 57 w 175"/>
                  <a:gd name="T29" fmla="*/ 160 h 273"/>
                  <a:gd name="T30" fmla="*/ 23 w 175"/>
                  <a:gd name="T31" fmla="*/ 160 h 273"/>
                  <a:gd name="T32" fmla="*/ 58 w 175"/>
                  <a:gd name="T33" fmla="*/ 37 h 273"/>
                  <a:gd name="T34" fmla="*/ 46 w 175"/>
                  <a:gd name="T35" fmla="*/ 37 h 273"/>
                  <a:gd name="T36" fmla="*/ 26 w 175"/>
                  <a:gd name="T37" fmla="*/ 107 h 273"/>
                  <a:gd name="T38" fmla="*/ 5 w 175"/>
                  <a:gd name="T39" fmla="*/ 99 h 273"/>
                  <a:gd name="T40" fmla="*/ 28 w 175"/>
                  <a:gd name="T41" fmla="*/ 24 h 273"/>
                  <a:gd name="T42" fmla="*/ 60 w 175"/>
                  <a:gd name="T43" fmla="*/ 0 h 273"/>
                  <a:gd name="T44" fmla="*/ 113 w 175"/>
                  <a:gd name="T4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273">
                    <a:moveTo>
                      <a:pt x="113" y="0"/>
                    </a:moveTo>
                    <a:cubicBezTo>
                      <a:pt x="131" y="0"/>
                      <a:pt x="145" y="15"/>
                      <a:pt x="148" y="24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115"/>
                      <a:pt x="154" y="122"/>
                      <a:pt x="150" y="10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73"/>
                      <a:pt x="94" y="273"/>
                      <a:pt x="94" y="256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73"/>
                      <a:pt x="57" y="273"/>
                      <a:pt x="57" y="256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1" y="122"/>
                      <a:pt x="0" y="116"/>
                      <a:pt x="5" y="99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0" y="15"/>
                      <a:pt x="41" y="0"/>
                      <a:pt x="60" y="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5627688" y="3808413"/>
                <a:ext cx="198438" cy="198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auto">
              <a:xfrm>
                <a:off x="6602413" y="3803650"/>
                <a:ext cx="203200" cy="203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6442075" y="4025900"/>
                <a:ext cx="523875" cy="1008063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210300" y="3808413"/>
                <a:ext cx="0" cy="122555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00250" y="4876800"/>
            <a:ext cx="5253004" cy="6858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Break Length</a:t>
            </a:r>
          </a:p>
        </p:txBody>
      </p:sp>
    </p:spTree>
    <p:extLst>
      <p:ext uri="{BB962C8B-B14F-4D97-AF65-F5344CB8AC3E}">
        <p14:creationId xmlns:p14="http://schemas.microsoft.com/office/powerpoint/2010/main" val="128921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82296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552"/>
            <a:ext cx="1447802" cy="2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3333"/>
          <a:stretch/>
        </p:blipFill>
        <p:spPr>
          <a:xfrm>
            <a:off x="0" y="914400"/>
            <a:ext cx="9144000" cy="449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Ardmore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Ardmore, Oklahoma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2222"/>
          <a:stretch/>
        </p:blipFill>
        <p:spPr>
          <a:xfrm>
            <a:off x="0" y="914400"/>
            <a:ext cx="9144000" cy="4800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Benicia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Benicia, California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0" y="914400"/>
            <a:ext cx="9144000" cy="4648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Memphis</a:t>
            </a:r>
            <a:r>
              <a:rPr lang="en-US" sz="1200" baseline="0" dirty="0" smtClean="0">
                <a:solidFill>
                  <a:schemeClr val="bg1"/>
                </a:solidFill>
              </a:rPr>
              <a:t> Refinery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Memphis, Tennessee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556"/>
          <a:stretch/>
        </p:blipFill>
        <p:spPr>
          <a:xfrm>
            <a:off x="0" y="914400"/>
            <a:ext cx="9144000" cy="4876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Pembroke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Pembroke, Wales, UK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17" y="0"/>
            <a:ext cx="9146317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152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977"/>
            <a:ext cx="1447802" cy="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2" r:id="rId3"/>
    <p:sldLayoutId id="2147483654" r:id="rId4"/>
    <p:sldLayoutId id="2147483655" r:id="rId5"/>
    <p:sldLayoutId id="214748367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reading-rm/doc-collections/fact-sheets/3mile-isl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hree_Mile_Island_accident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hubspot.net/hubfs/2164270/blog-TMI.pdf?__hssc=51126070.1.1534377445947&amp;__hstc=51126070.f191c92f13dd9ce8509b06164a59e5bb.1532959735711.1533941867251.1534377445947.3&amp;__hsfp=1099572186&amp;hsCtaTracking=28646152-ee64-4aa8-b1fa-fb98531b2add|9e68dc60-75b7-40d2-8060-9223968dd93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4428" y="37728"/>
            <a:ext cx="6287641" cy="857250"/>
          </a:xfrm>
        </p:spPr>
        <p:txBody>
          <a:bodyPr/>
          <a:lstStyle/>
          <a:p>
            <a:pPr algn="ctr"/>
            <a:r>
              <a:rPr lang="en-US" dirty="0" smtClean="0"/>
              <a:t>Three Mile Island Meltdown (1979)</a:t>
            </a:r>
            <a:endParaRPr lang="en-US" dirty="0"/>
          </a:p>
        </p:txBody>
      </p:sp>
      <p:sp>
        <p:nvSpPr>
          <p:cNvPr id="24" name="Content Placeholder 8"/>
          <p:cNvSpPr>
            <a:spLocks noGrp="1"/>
          </p:cNvSpPr>
          <p:nvPr>
            <p:ph idx="1"/>
          </p:nvPr>
        </p:nvSpPr>
        <p:spPr>
          <a:xfrm>
            <a:off x="4982354" y="1223226"/>
            <a:ext cx="4148243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u="sng" dirty="0" smtClean="0"/>
              <a:t>Event</a:t>
            </a:r>
            <a:endParaRPr lang="en-US" sz="1400" dirty="0" smtClean="0"/>
          </a:p>
          <a:p>
            <a:r>
              <a:rPr lang="en-US" sz="1200" dirty="0" smtClean="0"/>
              <a:t>Cooling circuit shutdown, allowing the primary coolant to overheat</a:t>
            </a:r>
          </a:p>
          <a:p>
            <a:r>
              <a:rPr lang="en-US" sz="1200" dirty="0" smtClean="0"/>
              <a:t>TMI-2 Reactor shutdown immediately and the </a:t>
            </a:r>
            <a:r>
              <a:rPr lang="en-US" sz="1200" b="1" dirty="0" smtClean="0">
                <a:solidFill>
                  <a:srgbClr val="7030A0"/>
                </a:solidFill>
              </a:rPr>
              <a:t>Relief Valve </a:t>
            </a:r>
            <a:r>
              <a:rPr lang="en-US" sz="1200" dirty="0" smtClean="0"/>
              <a:t>opened to reduce reactor pressure and temperature</a:t>
            </a:r>
          </a:p>
          <a:p>
            <a:r>
              <a:rPr lang="en-US" sz="1200" b="1" dirty="0" smtClean="0">
                <a:solidFill>
                  <a:srgbClr val="7030A0"/>
                </a:solidFill>
              </a:rPr>
              <a:t>Relief Valve </a:t>
            </a:r>
            <a:r>
              <a:rPr lang="en-US" sz="1200" dirty="0" smtClean="0"/>
              <a:t>was </a:t>
            </a:r>
            <a:r>
              <a:rPr lang="en-US" sz="1200" b="1" u="sng" dirty="0" smtClean="0"/>
              <a:t>stuck</a:t>
            </a:r>
            <a:r>
              <a:rPr lang="en-US" sz="1200" dirty="0" smtClean="0"/>
              <a:t> in the open position and nearly </a:t>
            </a:r>
            <a:r>
              <a:rPr lang="en-US" sz="1200" b="1" u="sng" dirty="0" smtClean="0"/>
              <a:t>all</a:t>
            </a:r>
            <a:r>
              <a:rPr lang="en-US" sz="1200" dirty="0" smtClean="0"/>
              <a:t> the water was released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O</a:t>
            </a:r>
            <a:r>
              <a:rPr lang="en-US" sz="1200" dirty="0" smtClean="0">
                <a:solidFill>
                  <a:srgbClr val="FF0000"/>
                </a:solidFill>
              </a:rPr>
              <a:t>perators thought the </a:t>
            </a:r>
            <a:r>
              <a:rPr lang="en-US" sz="1200" b="1" dirty="0" smtClean="0">
                <a:solidFill>
                  <a:srgbClr val="7030A0"/>
                </a:solidFill>
              </a:rPr>
              <a:t>Relief Valve </a:t>
            </a:r>
            <a:r>
              <a:rPr lang="en-US" sz="1200" dirty="0" smtClean="0">
                <a:solidFill>
                  <a:srgbClr val="FF0000"/>
                </a:solidFill>
              </a:rPr>
              <a:t>was closed, due to no light indication in the control room- </a:t>
            </a:r>
            <a:r>
              <a:rPr lang="en-US" sz="1200" dirty="0" smtClean="0">
                <a:solidFill>
                  <a:schemeClr val="tx1"/>
                </a:solidFill>
              </a:rPr>
              <a:t>no light actually indicated that there was no power to solenoid valve!</a:t>
            </a:r>
          </a:p>
          <a:p>
            <a:r>
              <a:rPr lang="en-US" sz="1200" dirty="0" smtClean="0"/>
              <a:t>New coolant entered the relief tank and operators responded by reducing the flow and overriding the automatic emergency system!</a:t>
            </a:r>
          </a:p>
          <a:p>
            <a:r>
              <a:rPr lang="en-US" sz="1200" dirty="0" smtClean="0"/>
              <a:t>The remaining coolant turned to steam; fuel rods overheated, melting the protective layer</a:t>
            </a:r>
          </a:p>
          <a:p>
            <a:pPr marL="0" indent="0">
              <a:buNone/>
            </a:pPr>
            <a:r>
              <a:rPr lang="en-US" sz="1600" u="sng" dirty="0" smtClean="0"/>
              <a:t>Consequences</a:t>
            </a:r>
            <a:endParaRPr lang="en-US" sz="1600" u="sng" dirty="0"/>
          </a:p>
          <a:p>
            <a:r>
              <a:rPr lang="en-US" sz="1200" dirty="0" smtClean="0"/>
              <a:t>Released a small amount of radioactive contaminant – not enough to harm people, animals, or crops</a:t>
            </a:r>
          </a:p>
          <a:p>
            <a:r>
              <a:rPr lang="en-US" sz="1200" dirty="0" smtClean="0"/>
              <a:t>Decontamination of the TMI-2 reactor took 12 years and cost $973 million</a:t>
            </a:r>
          </a:p>
          <a:p>
            <a:pPr marL="0" indent="0">
              <a:buNone/>
            </a:pPr>
            <a:r>
              <a:rPr lang="en-US" sz="1600" u="sng" dirty="0" smtClean="0"/>
              <a:t>Learnings</a:t>
            </a:r>
            <a:endParaRPr lang="en-US" sz="1600" u="sng" dirty="0"/>
          </a:p>
          <a:p>
            <a:r>
              <a:rPr lang="en-US" sz="1200" dirty="0" smtClean="0"/>
              <a:t>Ensure indications in the Control House are well understood.  What </a:t>
            </a:r>
            <a:r>
              <a:rPr lang="en-US" sz="1200" dirty="0" smtClean="0"/>
              <a:t>triggers </a:t>
            </a:r>
            <a:r>
              <a:rPr lang="en-US" sz="1200" dirty="0" smtClean="0"/>
              <a:t>the indication?  What is occurring in the plant? </a:t>
            </a:r>
            <a:endParaRPr lang="en-US" sz="1200" dirty="0" smtClean="0"/>
          </a:p>
          <a:p>
            <a:r>
              <a:rPr lang="en-US" sz="1200" dirty="0" smtClean="0"/>
              <a:t>Design</a:t>
            </a:r>
            <a:r>
              <a:rPr lang="en-US" sz="1200" dirty="0" smtClean="0"/>
              <a:t>, plan, and drill for smaller failures that may escalate.  </a:t>
            </a:r>
          </a:p>
          <a:p>
            <a:endParaRPr lang="en-US" sz="1200" dirty="0" smtClean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43" y="3804992"/>
            <a:ext cx="4557584" cy="26276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681548" y="6014792"/>
            <a:ext cx="9874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3"/>
              </a:rPr>
              <a:t>Link</a:t>
            </a:r>
            <a:endParaRPr lang="en-US" sz="900" dirty="0"/>
          </a:p>
        </p:txBody>
      </p:sp>
      <p:sp>
        <p:nvSpPr>
          <p:cNvPr id="27" name="Content Placeholder 8"/>
          <p:cNvSpPr txBox="1">
            <a:spLocks/>
          </p:cNvSpPr>
          <p:nvPr/>
        </p:nvSpPr>
        <p:spPr bwMode="auto">
          <a:xfrm>
            <a:off x="285657" y="1219200"/>
            <a:ext cx="2457543" cy="36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u="sng" dirty="0" smtClean="0"/>
              <a:t>Background</a:t>
            </a:r>
          </a:p>
          <a:p>
            <a:r>
              <a:rPr lang="en-US" sz="1200" dirty="0" smtClean="0"/>
              <a:t>Three Mile Island nuclear power plant is located near Harrisburg, PA</a:t>
            </a:r>
          </a:p>
          <a:p>
            <a:r>
              <a:rPr lang="en-US" sz="1200" dirty="0" smtClean="0"/>
              <a:t>The Pressurized Water Reactor (PWR) nuclear plant is currently owned by </a:t>
            </a:r>
            <a:r>
              <a:rPr lang="en-US" sz="1200" dirty="0" err="1" smtClean="0"/>
              <a:t>Excellon</a:t>
            </a:r>
            <a:r>
              <a:rPr lang="en-US" sz="1200" dirty="0" smtClean="0"/>
              <a:t>, but is scheduled to be shutdown in 2019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761234" y="4338392"/>
            <a:ext cx="289905" cy="326291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537" y="3239835"/>
            <a:ext cx="63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Open Relief Valve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5657" y="3705094"/>
            <a:ext cx="209205" cy="58741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75477"/>
            <a:ext cx="2104122" cy="20794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55972" y="3339369"/>
            <a:ext cx="9874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5"/>
              </a:rPr>
              <a:t>Link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57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951"/>
            <a:ext cx="7315200" cy="849244"/>
          </a:xfrm>
        </p:spPr>
        <p:txBody>
          <a:bodyPr/>
          <a:lstStyle/>
          <a:p>
            <a:pPr algn="ctr"/>
            <a:r>
              <a:rPr lang="en-US" dirty="0" smtClean="0"/>
              <a:t>Three Mile Island Cause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056"/>
            <a:ext cx="9144000" cy="4610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8600" y="6191093"/>
            <a:ext cx="9874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3"/>
              </a:rPr>
              <a:t>Link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402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lero 2018 Colors">
      <a:dk1>
        <a:sysClr val="windowText" lastClr="000000"/>
      </a:dk1>
      <a:lt1>
        <a:sysClr val="window" lastClr="FFFFFF"/>
      </a:lt1>
      <a:dk2>
        <a:srgbClr val="0070AB"/>
      </a:dk2>
      <a:lt2>
        <a:srgbClr val="FFCF01"/>
      </a:lt2>
      <a:accent1>
        <a:srgbClr val="005984"/>
      </a:accent1>
      <a:accent2>
        <a:srgbClr val="D6006D"/>
      </a:accent2>
      <a:accent3>
        <a:srgbClr val="80BC00"/>
      </a:accent3>
      <a:accent4>
        <a:srgbClr val="853275"/>
      </a:accent4>
      <a:accent5>
        <a:srgbClr val="00A5D9"/>
      </a:accent5>
      <a:accent6>
        <a:srgbClr val="F18A00"/>
      </a:accent6>
      <a:hlink>
        <a:srgbClr val="348F41"/>
      </a:hlink>
      <a:folHlink>
        <a:srgbClr val="E125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M Implementation HFA PSSR MOOC.potx" id="{B27EE6AD-3677-4B64-9315-225E503B3FB2}" vid="{0D2CB5ED-F6F8-408C-947E-10AFF9F3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aleroDocument" ma:contentTypeID="0x0101008AB3AD16EA46F84DA3DEB7C14032CD33005DD1BBAFDF586D48BA26C30D979D841F" ma:contentTypeVersion="33" ma:contentTypeDescription="Standard Valero Document" ma:contentTypeScope="" ma:versionID="4bf60bd1c09b888ab25f7d0170320045">
  <xsd:schema xmlns:xsd="http://www.w3.org/2001/XMLSchema" xmlns:xs="http://www.w3.org/2001/XMLSchema" xmlns:p="http://schemas.microsoft.com/office/2006/metadata/properties" xmlns:ns2="f0aea147-1a32-43b8-af5b-88152aabbf3e" targetNamespace="http://schemas.microsoft.com/office/2006/metadata/properties" ma:root="true" ma:fieldsID="673e468047bee691d7decbbf670d3831" ns2:_="">
    <xsd:import namespace="f0aea147-1a32-43b8-af5b-88152aabbf3e"/>
    <xsd:element name="properties">
      <xsd:complexType>
        <xsd:sequence>
          <xsd:element name="documentManagement">
            <xsd:complexType>
              <xsd:all>
                <xsd:element ref="ns2:Retain_x0020_Indefinitely" minOccurs="0"/>
                <xsd:element ref="ns2:p95c8609da07446e8844c24d61b55fb9" minOccurs="0"/>
                <xsd:element ref="ns2:TaxCatchAll" minOccurs="0"/>
                <xsd:element ref="ns2:TaxCatchAllLabel" minOccurs="0"/>
                <xsd:element ref="ns2:jbdf7584c12b4fcea7b71d0c235f147d" minOccurs="0"/>
                <xsd:element ref="ns2:df23268091f64a3ca672e8fc8d68d4b5" minOccurs="0"/>
                <xsd:element ref="ns2:jbfc3a2829374cd299e473efc68b2472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ea147-1a32-43b8-af5b-88152aabbf3e" elementFormDefault="qualified">
    <xsd:import namespace="http://schemas.microsoft.com/office/2006/documentManagement/types"/>
    <xsd:import namespace="http://schemas.microsoft.com/office/infopath/2007/PartnerControls"/>
    <xsd:element name="Retain_x0020_Indefinitely" ma:index="6" nillable="true" ma:displayName="Retention Policy" ma:default="Retain in SharePoint for 3 years" ma:description="Determines how long documents should be kept and how to archive if needed" ma:format="RadioButtons" ma:internalName="Retain_x0020_Indefinitely" ma:readOnly="false">
      <xsd:simpleType>
        <xsd:restriction base="dms:Choice">
          <xsd:enumeration value="Retain in SharePoint for 3 years"/>
          <xsd:enumeration value="Archive in OpenText"/>
          <xsd:enumeration value="Exempt From Policy"/>
        </xsd:restriction>
      </xsd:simpleType>
    </xsd:element>
    <xsd:element name="p95c8609da07446e8844c24d61b55fb9" ma:index="8" nillable="true" ma:taxonomy="true" ma:internalName="p95c8609da07446e8844c24d61b55fb9" ma:taxonomyFieldName="Document_x0020_Class" ma:displayName="Document Class" ma:readOnly="false" ma:default="" ma:fieldId="{995c8609-da07-446e-8844-c24d61b55fb9}" ma:sspId="6515098d-0c6c-4b13-9670-7110f331cff0" ma:termSetId="fc357473-3e2f-46ba-b843-bae7b2eb5b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25ac8c7-1f08-403d-9960-59cc7f7c7d77}" ma:internalName="TaxCatchAll" ma:readOnly="false" ma:showField="CatchAllData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25ac8c7-1f08-403d-9960-59cc7f7c7d77}" ma:internalName="TaxCatchAllLabel" ma:readOnly="false" ma:showField="CatchAllDataLabel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df7584c12b4fcea7b71d0c235f147d" ma:index="12" nillable="true" ma:taxonomy="true" ma:internalName="jbdf7584c12b4fcea7b71d0c235f147d" ma:taxonomyFieldName="Business_x0020_Function" ma:displayName="Business Function" ma:readOnly="false" ma:default="" ma:fieldId="{3bdf7584-c12b-4fce-a7b7-1d0c235f147d}" ma:taxonomyMulti="true" ma:sspId="6515098d-0c6c-4b13-9670-7110f331cff0" ma:termSetId="57138faa-3175-4a75-9921-beeb465236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23268091f64a3ca672e8fc8d68d4b5" ma:index="14" nillable="true" ma:taxonomy="true" ma:internalName="df23268091f64a3ca672e8fc8d68d4b5" ma:taxonomyFieldName="Business_x0020_Location" ma:displayName="Business Location" ma:readOnly="false" ma:default="1;#Valero HQ|84e4b831-8f2c-4ebe-949b-9854686d929b" ma:fieldId="{df232680-91f6-4a3c-a672-e8fc8d68d4b5}" ma:taxonomyMulti="true" ma:sspId="6515098d-0c6c-4b13-9670-7110f331cff0" ma:termSetId="2dcf746b-e779-4253-8be9-22854873df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fc3a2829374cd299e473efc68b2472" ma:index="17" nillable="true" ma:taxonomy="true" ma:internalName="jbfc3a2829374cd299e473efc68b2472" ma:taxonomyFieldName="BusinessDepartment" ma:displayName="Business Department" ma:readOnly="false" ma:default="" ma:fieldId="{3bfc3a28-2937-4cd2-99e4-73efc68b2472}" ma:taxonomyMulti="true" ma:sspId="6515098d-0c6c-4b13-9670-7110f331cff0" ma:termSetId="378938d8-fee6-4028-aff4-8b47062c34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6515098d-0c6c-4b13-9670-7110f331cf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f0aea147-1a32-43b8-af5b-88152aabbf3e"/>
    <jbfc3a2829374cd299e473efc68b2472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Advertising ＆ Communications</TermName>
          <TermId xmlns="http://schemas.microsoft.com/office/infopath/2007/PartnerControls">ce8f92e2-c107-4399-ae6d-0d478ce64736</TermId>
        </TermInfo>
      </Terms>
    </jbfc3a2829374cd299e473efc68b2472>
    <TaxCatchAll xmlns="f0aea147-1a32-43b8-af5b-88152aabbf3e"/>
    <TaxKeywordTaxHTField xmlns="f0aea147-1a32-43b8-af5b-88152aabbf3e">
      <Terms xmlns="http://schemas.microsoft.com/office/infopath/2007/PartnerControls"/>
    </TaxKeywordTaxHTField>
    <p95c8609da07446e8844c24d61b55fb9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0618e365-1b39-4730-b685-489ca276314d</TermId>
        </TermInfo>
      </Terms>
    </p95c8609da07446e8844c24d61b55fb9>
    <df23268091f64a3ca672e8fc8d68d4b5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Valero HQ</TermName>
          <TermId xmlns="http://schemas.microsoft.com/office/infopath/2007/PartnerControls">84e4b831-8f2c-4ebe-949b-9854686d929b</TermId>
        </TermInfo>
      </Terms>
    </df23268091f64a3ca672e8fc8d68d4b5>
    <jbdf7584c12b4fcea7b71d0c235f147d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</TermName>
          <TermId xmlns="http://schemas.microsoft.com/office/infopath/2007/PartnerControls">93f82d33-2c5f-4444-aef8-f1233126f41d</TermId>
        </TermInfo>
      </Terms>
    </jbdf7584c12b4fcea7b71d0c235f147d>
    <Retain_x0020_Indefinitely xmlns="f0aea147-1a32-43b8-af5b-88152aabbf3e">Exempt From Policy</Retain_x0020_Indefinitely>
  </documentManagement>
</p:properties>
</file>

<file path=customXml/item3.xml><?xml version="1.0" encoding="utf-8"?>
<?mso-contentType ?>
<SharedContentType xmlns="Microsoft.SharePoint.Taxonomy.ContentTypeSync" SourceId="6515098d-0c6c-4b13-9670-7110f331cff0" ContentTypeId="0x0101008AB3AD16EA46F84DA3DEB7C14032CD33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8A12C3-184D-438C-AD57-64906CE5E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ea147-1a32-43b8-af5b-88152aabb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71191E-B239-4076-A9CC-108355FECAC1}">
  <ds:schemaRefs>
    <ds:schemaRef ds:uri="http://schemas.openxmlformats.org/package/2006/metadata/core-properties"/>
    <ds:schemaRef ds:uri="http://purl.org/dc/terms/"/>
    <ds:schemaRef ds:uri="http://purl.org/dc/dcmitype/"/>
    <ds:schemaRef ds:uri="f0aea147-1a32-43b8-af5b-88152aabbf3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4F5955-3AE5-4ACE-844C-A09B741535F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3F04992-9791-4BAC-BCA1-401822516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PSM Implementation HFA PSSR MOOC</Template>
  <TotalTime>1234</TotalTime>
  <Words>228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Three Mile Island Meltdown (1979)</vt:lpstr>
      <vt:lpstr>Three Mile Island Cause Map</vt:lpstr>
    </vt:vector>
  </TitlesOfParts>
  <Company>Valero Energy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Safety Management</dc:title>
  <dc:creator>Alfatesh, Wafa</dc:creator>
  <cp:lastModifiedBy>Robinson, Chris</cp:lastModifiedBy>
  <cp:revision>48</cp:revision>
  <cp:lastPrinted>2018-08-01T23:04:52Z</cp:lastPrinted>
  <dcterms:created xsi:type="dcterms:W3CDTF">2018-07-30T22:04:50Z</dcterms:created>
  <dcterms:modified xsi:type="dcterms:W3CDTF">2018-09-10T22:25:10Z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1145148517</vt:i4>
  </property>
  <property fmtid="{D5CDD505-2E9C-101B-9397-08002B2CF9AE}" pid="3" name="_NewReviewCycle">
    <vt:lpwstr/>
  </property>
  <property fmtid="{D5CDD505-2E9C-101B-9397-08002B2CF9AE}" pid="4" name="_EmailSubject">
    <vt:lpwstr>New PSM Rollout CBT</vt:lpwstr>
  </property>
  <property fmtid="{D5CDD505-2E9C-101B-9397-08002B2CF9AE}" pid="5" name="_AuthorEmail">
    <vt:lpwstr>Jared.Leong@valero.com</vt:lpwstr>
  </property>
  <property fmtid="{D5CDD505-2E9C-101B-9397-08002B2CF9AE}" pid="6" name="_AuthorEmailDisplayName">
    <vt:lpwstr>Leong, Jared</vt:lpwstr>
  </property>
  <property fmtid="{D5CDD505-2E9C-101B-9397-08002B2CF9AE}" pid="7" name="_PreviousAdHocReviewCycleID">
    <vt:i4>-822330529</vt:i4>
  </property>
  <property fmtid="{D5CDD505-2E9C-101B-9397-08002B2CF9AE}" pid="8" name="TaxKeyword">
    <vt:lpwstr/>
  </property>
  <property fmtid="{D5CDD505-2E9C-101B-9397-08002B2CF9AE}" pid="9" name="ContentTypeId">
    <vt:lpwstr>0x0101008AB3AD16EA46F84DA3DEB7C14032CD33005DD1BBAFDF586D48BA26C30D979D841F</vt:lpwstr>
  </property>
  <property fmtid="{D5CDD505-2E9C-101B-9397-08002B2CF9AE}" pid="10" name="Document Class">
    <vt:lpwstr>6;#Template|0618e365-1b39-4730-b685-489ca276314d</vt:lpwstr>
  </property>
  <property fmtid="{D5CDD505-2E9C-101B-9397-08002B2CF9AE}" pid="11" name="BusinessDepartment">
    <vt:lpwstr>2;#Advertising ＆ Communications|ce8f92e2-c107-4399-ae6d-0d478ce64736</vt:lpwstr>
  </property>
  <property fmtid="{D5CDD505-2E9C-101B-9397-08002B2CF9AE}" pid="12" name="Business Location">
    <vt:lpwstr>1;#Valero HQ|84e4b831-8f2c-4ebe-949b-9854686d929b</vt:lpwstr>
  </property>
  <property fmtid="{D5CDD505-2E9C-101B-9397-08002B2CF9AE}" pid="13" name="Business Function">
    <vt:lpwstr>3;#Design|93f82d33-2c5f-4444-aef8-f1233126f41d</vt:lpwstr>
  </property>
</Properties>
</file>