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534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F"/>
    <a:srgbClr val="0D0D0D"/>
    <a:srgbClr val="FFFFFF"/>
    <a:srgbClr val="DBEEF4"/>
    <a:srgbClr val="EAEAEA"/>
    <a:srgbClr val="7BCA12"/>
    <a:srgbClr val="339933"/>
    <a:srgbClr val="005F7C"/>
    <a:srgbClr val="BFBFBF"/>
    <a:srgbClr val="D70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89381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333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Bill </a:t>
            </a:r>
            <a:r>
              <a:rPr lang="en-US" sz="1200" dirty="0" err="1" smtClean="0">
                <a:solidFill>
                  <a:schemeClr val="bg1"/>
                </a:solidFill>
              </a:rPr>
              <a:t>Greehey</a:t>
            </a:r>
            <a:r>
              <a:rPr lang="en-US" sz="1200" dirty="0" smtClean="0">
                <a:solidFill>
                  <a:schemeClr val="bg1"/>
                </a:solidFill>
              </a:rPr>
              <a:t> Refineries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Corpus Christi,</a:t>
            </a:r>
            <a:r>
              <a:rPr lang="en-US" sz="1050" i="1" baseline="0" dirty="0" smtClean="0">
                <a:solidFill>
                  <a:schemeClr val="bg1"/>
                </a:solidFill>
              </a:rPr>
              <a:t>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232277"/>
            <a:ext cx="8394173" cy="609600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26935"/>
            <a:ext cx="8394172" cy="3722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2222"/>
          <a:stretch/>
        </p:blipFill>
        <p:spPr>
          <a:xfrm>
            <a:off x="0" y="914400"/>
            <a:ext cx="9144000" cy="472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 Arthur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Port Arthur,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6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St.</a:t>
            </a:r>
            <a:r>
              <a:rPr lang="en-US" sz="1200" baseline="0" dirty="0" smtClean="0">
                <a:solidFill>
                  <a:schemeClr val="bg1"/>
                </a:solidFill>
              </a:rPr>
              <a:t> Charles</a:t>
            </a:r>
            <a:r>
              <a:rPr lang="en-US" sz="1200" dirty="0" smtClean="0">
                <a:solidFill>
                  <a:schemeClr val="bg1"/>
                </a:solidFill>
              </a:rPr>
              <a:t>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Norco, Louisiana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Texas City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Texas City,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914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67853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6800" y="1981201"/>
            <a:ext cx="7010400" cy="2140683"/>
            <a:chOff x="2667000" y="1981200"/>
            <a:chExt cx="7004005" cy="214068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4876800"/>
            <a:ext cx="5253004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Break Length</a:t>
            </a:r>
          </a:p>
        </p:txBody>
      </p: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82296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552"/>
            <a:ext cx="1447802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3333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Ardmore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Ardmore, Oklahoma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Benicia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Benicia, California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0" y="914400"/>
            <a:ext cx="9144000" cy="4648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Memphis</a:t>
            </a:r>
            <a:r>
              <a:rPr lang="en-US" sz="1200" baseline="0" dirty="0" smtClean="0">
                <a:solidFill>
                  <a:schemeClr val="bg1"/>
                </a:solidFill>
              </a:rPr>
              <a:t> Refinery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Memphis, Tennessee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0" y="914400"/>
            <a:ext cx="9144000" cy="4876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Pembroke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Pembroke, Wales, UK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17" y="0"/>
            <a:ext cx="914631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1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Port_Chicago_disa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part-library.com/not-listening-cliparts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219200" y="-694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Port Chicago Explosion (1944)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687716" y="3404312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Link</a:t>
            </a:r>
            <a:endParaRPr lang="en-US" sz="900" dirty="0"/>
          </a:p>
        </p:txBody>
      </p:sp>
      <p:sp>
        <p:nvSpPr>
          <p:cNvPr id="42" name="Content Placeholder 8"/>
          <p:cNvSpPr>
            <a:spLocks noGrp="1"/>
          </p:cNvSpPr>
          <p:nvPr>
            <p:ph idx="1"/>
          </p:nvPr>
        </p:nvSpPr>
        <p:spPr>
          <a:xfrm>
            <a:off x="0" y="1234390"/>
            <a:ext cx="6787473" cy="558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 smtClean="0"/>
              <a:t>Background</a:t>
            </a:r>
            <a:endParaRPr lang="en-US" sz="1400" b="1" u="sng" dirty="0"/>
          </a:p>
          <a:p>
            <a:r>
              <a:rPr lang="en-US" sz="1200" dirty="0" smtClean="0"/>
              <a:t>The town of Port Chicago was located in present-day Concord, CA on the Suisun Bay</a:t>
            </a:r>
          </a:p>
          <a:p>
            <a:r>
              <a:rPr lang="en-US" sz="1200" dirty="0" smtClean="0"/>
              <a:t>The Concord Naval Weapons Station was built during WWII</a:t>
            </a:r>
          </a:p>
          <a:p>
            <a:r>
              <a:rPr lang="en-US" sz="1200" dirty="0" smtClean="0"/>
              <a:t>Large quantities of bombs, shells, naval mines, torpedoes, and small arms ammunition were transported through the station</a:t>
            </a:r>
          </a:p>
          <a:p>
            <a:pPr marL="0" indent="0">
              <a:buNone/>
            </a:pPr>
            <a:r>
              <a:rPr lang="en-US" sz="1400" b="1" u="sng" dirty="0" smtClean="0"/>
              <a:t>Leading-Up to the Event</a:t>
            </a:r>
            <a:endParaRPr lang="en-US" sz="1400" dirty="0"/>
          </a:p>
          <a:p>
            <a:r>
              <a:rPr lang="en-US" sz="1200" dirty="0"/>
              <a:t>Loading officers pushed the enlisted men to load the explosive cargos very </a:t>
            </a:r>
            <a:r>
              <a:rPr lang="en-US" sz="1200" dirty="0" smtClean="0"/>
              <a:t>quickly, initiating competition amongst crews</a:t>
            </a:r>
          </a:p>
          <a:p>
            <a:r>
              <a:rPr lang="en-US" sz="1200" dirty="0" smtClean="0"/>
              <a:t>Workers were not trained in Safely handling the explosives</a:t>
            </a:r>
          </a:p>
          <a:p>
            <a:r>
              <a:rPr lang="en-US" sz="1200" dirty="0" smtClean="0"/>
              <a:t>The loading winches experienced mechanical issues; the repair specialist witnessed a man </a:t>
            </a:r>
            <a:r>
              <a:rPr lang="en-US" sz="1200" b="1" dirty="0" smtClean="0"/>
              <a:t>accidentally drop a naval artillery shell</a:t>
            </a:r>
            <a:r>
              <a:rPr lang="en-US" sz="1200" dirty="0" smtClean="0"/>
              <a:t>, but there was no detonation</a:t>
            </a:r>
          </a:p>
          <a:p>
            <a:r>
              <a:rPr lang="en-US" sz="1200" dirty="0" smtClean="0"/>
              <a:t>A Coast Guard explosives commander warned the Navy that conditions were </a:t>
            </a:r>
            <a:r>
              <a:rPr lang="en-US" sz="1200" b="1" dirty="0" smtClean="0">
                <a:solidFill>
                  <a:srgbClr val="FF0000"/>
                </a:solidFill>
              </a:rPr>
              <a:t>unsafe</a:t>
            </a:r>
            <a:r>
              <a:rPr lang="en-US" sz="1200" dirty="0" smtClean="0"/>
              <a:t> and ripe for disaster.  There was no follow-up.</a:t>
            </a:r>
          </a:p>
          <a:p>
            <a:pPr marL="0" indent="0">
              <a:buNone/>
            </a:pPr>
            <a:r>
              <a:rPr lang="en-US" sz="1400" b="1" u="sng" dirty="0" smtClean="0"/>
              <a:t>Consequences</a:t>
            </a:r>
            <a:endParaRPr lang="en-US" sz="1400" b="1" u="sng" dirty="0"/>
          </a:p>
          <a:p>
            <a:r>
              <a:rPr lang="en-US" sz="1200" dirty="0" smtClean="0"/>
              <a:t>Large explosion occurred, which was thought to be triggered by a falling boom</a:t>
            </a:r>
          </a:p>
          <a:p>
            <a:r>
              <a:rPr lang="en-US" sz="1200" dirty="0" smtClean="0"/>
              <a:t>320 fatalities and 390 injuries</a:t>
            </a:r>
            <a:endParaRPr lang="en-US" sz="1200" dirty="0"/>
          </a:p>
          <a:p>
            <a:pPr marL="0" indent="0">
              <a:buNone/>
            </a:pPr>
            <a:r>
              <a:rPr lang="en-US" sz="1300" b="1" u="sng" dirty="0"/>
              <a:t>Learnings</a:t>
            </a:r>
          </a:p>
          <a:p>
            <a:r>
              <a:rPr lang="en-US" sz="1200" dirty="0" smtClean="0"/>
              <a:t>Always listen and address potentially unsafe conditions</a:t>
            </a:r>
          </a:p>
          <a:p>
            <a:r>
              <a:rPr lang="en-US" sz="1200" dirty="0" smtClean="0"/>
              <a:t>Simplify and make the work process safer</a:t>
            </a:r>
          </a:p>
          <a:p>
            <a:r>
              <a:rPr lang="en-US" sz="1200" dirty="0" smtClean="0"/>
              <a:t>Never compromise Safety in work competition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434" y="1459426"/>
            <a:ext cx="2214335" cy="1857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845" y="51080"/>
            <a:ext cx="2201270" cy="1079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186" y="4348912"/>
            <a:ext cx="1988279" cy="1558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54426" y="5847204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6"/>
              </a:rPr>
              <a:t>Link</a:t>
            </a:r>
            <a:endParaRPr lang="en-US" sz="900" dirty="0"/>
          </a:p>
        </p:txBody>
      </p:sp>
      <p:sp>
        <p:nvSpPr>
          <p:cNvPr id="6" name="&quot;No&quot; Symbol 5"/>
          <p:cNvSpPr/>
          <p:nvPr/>
        </p:nvSpPr>
        <p:spPr>
          <a:xfrm>
            <a:off x="5638800" y="3523691"/>
            <a:ext cx="3701225" cy="3234867"/>
          </a:xfrm>
          <a:prstGeom prst="noSmoking">
            <a:avLst/>
          </a:prstGeom>
          <a:solidFill>
            <a:srgbClr val="FF0000">
              <a:alpha val="16000"/>
            </a:srgbClr>
          </a:solidFill>
          <a:ln>
            <a:solidFill>
              <a:srgbClr val="003F5F">
                <a:alpha val="1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M Implementation HFA PSSR MOOC.potx" id="{B27EE6AD-3677-4B64-9315-225E503B3FB2}" vid="{0D2CB5ED-F6F8-408C-947E-10AFF9F3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bf60bd1c09b888ab25f7d0170320045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673e468047bee691d7decbbf670d3831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TaxKeywordTaxHTField xmlns="f0aea147-1a32-43b8-af5b-88152aabbf3e">
      <Terms xmlns="http://schemas.microsoft.com/office/infopath/2007/PartnerControls"/>
    </TaxKeywordTaxHTField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Retain_x0020_Indefinitely xmlns="f0aea147-1a32-43b8-af5b-88152aabbf3e">Exempt From Policy</Retain_x0020_Indefinitely>
  </documentManagement>
</p:properties>
</file>

<file path=customXml/itemProps1.xml><?xml version="1.0" encoding="utf-8"?>
<ds:datastoreItem xmlns:ds="http://schemas.openxmlformats.org/officeDocument/2006/customXml" ds:itemID="{F48A12C3-184D-438C-AD57-64906CE5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F04992-9791-4BAC-BCA1-401822516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F5955-3AE5-4ACE-844C-A09B741535F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A71191E-B239-4076-A9CC-108355FECAC1}">
  <ds:schemaRefs>
    <ds:schemaRef ds:uri="f0aea147-1a32-43b8-af5b-88152aabbf3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PSM Implementation HFA PSSR MOOC</Template>
  <TotalTime>787</TotalTime>
  <Words>174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Safety Management</dc:title>
  <dc:creator>Alfatesh, Wafa</dc:creator>
  <cp:lastModifiedBy>Robinson, Chris</cp:lastModifiedBy>
  <cp:revision>44</cp:revision>
  <cp:lastPrinted>2018-08-01T23:04:52Z</cp:lastPrinted>
  <dcterms:created xsi:type="dcterms:W3CDTF">2018-07-30T22:04:50Z</dcterms:created>
  <dcterms:modified xsi:type="dcterms:W3CDTF">2019-01-07T18:41:03Z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1145148517</vt:i4>
  </property>
  <property fmtid="{D5CDD505-2E9C-101B-9397-08002B2CF9AE}" pid="3" name="_NewReviewCycle">
    <vt:lpwstr/>
  </property>
  <property fmtid="{D5CDD505-2E9C-101B-9397-08002B2CF9AE}" pid="4" name="_EmailSubject">
    <vt:lpwstr>New PSM Rollout CBT</vt:lpwstr>
  </property>
  <property fmtid="{D5CDD505-2E9C-101B-9397-08002B2CF9AE}" pid="5" name="_AuthorEmail">
    <vt:lpwstr>Jared.Leong@valero.com</vt:lpwstr>
  </property>
  <property fmtid="{D5CDD505-2E9C-101B-9397-08002B2CF9AE}" pid="6" name="_AuthorEmailDisplayName">
    <vt:lpwstr>Leong, Jared</vt:lpwstr>
  </property>
  <property fmtid="{D5CDD505-2E9C-101B-9397-08002B2CF9AE}" pid="7" name="_PreviousAdHocReviewCycleID">
    <vt:i4>-822330529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Document Class">
    <vt:lpwstr>6;#Template|0618e365-1b39-4730-b685-489ca276314d</vt:lpwstr>
  </property>
  <property fmtid="{D5CDD505-2E9C-101B-9397-08002B2CF9AE}" pid="11" name="BusinessDepartment">
    <vt:lpwstr>2;#Advertising ＆ Communications|ce8f92e2-c107-4399-ae6d-0d478ce64736</vt:lpwstr>
  </property>
  <property fmtid="{D5CDD505-2E9C-101B-9397-08002B2CF9AE}" pid="12" name="Business Location">
    <vt:lpwstr>1;#Valero HQ|84e4b831-8f2c-4ebe-949b-9854686d929b</vt:lpwstr>
  </property>
  <property fmtid="{D5CDD505-2E9C-101B-9397-08002B2CF9AE}" pid="13" name="Business Function">
    <vt:lpwstr>3;#Design|93f82d33-2c5f-4444-aef8-f1233126f41d</vt:lpwstr>
  </property>
</Properties>
</file>