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534" r:id="rId6"/>
    <p:sldId id="535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A12"/>
    <a:srgbClr val="FFFFFF"/>
    <a:srgbClr val="0D0D0D"/>
    <a:srgbClr val="DBEEF4"/>
    <a:srgbClr val="EAEAEA"/>
    <a:srgbClr val="339933"/>
    <a:srgbClr val="005F7C"/>
    <a:srgbClr val="BFBFBF"/>
    <a:srgbClr val="D7076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9381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333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Bill </a:t>
            </a:r>
            <a:r>
              <a:rPr lang="en-US" sz="1200" dirty="0" err="1" smtClean="0">
                <a:solidFill>
                  <a:schemeClr val="bg1"/>
                </a:solidFill>
              </a:rPr>
              <a:t>Greehey</a:t>
            </a:r>
            <a:r>
              <a:rPr lang="en-US" sz="1200" dirty="0" smtClean="0">
                <a:solidFill>
                  <a:schemeClr val="bg1"/>
                </a:solidFill>
              </a:rPr>
              <a:t> Refineries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Corpus Christi,</a:t>
            </a:r>
            <a:r>
              <a:rPr lang="en-US" sz="1050" i="1" baseline="0" dirty="0" smtClean="0">
                <a:solidFill>
                  <a:schemeClr val="bg1"/>
                </a:solidFill>
              </a:rPr>
              <a:t>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232277"/>
            <a:ext cx="8394173" cy="609600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26935"/>
            <a:ext cx="8394172" cy="3722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2222"/>
          <a:stretch/>
        </p:blipFill>
        <p:spPr>
          <a:xfrm>
            <a:off x="0" y="914400"/>
            <a:ext cx="9144000" cy="472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 Arthur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Port Arthur,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6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St.</a:t>
            </a:r>
            <a:r>
              <a:rPr lang="en-US" sz="1200" baseline="0" dirty="0" smtClean="0">
                <a:solidFill>
                  <a:schemeClr val="bg1"/>
                </a:solidFill>
              </a:rPr>
              <a:t> Charles</a:t>
            </a:r>
            <a:r>
              <a:rPr lang="en-US" sz="1200" dirty="0" smtClean="0">
                <a:solidFill>
                  <a:schemeClr val="bg1"/>
                </a:solidFill>
              </a:rPr>
              <a:t>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Norco, Louisiana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Texas City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Texas City,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914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67853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6800" y="1981201"/>
            <a:ext cx="7010400" cy="2140683"/>
            <a:chOff x="2667000" y="1981200"/>
            <a:chExt cx="7004005" cy="214068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4876800"/>
            <a:ext cx="5253004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Break Length</a:t>
            </a:r>
          </a:p>
        </p:txBody>
      </p: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82296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552"/>
            <a:ext cx="1447802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3333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Ardmore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Ardmore, Oklahoma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Benicia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Benicia, California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0" y="914400"/>
            <a:ext cx="9144000" cy="4648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Memphis</a:t>
            </a:r>
            <a:r>
              <a:rPr lang="en-US" sz="1200" baseline="0" dirty="0" smtClean="0">
                <a:solidFill>
                  <a:schemeClr val="bg1"/>
                </a:solidFill>
              </a:rPr>
              <a:t> Refinery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Memphis, Tennessee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0" y="914400"/>
            <a:ext cx="9144000" cy="4876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Pembroke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Pembroke, Wales, UK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17" y="0"/>
            <a:ext cx="914631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1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cheme.org/communities/special-interest-groups/safety%20and%20loss%20prevention/resources/~/media/Documents/Subject%20Groups/Safety_Loss_Prevention/HSE%20Accident%20Reports/The%20Fires%20and%20Explosion%20at%20BP%20Oil%20Grangemouth%20Refinery%20Lt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heme.org/communities/special-interest-groups/safety%20and%20loss%20prevention/resources/~/media/Documents/Subject%20Groups/Safety_Loss_Prevention/HSE%20Accident%20Reports/The%20Fires%20and%20Explosion%20at%20BP%20Oil%20Grangemouth%20Refinery%20Ltd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998009" y="-612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BP Grangemouth Flare Line Release (1987)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714384" y="3840108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Link</a:t>
            </a:r>
            <a:endParaRPr lang="en-US" sz="900" dirty="0"/>
          </a:p>
        </p:txBody>
      </p:sp>
      <p:sp>
        <p:nvSpPr>
          <p:cNvPr id="42" name="Content Placeholder 8"/>
          <p:cNvSpPr>
            <a:spLocks noGrp="1"/>
          </p:cNvSpPr>
          <p:nvPr>
            <p:ph idx="1"/>
          </p:nvPr>
        </p:nvSpPr>
        <p:spPr>
          <a:xfrm>
            <a:off x="55976" y="4267200"/>
            <a:ext cx="5887623" cy="2338714"/>
          </a:xfrm>
        </p:spPr>
        <p:txBody>
          <a:bodyPr>
            <a:normAutofit fontScale="77500" lnSpcReduction="20000"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When the last bolt was removed, the crane lifted the valve and “</a:t>
            </a:r>
            <a:r>
              <a:rPr lang="en-US" sz="1400" b="1" i="1" dirty="0" smtClean="0">
                <a:solidFill>
                  <a:schemeClr val="tx1"/>
                </a:solidFill>
              </a:rPr>
              <a:t>gallons and gallons of liquid were coming from the pipe under pressure</a:t>
            </a:r>
            <a:r>
              <a:rPr lang="en-US" sz="1400" dirty="0" smtClean="0">
                <a:solidFill>
                  <a:schemeClr val="tx1"/>
                </a:solidFill>
              </a:rPr>
              <a:t>” onto the platform and the ground below</a:t>
            </a:r>
          </a:p>
          <a:p>
            <a:pPr marL="0" indent="0">
              <a:buNone/>
            </a:pPr>
            <a:r>
              <a:rPr lang="en-US" sz="1500" b="1" u="sng" dirty="0" smtClean="0">
                <a:solidFill>
                  <a:schemeClr val="tx1"/>
                </a:solidFill>
              </a:rPr>
              <a:t>Consequences</a:t>
            </a:r>
            <a:endParaRPr lang="en-US" sz="1500" b="1" u="sng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A pool fire ensured, resulting in 2 fatalities and 2 serious injuries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Fire burned for hours due to difficulty in putting it out safely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b="1" u="sng" dirty="0"/>
              <a:t>Learnings</a:t>
            </a:r>
          </a:p>
          <a:p>
            <a:r>
              <a:rPr lang="en-US" sz="1400" dirty="0" smtClean="0"/>
              <a:t>Never assume full closure for isolation valves.  Sludge and scale can prevent closure.</a:t>
            </a:r>
          </a:p>
          <a:p>
            <a:r>
              <a:rPr lang="en-US" sz="1400" dirty="0" smtClean="0"/>
              <a:t>Plan work so that egress can occur quickly and safely</a:t>
            </a:r>
          </a:p>
          <a:p>
            <a:r>
              <a:rPr lang="en-US" sz="1400" dirty="0" smtClean="0"/>
              <a:t>Conduct a team review in the event of Stop Work Authority before continuing work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62" y="1578857"/>
            <a:ext cx="2412323" cy="2166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7720" y="1578857"/>
            <a:ext cx="2334806" cy="369332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Crossover Valve V17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671" y="4274558"/>
            <a:ext cx="3227330" cy="1850016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64215" y="1253434"/>
            <a:ext cx="6504747" cy="3089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u="sng" dirty="0" smtClean="0"/>
              <a:t>Background</a:t>
            </a:r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Grangemounth</a:t>
            </a:r>
            <a:r>
              <a:rPr lang="en-US" sz="1600" dirty="0" smtClean="0"/>
              <a:t> Refinery is a large refinery in the UK that has a throughput capacity of ~210 </a:t>
            </a:r>
            <a:r>
              <a:rPr lang="en-US" sz="1600" dirty="0" err="1" smtClean="0"/>
              <a:t>kBPD</a:t>
            </a:r>
            <a:r>
              <a:rPr lang="en-US" sz="1600" dirty="0" smtClean="0"/>
              <a:t>.  The refinery is currently owned by </a:t>
            </a:r>
            <a:r>
              <a:rPr lang="en-US" sz="1600" dirty="0" err="1" smtClean="0"/>
              <a:t>Ineos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The refinery flare system uses crossover valves to effectively isolate the three flares</a:t>
            </a:r>
          </a:p>
          <a:p>
            <a:r>
              <a:rPr lang="en-US" sz="1600" dirty="0" smtClean="0"/>
              <a:t>Flare gas recovery losses were occurring and it was determined that crossover valve V17 was leaking-by</a:t>
            </a:r>
          </a:p>
          <a:p>
            <a:r>
              <a:rPr lang="en-US" sz="1600" dirty="0" smtClean="0"/>
              <a:t>A decision was made to remove and overhaul V17</a:t>
            </a:r>
          </a:p>
          <a:p>
            <a:pPr marL="0" indent="0">
              <a:buNone/>
            </a:pPr>
            <a:r>
              <a:rPr lang="en-US" sz="1500" b="1" u="sng" dirty="0"/>
              <a:t>Event</a:t>
            </a:r>
          </a:p>
          <a:p>
            <a:r>
              <a:rPr lang="en-US" sz="1600" dirty="0"/>
              <a:t>Operations began isolating and blinding the section of the flare system with crossover valve V17- </a:t>
            </a:r>
            <a:r>
              <a:rPr lang="en-US" sz="1600" b="1" dirty="0"/>
              <a:t>there was difficulty closing neighboring valve V10</a:t>
            </a:r>
          </a:p>
          <a:p>
            <a:r>
              <a:rPr lang="en-US" sz="1600" dirty="0"/>
              <a:t>The job was performed under fresh air and a water curtain was applied</a:t>
            </a:r>
          </a:p>
          <a:p>
            <a:r>
              <a:rPr lang="en-US" sz="1600" dirty="0"/>
              <a:t>An existing scaffold was used </a:t>
            </a:r>
            <a:r>
              <a:rPr lang="en-US" sz="1600" b="1" dirty="0"/>
              <a:t>despite restricted </a:t>
            </a:r>
            <a:r>
              <a:rPr lang="en-US" sz="1600" b="1" dirty="0" smtClean="0"/>
              <a:t>egress</a:t>
            </a:r>
          </a:p>
          <a:p>
            <a:r>
              <a:rPr lang="en-US" sz="1600" dirty="0"/>
              <a:t>Visual checks were preformed on the isolation valves; system pressure was also checked at KO drum #1 and found to be 0 psig</a:t>
            </a:r>
          </a:p>
          <a:p>
            <a:r>
              <a:rPr lang="en-US" sz="1600" dirty="0">
                <a:solidFill>
                  <a:schemeClr val="tx1"/>
                </a:solidFill>
              </a:rPr>
              <a:t>When the flange bolts were loosened, liquid and gas came out– </a:t>
            </a:r>
            <a:r>
              <a:rPr lang="en-US" sz="1600" b="1" dirty="0" smtClean="0">
                <a:solidFill>
                  <a:srgbClr val="FF0000"/>
                </a:solidFill>
              </a:rPr>
              <a:t>Stop </a:t>
            </a:r>
            <a:r>
              <a:rPr lang="en-US" sz="1600" b="1" dirty="0">
                <a:solidFill>
                  <a:srgbClr val="FF0000"/>
                </a:solidFill>
              </a:rPr>
              <a:t>Work Authority</a:t>
            </a:r>
          </a:p>
          <a:p>
            <a:endParaRPr lang="en-US" sz="1400" b="1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7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998009" y="-612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BP Grangemouth Flare Line Release (1987)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477000" cy="5308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771" y="3917238"/>
            <a:ext cx="381000" cy="5286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7971" y="2621838"/>
            <a:ext cx="457200" cy="319821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162" y="3554638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Valve to be removed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341495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7030A0"/>
                </a:solidFill>
              </a:rPr>
              <a:t>Valve not fully closed</a:t>
            </a:r>
            <a:endParaRPr lang="en-US" sz="11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4267200"/>
            <a:ext cx="609600" cy="4572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75067" y="4267200"/>
            <a:ext cx="1059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B0F0"/>
                </a:solidFill>
              </a:rPr>
              <a:t>Liquid accumulation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4557" y="2286000"/>
            <a:ext cx="749644" cy="335838"/>
          </a:xfrm>
          <a:prstGeom prst="rect">
            <a:avLst/>
          </a:prstGeom>
          <a:noFill/>
          <a:ln>
            <a:solidFill>
              <a:srgbClr val="7BCA1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74557" y="2621838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7BCA12"/>
                </a:solidFill>
              </a:rPr>
              <a:t>Pressure gauge</a:t>
            </a:r>
            <a:endParaRPr lang="en-US" sz="1100" dirty="0">
              <a:solidFill>
                <a:srgbClr val="7BCA1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7116" y="6107545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Link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38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M Implementation HFA PSSR MOOC.potx" id="{B27EE6AD-3677-4B64-9315-225E503B3FB2}" vid="{0D2CB5ED-F6F8-408C-947E-10AFF9F3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bf60bd1c09b888ab25f7d0170320045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673e468047bee691d7decbbf670d3831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TaxKeywordTaxHTField xmlns="f0aea147-1a32-43b8-af5b-88152aabbf3e">
      <Terms xmlns="http://schemas.microsoft.com/office/infopath/2007/PartnerControls"/>
    </TaxKeywordTaxHTField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Retain_x0020_Indefinitely xmlns="f0aea147-1a32-43b8-af5b-88152aabbf3e">Exempt From Policy</Retain_x0020_Indefinitely>
  </documentManagement>
</p:properties>
</file>

<file path=customXml/itemProps1.xml><?xml version="1.0" encoding="utf-8"?>
<ds:datastoreItem xmlns:ds="http://schemas.openxmlformats.org/officeDocument/2006/customXml" ds:itemID="{414F5955-3AE5-4ACE-844C-A09B741535F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3F04992-9791-4BAC-BCA1-401822516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A12C3-184D-438C-AD57-64906CE5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A71191E-B239-4076-A9CC-108355FECAC1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0aea147-1a32-43b8-af5b-88152aabbf3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PSM Implementation HFA PSSR MOOC</Template>
  <TotalTime>1218</TotalTime>
  <Words>285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Safety Management</dc:title>
  <dc:creator>Alfatesh, Wafa</dc:creator>
  <cp:lastModifiedBy>Robinson, Chris</cp:lastModifiedBy>
  <cp:revision>69</cp:revision>
  <cp:lastPrinted>2018-08-01T23:04:52Z</cp:lastPrinted>
  <dcterms:created xsi:type="dcterms:W3CDTF">2018-07-30T22:04:50Z</dcterms:created>
  <dcterms:modified xsi:type="dcterms:W3CDTF">2018-10-12T17:09:47Z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1145148517</vt:i4>
  </property>
  <property fmtid="{D5CDD505-2E9C-101B-9397-08002B2CF9AE}" pid="3" name="_NewReviewCycle">
    <vt:lpwstr/>
  </property>
  <property fmtid="{D5CDD505-2E9C-101B-9397-08002B2CF9AE}" pid="4" name="_EmailSubject">
    <vt:lpwstr>New PSM Rollout CBT</vt:lpwstr>
  </property>
  <property fmtid="{D5CDD505-2E9C-101B-9397-08002B2CF9AE}" pid="5" name="_AuthorEmail">
    <vt:lpwstr>Jared.Leong@valero.com</vt:lpwstr>
  </property>
  <property fmtid="{D5CDD505-2E9C-101B-9397-08002B2CF9AE}" pid="6" name="_AuthorEmailDisplayName">
    <vt:lpwstr>Leong, Jared</vt:lpwstr>
  </property>
  <property fmtid="{D5CDD505-2E9C-101B-9397-08002B2CF9AE}" pid="7" name="_PreviousAdHocReviewCycleID">
    <vt:i4>-822330529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Document Class">
    <vt:lpwstr>6;#Template|0618e365-1b39-4730-b685-489ca276314d</vt:lpwstr>
  </property>
  <property fmtid="{D5CDD505-2E9C-101B-9397-08002B2CF9AE}" pid="11" name="BusinessDepartment">
    <vt:lpwstr>2;#Advertising ＆ Communications|ce8f92e2-c107-4399-ae6d-0d478ce64736</vt:lpwstr>
  </property>
  <property fmtid="{D5CDD505-2E9C-101B-9397-08002B2CF9AE}" pid="12" name="Business Location">
    <vt:lpwstr>1;#Valero HQ|84e4b831-8f2c-4ebe-949b-9854686d929b</vt:lpwstr>
  </property>
  <property fmtid="{D5CDD505-2E9C-101B-9397-08002B2CF9AE}" pid="13" name="Business Function">
    <vt:lpwstr>3;#Design|93f82d33-2c5f-4444-aef8-f1233126f41d</vt:lpwstr>
  </property>
</Properties>
</file>