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534" r:id="rId6"/>
    <p:sldId id="535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F"/>
    <a:srgbClr val="0D0D0D"/>
    <a:srgbClr val="FFFFFF"/>
    <a:srgbClr val="DBEEF4"/>
    <a:srgbClr val="EAEAEA"/>
    <a:srgbClr val="7BCA12"/>
    <a:srgbClr val="339933"/>
    <a:srgbClr val="005F7C"/>
    <a:srgbClr val="BFBFBF"/>
    <a:srgbClr val="D70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9381" autoAdjust="0"/>
  </p:normalViewPr>
  <p:slideViewPr>
    <p:cSldViewPr>
      <p:cViewPr varScale="1">
        <p:scale>
          <a:sx n="78" d="100"/>
          <a:sy n="78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333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Bill </a:t>
            </a:r>
            <a:r>
              <a:rPr lang="en-US" sz="1200" dirty="0" err="1" smtClean="0">
                <a:solidFill>
                  <a:schemeClr val="bg1"/>
                </a:solidFill>
              </a:rPr>
              <a:t>Greehey</a:t>
            </a:r>
            <a:r>
              <a:rPr lang="en-US" sz="1200" dirty="0" smtClean="0">
                <a:solidFill>
                  <a:schemeClr val="bg1"/>
                </a:solidFill>
              </a:rPr>
              <a:t> Refineries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Corpus Christi,</a:t>
            </a:r>
            <a:r>
              <a:rPr lang="en-US" sz="1050" i="1" baseline="0" dirty="0" smtClean="0">
                <a:solidFill>
                  <a:schemeClr val="bg1"/>
                </a:solidFill>
              </a:rPr>
              <a:t>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232277"/>
            <a:ext cx="8394173" cy="609600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26935"/>
            <a:ext cx="8394172" cy="3722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2222"/>
          <a:stretch/>
        </p:blipFill>
        <p:spPr>
          <a:xfrm>
            <a:off x="0" y="914400"/>
            <a:ext cx="9144000" cy="472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 Arthur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Port Arthur,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6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St.</a:t>
            </a:r>
            <a:r>
              <a:rPr lang="en-US" sz="1200" baseline="0" dirty="0" smtClean="0">
                <a:solidFill>
                  <a:schemeClr val="bg1"/>
                </a:solidFill>
              </a:rPr>
              <a:t> Charles</a:t>
            </a:r>
            <a:r>
              <a:rPr lang="en-US" sz="1200" dirty="0" smtClean="0">
                <a:solidFill>
                  <a:schemeClr val="bg1"/>
                </a:solidFill>
              </a:rPr>
              <a:t>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Norco, Louisiana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Texas City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Texas City,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914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67853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6800" y="1981201"/>
            <a:ext cx="7010400" cy="2140683"/>
            <a:chOff x="2667000" y="1981200"/>
            <a:chExt cx="7004005" cy="214068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4876800"/>
            <a:ext cx="5253004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Break Length</a:t>
            </a:r>
          </a:p>
        </p:txBody>
      </p: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82296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552"/>
            <a:ext cx="1447802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3333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Ardmore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Ardmore, Oklahoma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Benicia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Benicia, California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0" y="914400"/>
            <a:ext cx="9144000" cy="4648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Memphis</a:t>
            </a:r>
            <a:r>
              <a:rPr lang="en-US" sz="1200" baseline="0" dirty="0" smtClean="0">
                <a:solidFill>
                  <a:schemeClr val="bg1"/>
                </a:solidFill>
              </a:rPr>
              <a:t> Refinery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Memphis, Tennessee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0" y="914400"/>
            <a:ext cx="9144000" cy="4876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Pembroke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Pembroke, Wales, UK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17" y="0"/>
            <a:ext cx="914631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1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pis.epa.gov/Exe/ZyNET.exe/100039US.TXT?ZyActionD=ZyDocument&amp;Client=EPA&amp;Index=1995+Thru+1999&amp;Docs=&amp;Query=&amp;Time=&amp;EndTime=&amp;SearchMethod=1&amp;TocRestrict=n&amp;Toc=&amp;TocEntry=&amp;QField=&amp;QFieldYear=&amp;QFieldMonth=&amp;QFieldDay=&amp;IntQFieldOp=0&amp;ExtQFieldOp=0&amp;XmlQuery=&amp;File=D:\zyfiles\Index%20Data\95thru99\Txt\00000011\100039US.txt&amp;User=ANONYMOUS&amp;Password=anonymous&amp;SortMethod=h|-&amp;MaximumDocuments=1&amp;FuzzyDegree=0&amp;ImageQuality=r75g8/r75g8/x150y150g16/i425&amp;Display=hpfr&amp;DefSeekPage=x&amp;SearchBack=ZyActionL&amp;Back=ZyActionS&amp;BackDesc=Results%20page&amp;MaximumPages=1&amp;ZyEntry=1&amp;SeekPage=x&amp;ZyPUR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nepis.epa.gov/Exe/ZyNET.exe/100039US.TXT?ZyActionD=ZyDocument&amp;Client=EPA&amp;Index=1995+Thru+1999&amp;Docs=&amp;Query=&amp;Time=&amp;EndTime=&amp;SearchMethod=1&amp;TocRestrict=n&amp;Toc=&amp;TocEntry=&amp;QField=&amp;QFieldYear=&amp;QFieldMonth=&amp;QFieldDay=&amp;IntQFieldOp=0&amp;ExtQFieldOp=0&amp;XmlQuery=&amp;File=D:\zyfiles\Index%20Data\95thru99\Txt\00000011\100039US.txt&amp;User=ANONYMOUS&amp;Password=anonymous&amp;SortMethod=h|-&amp;MaximumDocuments=1&amp;FuzzyDegree=0&amp;ImageQuality=r75g8/r75g8/x150y150g16/i425&amp;Display=hpfr&amp;DefSeekPage=x&amp;SearchBack=ZyActionL&amp;Back=ZyActionS&amp;BackDesc=Results%20page&amp;MaximumPages=1&amp;ZyEntry=1&amp;SeekPage=x&amp;ZyPUR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219200" y="-694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Pennzoil Refinery Tank Explosion (1995)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651508" y="6218023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Link</a:t>
            </a:r>
            <a:endParaRPr lang="en-US" sz="900" dirty="0"/>
          </a:p>
        </p:txBody>
      </p:sp>
      <p:sp>
        <p:nvSpPr>
          <p:cNvPr id="42" name="Content Placeholder 8"/>
          <p:cNvSpPr>
            <a:spLocks noGrp="1"/>
          </p:cNvSpPr>
          <p:nvPr>
            <p:ph idx="1"/>
          </p:nvPr>
        </p:nvSpPr>
        <p:spPr>
          <a:xfrm>
            <a:off x="-12727" y="919697"/>
            <a:ext cx="6802704" cy="5582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b="1" u="sng" dirty="0" smtClean="0"/>
          </a:p>
          <a:p>
            <a:pPr marL="0" indent="0">
              <a:buNone/>
            </a:pPr>
            <a:r>
              <a:rPr lang="en-US" sz="1400" b="1" u="sng" dirty="0" smtClean="0"/>
              <a:t>Background</a:t>
            </a:r>
            <a:endParaRPr lang="en-US" sz="1400" b="1" u="sng" dirty="0"/>
          </a:p>
          <a:p>
            <a:r>
              <a:rPr lang="en-US" sz="1300" dirty="0" smtClean="0"/>
              <a:t>The Pennzoil- Quaker State Refinery operated for &gt;100 years until it was shutdown in 2001</a:t>
            </a:r>
          </a:p>
          <a:p>
            <a:r>
              <a:rPr lang="en-US" sz="1300" dirty="0" smtClean="0"/>
              <a:t>Tanks 487 and 488 were for waste water treatment and were not connected to other tanks.  The tanks shared a dike with neighboring tanks. </a:t>
            </a:r>
          </a:p>
          <a:p>
            <a:pPr marL="0" indent="0">
              <a:buNone/>
            </a:pPr>
            <a:r>
              <a:rPr lang="en-US" sz="1400" b="1" u="sng" dirty="0" smtClean="0"/>
              <a:t>Event</a:t>
            </a:r>
            <a:endParaRPr lang="en-US" sz="1400" b="1" u="sng" dirty="0"/>
          </a:p>
          <a:p>
            <a:r>
              <a:rPr lang="en-US" sz="1300" dirty="0" smtClean="0"/>
              <a:t>A hot work permit was granted to begin welding </a:t>
            </a:r>
            <a:r>
              <a:rPr lang="en-US" sz="1300" dirty="0"/>
              <a:t>on a service stairway between </a:t>
            </a:r>
            <a:r>
              <a:rPr lang="en-US" sz="1300" dirty="0" smtClean="0"/>
              <a:t>tank 487 and 488 after the gas test indicated absence of combustible vapors- good for 7:40 AM – 3:30 PM</a:t>
            </a:r>
          </a:p>
          <a:p>
            <a:r>
              <a:rPr lang="en-US" sz="1300" dirty="0" smtClean="0"/>
              <a:t>One welder and one fire watch began the welding repair</a:t>
            </a:r>
          </a:p>
          <a:p>
            <a:r>
              <a:rPr lang="en-US" sz="1300" dirty="0" smtClean="0"/>
              <a:t>At ~10 AM the welders returned to work and had to jump start the welding machine; </a:t>
            </a:r>
            <a:r>
              <a:rPr lang="en-US" sz="1300" dirty="0" smtClean="0">
                <a:solidFill>
                  <a:srgbClr val="FF0000"/>
                </a:solidFill>
              </a:rPr>
              <a:t>a follow-up gas test was </a:t>
            </a:r>
            <a:r>
              <a:rPr lang="en-US" sz="1300" u="sng" dirty="0" smtClean="0">
                <a:solidFill>
                  <a:srgbClr val="FF0000"/>
                </a:solidFill>
              </a:rPr>
              <a:t>not</a:t>
            </a:r>
            <a:r>
              <a:rPr lang="en-US" sz="1300" dirty="0" smtClean="0">
                <a:solidFill>
                  <a:srgbClr val="FF0000"/>
                </a:solidFill>
              </a:rPr>
              <a:t> conducted</a:t>
            </a:r>
          </a:p>
          <a:p>
            <a:r>
              <a:rPr lang="en-US" sz="1300" dirty="0" smtClean="0"/>
              <a:t>At ~10:15 AM, a “whooshing” sound and a low boom were heard as flames engulfed tank 487</a:t>
            </a:r>
          </a:p>
          <a:p>
            <a:r>
              <a:rPr lang="en-US" sz="1300" dirty="0" smtClean="0"/>
              <a:t>An explosion in tank 488 occurred less than a minute later</a:t>
            </a:r>
          </a:p>
          <a:p>
            <a:pPr marL="0" indent="0">
              <a:buNone/>
            </a:pPr>
            <a:r>
              <a:rPr lang="en-US" sz="1400" b="1" u="sng" dirty="0" smtClean="0"/>
              <a:t>Consequences</a:t>
            </a:r>
            <a:endParaRPr lang="en-US" sz="1400" b="1" u="sng" dirty="0"/>
          </a:p>
          <a:p>
            <a:r>
              <a:rPr lang="en-US" sz="1300" dirty="0" smtClean="0"/>
              <a:t>5 fatalities and 2 serious injuries</a:t>
            </a:r>
          </a:p>
          <a:p>
            <a:r>
              <a:rPr lang="en-US" sz="1300" dirty="0" smtClean="0"/>
              <a:t>13 liquid storage tanks were damaged and contractor trailers were demolished</a:t>
            </a:r>
            <a:endParaRPr lang="en-US" sz="1300" dirty="0"/>
          </a:p>
          <a:p>
            <a:pPr marL="0" indent="0">
              <a:buNone/>
            </a:pPr>
            <a:r>
              <a:rPr lang="en-US" sz="1300" b="1" u="sng" dirty="0"/>
              <a:t>Learnings</a:t>
            </a:r>
          </a:p>
          <a:p>
            <a:r>
              <a:rPr lang="en-US" sz="1300" dirty="0" smtClean="0"/>
              <a:t>Ensure that potential vapor release sources from tanks are controlled. </a:t>
            </a:r>
            <a:r>
              <a:rPr lang="en-US" sz="1300" dirty="0" smtClean="0"/>
              <a:t>Gas </a:t>
            </a:r>
            <a:r>
              <a:rPr lang="en-US" sz="1300" dirty="0" smtClean="0"/>
              <a:t>testing is an important activity for ensuring job Safety.  </a:t>
            </a:r>
          </a:p>
          <a:p>
            <a:r>
              <a:rPr lang="en-US" sz="1300" dirty="0" smtClean="0"/>
              <a:t>Ignition sources should be minimized and controlled</a:t>
            </a:r>
            <a:endParaRPr lang="en-US" sz="13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977" y="3252106"/>
            <a:ext cx="2269646" cy="1395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680" y="4810431"/>
            <a:ext cx="2269646" cy="139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977" y="1326282"/>
            <a:ext cx="2196590" cy="155887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421091" y="1813649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61805" y="1661249"/>
            <a:ext cx="304800" cy="30480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71931" y="355690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487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9921" y="551193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488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219200" y="-694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Pennzoil Refinery Tank Explosion (1995)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305800" y="5867400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Link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18778" y="-247177"/>
            <a:ext cx="3505200" cy="6590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4876800"/>
            <a:ext cx="3468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>
                <a:solidFill>
                  <a:srgbClr val="0070C0"/>
                </a:solidFill>
              </a:rPr>
              <a:t>Escape from Transfer Hose – the 3 inch transfer hose was open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>
                <a:solidFill>
                  <a:srgbClr val="0070C0"/>
                </a:solidFill>
              </a:rPr>
              <a:t>Escape from Holes in Tank – holes up to ¼” diameter were found in tank 487 after the event</a:t>
            </a:r>
          </a:p>
          <a:p>
            <a:pPr marL="800100" lvl="1" indent="-342900">
              <a:buFont typeface="+mj-lt"/>
              <a:buAutoNum type="arabicPeriod" startAt="3"/>
            </a:pP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495800"/>
            <a:ext cx="40962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Potential Sources of Vapor:</a:t>
            </a:r>
          </a:p>
          <a:p>
            <a:pPr marL="800100" lvl="1" indent="-342900">
              <a:buFont typeface="+mj-lt"/>
              <a:buAutoNum type="arabicPeriod"/>
            </a:pPr>
            <a:endParaRPr lang="en-US" sz="6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Escape from Open Manway – manway could not be vapor tight when transfer hose was in-place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70C0"/>
                </a:solidFill>
              </a:rPr>
              <a:t>Escape from </a:t>
            </a:r>
            <a:r>
              <a:rPr lang="en-US" sz="1400" dirty="0" err="1" smtClean="0">
                <a:solidFill>
                  <a:srgbClr val="0070C0"/>
                </a:solidFill>
              </a:rPr>
              <a:t>Swingline</a:t>
            </a:r>
            <a:r>
              <a:rPr lang="en-US" sz="1400" dirty="0" smtClean="0">
                <a:solidFill>
                  <a:srgbClr val="0070C0"/>
                </a:solidFill>
              </a:rPr>
              <a:t> – </a:t>
            </a:r>
            <a:r>
              <a:rPr lang="en-US" sz="1400" dirty="0" err="1" smtClean="0">
                <a:solidFill>
                  <a:srgbClr val="0070C0"/>
                </a:solidFill>
              </a:rPr>
              <a:t>swingline</a:t>
            </a:r>
            <a:r>
              <a:rPr lang="en-US" sz="1400" dirty="0" smtClean="0">
                <a:solidFill>
                  <a:srgbClr val="0070C0"/>
                </a:solidFill>
              </a:rPr>
              <a:t> entered the vapor space inside the tank and the </a:t>
            </a:r>
            <a:r>
              <a:rPr lang="en-US" sz="1400" dirty="0" err="1" smtClean="0">
                <a:solidFill>
                  <a:srgbClr val="0070C0"/>
                </a:solidFill>
              </a:rPr>
              <a:t>swingline</a:t>
            </a:r>
            <a:r>
              <a:rPr lang="en-US" sz="1400" dirty="0" smtClean="0">
                <a:solidFill>
                  <a:srgbClr val="0070C0"/>
                </a:solidFill>
              </a:rPr>
              <a:t> valve was open outside of the tank</a:t>
            </a:r>
          </a:p>
          <a:p>
            <a:pPr lvl="1"/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5153" y="1457495"/>
            <a:ext cx="27288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Potential Sources of Ignition:</a:t>
            </a:r>
          </a:p>
          <a:p>
            <a:pPr marL="800100" lvl="1" indent="-342900">
              <a:buFont typeface="+mj-lt"/>
              <a:buAutoNum type="arabicPeriod"/>
            </a:pPr>
            <a:endParaRPr lang="en-US" sz="6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Welding Rod or Sparks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Welding Machine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Electrical Arcing from Welding or Grounding Cables</a:t>
            </a:r>
          </a:p>
          <a:p>
            <a:pPr lvl="1"/>
            <a:endParaRPr lang="en-US" sz="1400" dirty="0"/>
          </a:p>
        </p:txBody>
      </p:sp>
      <p:sp>
        <p:nvSpPr>
          <p:cNvPr id="5" name="Explosion 1 4"/>
          <p:cNvSpPr/>
          <p:nvPr/>
        </p:nvSpPr>
        <p:spPr>
          <a:xfrm>
            <a:off x="1447800" y="3389887"/>
            <a:ext cx="228600" cy="33087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3352800" y="3429000"/>
            <a:ext cx="210022" cy="20113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162454" y="3450973"/>
            <a:ext cx="210022" cy="20113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5410200" y="4191000"/>
            <a:ext cx="152400" cy="1524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71600" y="2088990"/>
            <a:ext cx="914400" cy="4572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43200" y="1860390"/>
            <a:ext cx="628178" cy="27321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42054" y="3624633"/>
            <a:ext cx="228600" cy="16922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26022" y="3319596"/>
            <a:ext cx="228600" cy="16922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4038600"/>
            <a:ext cx="152400" cy="152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3371378" y="2345060"/>
            <a:ext cx="210022" cy="20113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77281" y="1829515"/>
            <a:ext cx="628178" cy="27321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M Implementation HFA PSSR MOOC.potx" id="{B27EE6AD-3677-4B64-9315-225E503B3FB2}" vid="{0D2CB5ED-F6F8-408C-947E-10AFF9F3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TaxKeywordTaxHTField xmlns="f0aea147-1a32-43b8-af5b-88152aabbf3e">
      <Terms xmlns="http://schemas.microsoft.com/office/infopath/2007/PartnerControls"/>
    </TaxKeywordTaxHTField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Retain_x0020_Indefinitely xmlns="f0aea147-1a32-43b8-af5b-88152aabbf3e">Exempt From Policy</Retain_x0020_Indefinitely>
  </documentManagement>
</p:properties>
</file>

<file path=customXml/item2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bf60bd1c09b888ab25f7d0170320045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673e468047bee691d7decbbf670d3831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1191E-B239-4076-A9CC-108355FECAC1}">
  <ds:schemaRefs>
    <ds:schemaRef ds:uri="http://purl.org/dc/dcmitype/"/>
    <ds:schemaRef ds:uri="f0aea147-1a32-43b8-af5b-88152aabbf3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4F5955-3AE5-4ACE-844C-A09B741535F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3F04992-9791-4BAC-BCA1-401822516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48A12C3-184D-438C-AD57-64906CE5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PSM Implementation HFA PSSR MOOC</Template>
  <TotalTime>892</TotalTime>
  <Words>303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Safety Management</dc:title>
  <dc:creator>Alfatesh, Wafa</dc:creator>
  <cp:lastModifiedBy>Robinson, Chris</cp:lastModifiedBy>
  <cp:revision>57</cp:revision>
  <cp:lastPrinted>2018-08-01T23:04:52Z</cp:lastPrinted>
  <dcterms:created xsi:type="dcterms:W3CDTF">2018-07-30T22:04:50Z</dcterms:created>
  <dcterms:modified xsi:type="dcterms:W3CDTF">2019-03-18T17:40:46Z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1145148517</vt:i4>
  </property>
  <property fmtid="{D5CDD505-2E9C-101B-9397-08002B2CF9AE}" pid="3" name="_NewReviewCycle">
    <vt:lpwstr/>
  </property>
  <property fmtid="{D5CDD505-2E9C-101B-9397-08002B2CF9AE}" pid="4" name="_EmailSubject">
    <vt:lpwstr>New PSM Rollout CBT</vt:lpwstr>
  </property>
  <property fmtid="{D5CDD505-2E9C-101B-9397-08002B2CF9AE}" pid="5" name="_AuthorEmail">
    <vt:lpwstr>Jared.Leong@valero.com</vt:lpwstr>
  </property>
  <property fmtid="{D5CDD505-2E9C-101B-9397-08002B2CF9AE}" pid="6" name="_AuthorEmailDisplayName">
    <vt:lpwstr>Leong, Jared</vt:lpwstr>
  </property>
  <property fmtid="{D5CDD505-2E9C-101B-9397-08002B2CF9AE}" pid="7" name="_PreviousAdHocReviewCycleID">
    <vt:i4>-822330529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Document Class">
    <vt:lpwstr>6;#Template|0618e365-1b39-4730-b685-489ca276314d</vt:lpwstr>
  </property>
  <property fmtid="{D5CDD505-2E9C-101B-9397-08002B2CF9AE}" pid="11" name="BusinessDepartment">
    <vt:lpwstr>2;#Advertising ＆ Communications|ce8f92e2-c107-4399-ae6d-0d478ce64736</vt:lpwstr>
  </property>
  <property fmtid="{D5CDD505-2E9C-101B-9397-08002B2CF9AE}" pid="12" name="Business Location">
    <vt:lpwstr>1;#Valero HQ|84e4b831-8f2c-4ebe-949b-9854686d929b</vt:lpwstr>
  </property>
  <property fmtid="{D5CDD505-2E9C-101B-9397-08002B2CF9AE}" pid="13" name="Business Function">
    <vt:lpwstr>3;#Design|93f82d33-2c5f-4444-aef8-f1233126f41d</vt:lpwstr>
  </property>
</Properties>
</file>