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1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1" autoAdjust="0"/>
    <p:restoredTop sz="94660"/>
  </p:normalViewPr>
  <p:slideViewPr>
    <p:cSldViewPr snapToGrid="0">
      <p:cViewPr varScale="1">
        <p:scale>
          <a:sx n="81" d="100"/>
          <a:sy n="81" d="100"/>
        </p:scale>
        <p:origin x="130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CE9AAEE-A365-4381-B65C-C1BE4310520E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872907B-A5BB-4219-A000-5BB77A162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893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dirty="0"/>
              <a:t>A reactor trip occurred during hydrocracker start-up, which was thought to be spurious</a:t>
            </a:r>
          </a:p>
          <a:p>
            <a:pPr lvl="1"/>
            <a:r>
              <a:rPr lang="en-US" sz="1100" dirty="0"/>
              <a:t>No over-temperature condition found</a:t>
            </a:r>
          </a:p>
          <a:p>
            <a:pPr lvl="1"/>
            <a:r>
              <a:rPr lang="en-US" sz="1100" dirty="0"/>
              <a:t>Control system was verified to be working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2907B-A5BB-4219-A000-5BB77A1620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437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IR09PresTmpltInsdPg_inside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2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A8E85-C8C6-4270-93B4-6F64752EFD8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22E35-FCA5-4B53-82EA-0C52FF15AEF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213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85094-3629-4484-A448-8465E5C18A3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D5864-9067-437C-8DA5-82B1CB55799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953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3B594-5B37-483D-960B-25B3A92C881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5EC8A-21CB-43EA-8DE6-D09B99D2AF2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618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F8622-1FC6-44C4-BC19-8E09E51EB76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22E35-FCA5-4B53-82EA-0C52FF15AE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302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96AD3-4FB4-4B2A-82E4-B7F892EFE6D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3C25B-B93C-4056-8B65-30BA5AA7186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802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543C7-F430-4ACD-A34E-7FBA506637E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F1849-D92A-41CC-B45E-6777FCBAC21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210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2EB53-9719-410F-A738-F7A5B608B82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BC3D4-B62B-41A4-B6EA-2CB35061D5D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247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F96DB-8B47-494F-9BC2-E59ECE31C71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ADFEB-D7EA-44C8-9CF6-90D00BDE9C3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357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2EDDC-3FA8-42E2-844E-6CEE6569DD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539FA-6148-46BF-BE19-A0714CB7E9F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114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74207-ADF5-4788-8F48-15C6A222EB0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06335-9AD2-4373-961D-8377462E58A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91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8C585-9316-42FE-BFA4-C4328654091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614D2-438A-4910-9887-2BD0785307C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275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IR09PresTmpltInsdPg_inside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914400" y="3048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29A8049-F800-488B-8D90-B242DE8BBB18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0A60CAB-EA96-48A1-B352-35468E1C8D3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495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Calibri" pitchFamily="34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Calibri" pitchFamily="34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Calibri" pitchFamily="34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Calibri" pitchFamily="34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Calibri" pitchFamily="34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hell_plant_explosion_in_Diamond,_Louisian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6513" y="127843"/>
            <a:ext cx="5643156" cy="1091842"/>
          </a:xfrm>
        </p:spPr>
        <p:txBody>
          <a:bodyPr/>
          <a:lstStyle/>
          <a:p>
            <a:r>
              <a:rPr lang="en-US" sz="3200" dirty="0"/>
              <a:t>Shell Norco Explosion (1988)</a:t>
            </a:r>
          </a:p>
        </p:txBody>
      </p:sp>
      <p:sp>
        <p:nvSpPr>
          <p:cNvPr id="5" name="Content Placeholder 8"/>
          <p:cNvSpPr>
            <a:spLocks noGrp="1"/>
          </p:cNvSpPr>
          <p:nvPr>
            <p:ph idx="1"/>
          </p:nvPr>
        </p:nvSpPr>
        <p:spPr>
          <a:xfrm>
            <a:off x="89312" y="1353592"/>
            <a:ext cx="6291474" cy="541981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1400" u="sng" dirty="0"/>
              <a:t>Background</a:t>
            </a:r>
          </a:p>
          <a:p>
            <a:r>
              <a:rPr lang="en-US" sz="1400" dirty="0"/>
              <a:t>The ~250,000 BPD Shell Norco Refinery is located near New Orleans, LA</a:t>
            </a:r>
          </a:p>
          <a:p>
            <a:r>
              <a:rPr lang="en-US" sz="1400" dirty="0"/>
              <a:t>The refinery has been in operation since 1916 and was purchased by Shell in 1929</a:t>
            </a:r>
            <a:endParaRPr lang="en-US" sz="1400" u="sng" dirty="0"/>
          </a:p>
          <a:p>
            <a:pPr marL="0" indent="0">
              <a:buNone/>
            </a:pPr>
            <a:r>
              <a:rPr lang="en-US" sz="1400" u="sng" dirty="0"/>
              <a:t>Event</a:t>
            </a:r>
          </a:p>
          <a:p>
            <a:r>
              <a:rPr lang="en-US" sz="1400" dirty="0"/>
              <a:t>A large propane release occurred from the </a:t>
            </a:r>
            <a:r>
              <a:rPr lang="en-US" sz="1400" dirty="0" err="1"/>
              <a:t>depropanizer</a:t>
            </a:r>
            <a:r>
              <a:rPr lang="en-US" sz="1400" dirty="0"/>
              <a:t> overhead line on the Catalytic Cracking Unit (CCU)</a:t>
            </a:r>
            <a:endParaRPr lang="en-US" sz="1400" u="sng" dirty="0"/>
          </a:p>
          <a:p>
            <a:r>
              <a:rPr lang="en-US" sz="1400" dirty="0"/>
              <a:t>Release was ignited within ~40 seconds, resulting in a strong explosion</a:t>
            </a:r>
            <a:endParaRPr lang="en-US" sz="1400" u="sng" dirty="0"/>
          </a:p>
          <a:p>
            <a:pPr marL="0" indent="0">
              <a:buNone/>
            </a:pPr>
            <a:r>
              <a:rPr lang="en-US" sz="1400" u="sng" dirty="0"/>
              <a:t>Consequences</a:t>
            </a:r>
          </a:p>
          <a:p>
            <a:r>
              <a:rPr lang="en-US" sz="1400" dirty="0"/>
              <a:t>7 fatalities and ~50 injuries (personnel and public)</a:t>
            </a:r>
          </a:p>
          <a:p>
            <a:r>
              <a:rPr lang="en-US" sz="1400" dirty="0"/>
              <a:t>Explosion destroyed the CCU and other units, disabled site firewater, steam, communication, and the emergency alert systems</a:t>
            </a:r>
          </a:p>
          <a:p>
            <a:pPr marL="0" indent="0">
              <a:buNone/>
            </a:pPr>
            <a:r>
              <a:rPr lang="en-US" sz="1400" u="sng" dirty="0"/>
              <a:t>Investigation</a:t>
            </a:r>
          </a:p>
          <a:p>
            <a:r>
              <a:rPr lang="en-US" sz="1400" dirty="0"/>
              <a:t>Pipe failure occurred 44” below an ammonia-water injection point that was installed 5 years earlier to prevent corrosion due to H2S, CO2 and cyanides</a:t>
            </a:r>
          </a:p>
          <a:p>
            <a:r>
              <a:rPr lang="en-US" sz="1400" b="1" dirty="0"/>
              <a:t>Incomplete dispersion </a:t>
            </a:r>
            <a:r>
              <a:rPr lang="en-US" sz="1400" dirty="0"/>
              <a:t>of the corrosion inhibitor resulted in a acidic zone at the </a:t>
            </a:r>
            <a:r>
              <a:rPr lang="en-US" sz="1400" dirty="0">
                <a:solidFill>
                  <a:srgbClr val="FF0000"/>
                </a:solidFill>
              </a:rPr>
              <a:t>outside edges of the spray cone</a:t>
            </a:r>
          </a:p>
          <a:p>
            <a:r>
              <a:rPr lang="en-US" sz="1400" dirty="0"/>
              <a:t>UT measurements at the center of the elbow </a:t>
            </a:r>
            <a:r>
              <a:rPr lang="en-US" sz="1400" b="1" dirty="0"/>
              <a:t>did not detect </a:t>
            </a:r>
            <a:r>
              <a:rPr lang="en-US" sz="1400" dirty="0"/>
              <a:t>the localized corrosion “groove”</a:t>
            </a:r>
            <a:endParaRPr lang="en-US" sz="1400" u="sng" dirty="0"/>
          </a:p>
          <a:p>
            <a:pPr marL="0" indent="0">
              <a:buNone/>
            </a:pPr>
            <a:r>
              <a:rPr lang="en-US" sz="1400" u="sng" dirty="0"/>
              <a:t>Learnings</a:t>
            </a:r>
          </a:p>
          <a:p>
            <a:r>
              <a:rPr lang="en-US" sz="1400" dirty="0"/>
              <a:t>Identify and address cases where there is potential for localized corrosion</a:t>
            </a:r>
          </a:p>
          <a:p>
            <a:r>
              <a:rPr lang="en-US" sz="1400" dirty="0"/>
              <a:t>Ensure </a:t>
            </a:r>
            <a:r>
              <a:rPr lang="en-US" sz="1400" u="sng" dirty="0"/>
              <a:t>any</a:t>
            </a:r>
            <a:r>
              <a:rPr lang="en-US" sz="1400" dirty="0"/>
              <a:t> areas with potential for localized corrosion are thoroughly inspected</a:t>
            </a:r>
          </a:p>
          <a:p>
            <a:r>
              <a:rPr lang="en-US" sz="1400" dirty="0"/>
              <a:t>Control ignition sources in the plant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200" dirty="0"/>
          </a:p>
        </p:txBody>
      </p:sp>
      <p:sp>
        <p:nvSpPr>
          <p:cNvPr id="15" name="Rectangle 14"/>
          <p:cNvSpPr/>
          <p:nvPr/>
        </p:nvSpPr>
        <p:spPr>
          <a:xfrm>
            <a:off x="8440974" y="6476870"/>
            <a:ext cx="6590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hlinkClick r:id="rId3"/>
              </a:rPr>
              <a:t>Reference &amp; AFPM</a:t>
            </a:r>
            <a:endParaRPr lang="en-US" sz="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2145" y="4282438"/>
            <a:ext cx="2367830" cy="21999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80786" y="1437503"/>
            <a:ext cx="2791872" cy="222011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982694" y="3717817"/>
            <a:ext cx="2593634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/>
          </a:p>
          <a:p>
            <a:r>
              <a:rPr lang="en-US" sz="2000" b="1" dirty="0">
                <a:solidFill>
                  <a:srgbClr val="00B0F0"/>
                </a:solidFill>
              </a:rPr>
              <a:t>Failed 8” Elbow</a:t>
            </a:r>
            <a:endParaRPr lang="en-US" sz="2000" dirty="0">
              <a:solidFill>
                <a:srgbClr val="00B0F0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350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35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10951" y="4464175"/>
            <a:ext cx="1405109" cy="707863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H="1">
            <a:off x="8203475" y="5382408"/>
            <a:ext cx="76036" cy="609850"/>
          </a:xfrm>
          <a:prstGeom prst="line">
            <a:avLst/>
          </a:prstGeom>
          <a:ln w="317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279511" y="5382408"/>
            <a:ext cx="89427" cy="482385"/>
          </a:xfrm>
          <a:prstGeom prst="line">
            <a:avLst/>
          </a:prstGeom>
          <a:ln w="317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6992756"/>
      </p:ext>
    </p:extLst>
  </p:cSld>
  <p:clrMapOvr>
    <a:masterClrMapping/>
  </p:clrMapOvr>
</p:sld>
</file>

<file path=ppt/theme/theme1.xml><?xml version="1.0" encoding="utf-8"?>
<a:theme xmlns:a="http://schemas.openxmlformats.org/drawingml/2006/main" name="Valero Refinery Generi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959</TotalTime>
  <Words>226</Words>
  <Application>Microsoft Office PowerPoint</Application>
  <PresentationFormat>On-screen Show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Valero Refinery Generic</vt:lpstr>
      <vt:lpstr>Shell Norco Explosion (1988)</vt:lpstr>
    </vt:vector>
  </TitlesOfParts>
  <Company>Valero Energy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Alfatesh, Wafa</dc:creator>
  <cp:lastModifiedBy>Lori McDonald</cp:lastModifiedBy>
  <cp:revision>68</cp:revision>
  <cp:lastPrinted>2018-08-13T14:03:07Z</cp:lastPrinted>
  <dcterms:created xsi:type="dcterms:W3CDTF">2018-02-23T22:03:26Z</dcterms:created>
  <dcterms:modified xsi:type="dcterms:W3CDTF">2021-01-14T16:23:54Z</dcterms:modified>
</cp:coreProperties>
</file>