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61" r:id="rId2"/>
    <p:sldId id="262" r:id="rId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1" autoAdjust="0"/>
    <p:restoredTop sz="94660"/>
  </p:normalViewPr>
  <p:slideViewPr>
    <p:cSldViewPr snapToGrid="0">
      <p:cViewPr varScale="1">
        <p:scale>
          <a:sx n="81" d="100"/>
          <a:sy n="81" d="100"/>
        </p:scale>
        <p:origin x="523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CE9AAEE-A365-4381-B65C-C1BE4310520E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872907B-A5BB-4219-A000-5BB77A162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93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R09PresTmpltInsdPg_insid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2400" y="1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A8E85-C8C6-4270-93B4-6F64752EFD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22E35-FCA5-4B53-82EA-0C52FF15AEF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213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85094-3629-4484-A448-8465E5C18A3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D5864-9067-437C-8DA5-82B1CB5579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953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3B594-5B37-483D-960B-25B3A92C88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5EC8A-21CB-43EA-8DE6-D09B99D2AF2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618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F8622-1FC6-44C4-BC19-8E09E51EB7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22E35-FCA5-4B53-82EA-0C52FF15AE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302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96AD3-4FB4-4B2A-82E4-B7F892EFE6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3C25B-B93C-4056-8B65-30BA5AA718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802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543C7-F430-4ACD-A34E-7FBA506637E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F1849-D92A-41CC-B45E-6777FCBAC2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210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2EB53-9719-410F-A738-F7A5B608B82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BC3D4-B62B-41A4-B6EA-2CB35061D5D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47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F96DB-8B47-494F-9BC2-E59ECE31C7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ADFEB-D7EA-44C8-9CF6-90D00BDE9C3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357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2EDDC-3FA8-42E2-844E-6CEE6569DD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539FA-6148-46BF-BE19-A0714CB7E9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114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74207-ADF5-4788-8F48-15C6A222EB0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06335-9AD2-4373-961D-8377462E58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918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8C585-9316-42FE-BFA4-C432865409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614D2-438A-4910-9887-2BD0785307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275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IR09PresTmpltInsdPg_ins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19200" y="30480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9A8049-F800-488B-8D90-B242DE8BBB1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A60CAB-EA96-48A1-B352-35468E1C8D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495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yco.com/cleveland/books/10584/sample.shtml#.VWxvRmfbK7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log.cleveland.com/pdextra/2011/10/east_ohio_gas_explosions_--_60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blog.cleveland.com/pdextra/2011/10/east_ohio_gas_explosions_--_60.html" TargetMode="External"/><Relationship Id="rId9" Type="http://schemas.openxmlformats.org/officeDocument/2006/relationships/hyperlink" Target="http://www.grayco.com/cleveland/books/10584/sample.shtml#.VWxvRmfbK7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5989" y="93872"/>
            <a:ext cx="10972800" cy="1143000"/>
          </a:xfrm>
        </p:spPr>
        <p:txBody>
          <a:bodyPr/>
          <a:lstStyle/>
          <a:p>
            <a:r>
              <a:rPr lang="en-US" dirty="0"/>
              <a:t>East Ohio Gas LNG Incident (1944)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714036" y="1412645"/>
            <a:ext cx="4981575" cy="51281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8"/>
          <p:cNvSpPr>
            <a:spLocks noGrp="1"/>
          </p:cNvSpPr>
          <p:nvPr>
            <p:ph idx="1"/>
          </p:nvPr>
        </p:nvSpPr>
        <p:spPr>
          <a:xfrm>
            <a:off x="172197" y="1564951"/>
            <a:ext cx="6029053" cy="5401905"/>
          </a:xfrm>
        </p:spPr>
        <p:txBody>
          <a:bodyPr>
            <a:normAutofit/>
          </a:bodyPr>
          <a:lstStyle/>
          <a:p>
            <a:pPr marL="0" indent="0" fontAlgn="auto">
              <a:buNone/>
              <a:defRPr/>
            </a:pPr>
            <a:r>
              <a:rPr lang="en-US" sz="1600" u="sng" dirty="0"/>
              <a:t>Circumstances Before Release: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/>
              <a:t>LNG peak shaving facility located in the center of Cleveland’s east side in an urban neighborhood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sz="1600" dirty="0"/>
              <a:t>Built 3 spherical LNG tanks to alleviate supply problems associated with the war effort (1941)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sz="1600" dirty="0"/>
              <a:t>Built cylindrical LNG tank on low budget (wartime economics) to alleviate further shortages (1943)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600" dirty="0"/>
              <a:t>Cylindrical design saves steel (less supports)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600" dirty="0"/>
              <a:t>Low Ni (3.5%) steel alloy was used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600" dirty="0"/>
              <a:t>Rock wool insulation was more readily available and less expensive compared to cork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/>
              <a:t>Cylindrical tank bottom cracked upon first pour of LNG due to uneven cooling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/>
              <a:t>“Frosting” observed with cylindrical tank – possibly due to: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600" dirty="0"/>
              <a:t>Settling of the rock wool insulation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600" dirty="0"/>
              <a:t>Relatively uninsulated spots between the inner and outer shells</a:t>
            </a:r>
          </a:p>
          <a:p>
            <a:pPr fontAlgn="auto">
              <a:buFont typeface="Arial" pitchFamily="34" charset="0"/>
              <a:buChar char="•"/>
              <a:defRPr/>
            </a:pPr>
            <a:endParaRPr lang="en-US" sz="1200" dirty="0"/>
          </a:p>
          <a:p>
            <a:pPr fontAlgn="auto">
              <a:buFont typeface="Arial" pitchFamily="34" charset="0"/>
              <a:buChar char="•"/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Flowchart: Direct Access Storage 24"/>
          <p:cNvSpPr/>
          <p:nvPr/>
        </p:nvSpPr>
        <p:spPr>
          <a:xfrm>
            <a:off x="9573864" y="2549575"/>
            <a:ext cx="1643063" cy="971629"/>
          </a:xfrm>
          <a:prstGeom prst="flowChartMagneticDrum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866437" y="1646851"/>
            <a:ext cx="4619624" cy="240045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lowchart: Direct Access Storage 26"/>
          <p:cNvSpPr/>
          <p:nvPr/>
        </p:nvSpPr>
        <p:spPr>
          <a:xfrm>
            <a:off x="9778653" y="2416225"/>
            <a:ext cx="1254866" cy="747407"/>
          </a:xfrm>
          <a:prstGeom prst="flowChartMagneticDrum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Direct Access Storage 27"/>
          <p:cNvSpPr/>
          <p:nvPr/>
        </p:nvSpPr>
        <p:spPr>
          <a:xfrm>
            <a:off x="9666786" y="2285184"/>
            <a:ext cx="1447800" cy="990600"/>
          </a:xfrm>
          <a:prstGeom prst="flowChartMagneticDrum">
            <a:avLst/>
          </a:prstGeom>
          <a:solidFill>
            <a:schemeClr val="bg1">
              <a:lumMod val="65000"/>
              <a:alpha val="3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6966446" y="2473376"/>
            <a:ext cx="676274" cy="747407"/>
            <a:chOff x="5243511" y="2410354"/>
            <a:chExt cx="676274" cy="747407"/>
          </a:xfrm>
        </p:grpSpPr>
        <p:sp>
          <p:nvSpPr>
            <p:cNvPr id="30" name="Oval 29"/>
            <p:cNvSpPr/>
            <p:nvPr/>
          </p:nvSpPr>
          <p:spPr>
            <a:xfrm>
              <a:off x="5357810" y="2524654"/>
              <a:ext cx="447675" cy="48581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243511" y="2410354"/>
              <a:ext cx="676274" cy="747407"/>
            </a:xfrm>
            <a:prstGeom prst="ellipse">
              <a:avLst/>
            </a:prstGeom>
            <a:solidFill>
              <a:schemeClr val="bg1">
                <a:lumMod val="65000"/>
                <a:alpha val="3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814296" y="2480630"/>
            <a:ext cx="676274" cy="747407"/>
            <a:chOff x="6072186" y="2393818"/>
            <a:chExt cx="676274" cy="747407"/>
          </a:xfrm>
        </p:grpSpPr>
        <p:sp>
          <p:nvSpPr>
            <p:cNvPr id="33" name="Oval 32"/>
            <p:cNvSpPr/>
            <p:nvPr/>
          </p:nvSpPr>
          <p:spPr>
            <a:xfrm>
              <a:off x="6186485" y="2508118"/>
              <a:ext cx="447675" cy="48581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072186" y="2393818"/>
              <a:ext cx="676274" cy="747407"/>
            </a:xfrm>
            <a:prstGeom prst="ellipse">
              <a:avLst/>
            </a:prstGeom>
            <a:solidFill>
              <a:schemeClr val="bg1">
                <a:lumMod val="65000"/>
                <a:alpha val="3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899894" y="2473376"/>
            <a:ext cx="676274" cy="747407"/>
            <a:chOff x="4529136" y="2438929"/>
            <a:chExt cx="676274" cy="747407"/>
          </a:xfrm>
        </p:grpSpPr>
        <p:sp>
          <p:nvSpPr>
            <p:cNvPr id="36" name="Oval 35"/>
            <p:cNvSpPr/>
            <p:nvPr/>
          </p:nvSpPr>
          <p:spPr>
            <a:xfrm>
              <a:off x="4643435" y="2553229"/>
              <a:ext cx="447675" cy="48581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4529136" y="2438929"/>
              <a:ext cx="676274" cy="747407"/>
            </a:xfrm>
            <a:prstGeom prst="ellipse">
              <a:avLst/>
            </a:prstGeom>
            <a:solidFill>
              <a:schemeClr val="bg1">
                <a:lumMod val="65000"/>
                <a:alpha val="3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6804286" y="3228037"/>
            <a:ext cx="10005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latin typeface="Arial"/>
                <a:cs typeface="Arial"/>
              </a:rPr>
              <a:t>1</a:t>
            </a:r>
          </a:p>
          <a:p>
            <a:pPr algn="ctr"/>
            <a:r>
              <a:rPr lang="en-US" sz="1100" dirty="0">
                <a:latin typeface="Arial"/>
                <a:cs typeface="Arial"/>
              </a:rPr>
              <a:t>50,000 ft</a:t>
            </a:r>
            <a:r>
              <a:rPr lang="en-US" sz="1100" baseline="30000" dirty="0">
                <a:latin typeface="Arial"/>
                <a:cs typeface="Arial"/>
              </a:rPr>
              <a:t>3</a:t>
            </a:r>
          </a:p>
          <a:p>
            <a:pPr algn="ctr"/>
            <a:r>
              <a:rPr lang="en-US" sz="1000" dirty="0">
                <a:latin typeface="Arial"/>
                <a:cs typeface="Arial"/>
              </a:rPr>
              <a:t>cork insulation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775384" y="3227958"/>
            <a:ext cx="9220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latin typeface="Arial"/>
                <a:cs typeface="Arial"/>
              </a:rPr>
              <a:t>2</a:t>
            </a:r>
          </a:p>
          <a:p>
            <a:pPr algn="ctr"/>
            <a:r>
              <a:rPr lang="en-US" sz="1100" dirty="0">
                <a:latin typeface="Arial"/>
                <a:cs typeface="Arial"/>
              </a:rPr>
              <a:t>50,000 ft</a:t>
            </a:r>
            <a:r>
              <a:rPr lang="en-US" sz="1100" baseline="30000" dirty="0">
                <a:latin typeface="Arial"/>
                <a:cs typeface="Arial"/>
              </a:rPr>
              <a:t>3</a:t>
            </a:r>
          </a:p>
          <a:p>
            <a:pPr algn="ctr"/>
            <a:r>
              <a:rPr lang="en-US" sz="900" dirty="0">
                <a:cs typeface="Arial"/>
              </a:rPr>
              <a:t>cork insulation</a:t>
            </a:r>
          </a:p>
          <a:p>
            <a:pPr algn="ctr"/>
            <a:endParaRPr lang="en-US" sz="1100" dirty="0">
              <a:latin typeface="Arial"/>
              <a:cs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720746" y="3259594"/>
            <a:ext cx="922047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latin typeface="Arial"/>
                <a:cs typeface="Arial"/>
              </a:rPr>
              <a:t>3</a:t>
            </a:r>
          </a:p>
          <a:p>
            <a:pPr algn="ctr"/>
            <a:r>
              <a:rPr lang="en-US" sz="1100" dirty="0">
                <a:latin typeface="Arial"/>
                <a:cs typeface="Arial"/>
              </a:rPr>
              <a:t>50,000 ft</a:t>
            </a:r>
            <a:r>
              <a:rPr lang="en-US" sz="1100" baseline="30000" dirty="0">
                <a:latin typeface="Arial"/>
                <a:cs typeface="Arial"/>
              </a:rPr>
              <a:t>3</a:t>
            </a:r>
          </a:p>
          <a:p>
            <a:pPr algn="ctr"/>
            <a:r>
              <a:rPr lang="en-US" sz="900" dirty="0">
                <a:cs typeface="Arial"/>
              </a:rPr>
              <a:t>cork insulation</a:t>
            </a:r>
          </a:p>
          <a:p>
            <a:pPr algn="ctr"/>
            <a:endParaRPr lang="en-US" sz="1100" baseline="30000" dirty="0">
              <a:latin typeface="Arial"/>
              <a:cs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834284" y="3298009"/>
            <a:ext cx="1191352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latin typeface="Arial"/>
                <a:cs typeface="Arial"/>
              </a:rPr>
              <a:t>4</a:t>
            </a:r>
          </a:p>
          <a:p>
            <a:pPr algn="ctr"/>
            <a:r>
              <a:rPr lang="en-US" sz="1100" dirty="0">
                <a:latin typeface="Arial"/>
                <a:cs typeface="Arial"/>
              </a:rPr>
              <a:t>100,000 ft</a:t>
            </a:r>
            <a:r>
              <a:rPr lang="en-US" sz="1100" baseline="30000" dirty="0">
                <a:latin typeface="Arial"/>
                <a:cs typeface="Arial"/>
              </a:rPr>
              <a:t>3</a:t>
            </a:r>
          </a:p>
          <a:p>
            <a:pPr algn="ctr"/>
            <a:r>
              <a:rPr lang="en-US" sz="900" dirty="0">
                <a:latin typeface="Arial"/>
                <a:cs typeface="Arial"/>
              </a:rPr>
              <a:t>rock wool insulation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080745" y="1878954"/>
            <a:ext cx="4136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/>
                <a:cs typeface="Arial"/>
              </a:rPr>
              <a:t>East Ohio Gas Company LNG Tanks</a:t>
            </a:r>
          </a:p>
        </p:txBody>
      </p:sp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552" y="4145122"/>
            <a:ext cx="4271961" cy="225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10952661" y="3856195"/>
            <a:ext cx="533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3"/>
              </a:rPr>
              <a:t>Source</a:t>
            </a:r>
            <a:endParaRPr lang="en-US" sz="800" dirty="0"/>
          </a:p>
        </p:txBody>
      </p:sp>
      <p:sp>
        <p:nvSpPr>
          <p:cNvPr id="45" name="Rectangle 44"/>
          <p:cNvSpPr/>
          <p:nvPr/>
        </p:nvSpPr>
        <p:spPr>
          <a:xfrm>
            <a:off x="10771675" y="6355191"/>
            <a:ext cx="12096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4"/>
              </a:rPr>
              <a:t>Source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6992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5989" y="93872"/>
            <a:ext cx="10972800" cy="1143000"/>
          </a:xfrm>
        </p:spPr>
        <p:txBody>
          <a:bodyPr/>
          <a:lstStyle/>
          <a:p>
            <a:r>
              <a:rPr lang="en-US" dirty="0"/>
              <a:t>East Ohio Gas LNG Incident (1944)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02080" y="5500170"/>
            <a:ext cx="9144000" cy="122962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36180" y="1599062"/>
            <a:ext cx="3648075" cy="37237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8"/>
          <p:cNvSpPr>
            <a:spLocks noGrp="1"/>
          </p:cNvSpPr>
          <p:nvPr>
            <p:ph idx="1"/>
          </p:nvPr>
        </p:nvSpPr>
        <p:spPr>
          <a:xfrm>
            <a:off x="280280" y="1507649"/>
            <a:ext cx="7123610" cy="3901108"/>
          </a:xfrm>
        </p:spPr>
        <p:txBody>
          <a:bodyPr>
            <a:normAutofit/>
          </a:bodyPr>
          <a:lstStyle/>
          <a:p>
            <a:pPr marL="0" indent="0" fontAlgn="auto">
              <a:buNone/>
              <a:defRPr/>
            </a:pPr>
            <a:r>
              <a:rPr lang="en-US" sz="1600" u="sng" dirty="0"/>
              <a:t>LNG Release Event: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sz="1600" dirty="0"/>
              <a:t>Laboratory workers spotted white vapor leaking from the LNG tank (2:30 PM 10/20/44)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/>
              <a:t>10 minutes later – “violent explosion from sewer”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600" dirty="0"/>
              <a:t>Flames as high as 2,500 </a:t>
            </a:r>
            <a:r>
              <a:rPr lang="en-US" sz="1600" dirty="0" err="1"/>
              <a:t>ft</a:t>
            </a:r>
            <a:r>
              <a:rPr lang="en-US" sz="1600" dirty="0"/>
              <a:t> in the air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600" dirty="0"/>
              <a:t>Everything within a half mile was completely destroyed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/>
              <a:t>Gas was trapped in the sewer systems and exploded</a:t>
            </a:r>
          </a:p>
          <a:p>
            <a:pPr marL="0" indent="0">
              <a:buNone/>
              <a:defRPr/>
            </a:pPr>
            <a:r>
              <a:rPr lang="en-US" sz="1600" u="sng" dirty="0"/>
              <a:t>Consequences:</a:t>
            </a:r>
            <a:endParaRPr lang="en-US" sz="1600" dirty="0"/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/>
              <a:t>130 fatalities, 225 injuries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/>
              <a:t>Destroyed plant and city</a:t>
            </a:r>
          </a:p>
          <a:p>
            <a:pPr marL="0" indent="0">
              <a:buNone/>
              <a:defRPr/>
            </a:pPr>
            <a:r>
              <a:rPr lang="en-US" sz="1600" u="sng" dirty="0"/>
              <a:t>Industry Learnings:</a:t>
            </a:r>
            <a:endParaRPr lang="en-US" sz="1600" dirty="0"/>
          </a:p>
          <a:p>
            <a:pPr>
              <a:defRPr/>
            </a:pPr>
            <a:r>
              <a:rPr lang="en-US" sz="1600" dirty="0"/>
              <a:t>Improved metallurgy and insulation for LNG tanks</a:t>
            </a:r>
          </a:p>
          <a:p>
            <a:pPr>
              <a:defRPr/>
            </a:pPr>
            <a:r>
              <a:rPr lang="en-US" sz="1600" dirty="0"/>
              <a:t>Closed sewer systems; urban areas away from facilities</a:t>
            </a:r>
          </a:p>
          <a:p>
            <a:pPr lvl="1">
              <a:buFont typeface="Arial" pitchFamily="34" charset="0"/>
              <a:buChar char="•"/>
              <a:defRPr/>
            </a:pPr>
            <a:endParaRPr lang="en-US" sz="1000" dirty="0"/>
          </a:p>
          <a:p>
            <a:pPr lvl="1">
              <a:buFont typeface="Arial" pitchFamily="34" charset="0"/>
              <a:buChar char="•"/>
              <a:defRPr/>
            </a:pPr>
            <a:endParaRPr lang="en-US" sz="1000" dirty="0"/>
          </a:p>
          <a:p>
            <a:pPr fontAlgn="auto">
              <a:buFont typeface="Arial" pitchFamily="34" charset="0"/>
              <a:buChar char="•"/>
              <a:defRPr/>
            </a:pPr>
            <a:endParaRPr lang="en-US" sz="1200" dirty="0"/>
          </a:p>
          <a:p>
            <a:pPr fontAlgn="auto">
              <a:buFont typeface="Arial" pitchFamily="34" charset="0"/>
              <a:buChar char="•"/>
              <a:defRPr/>
            </a:pPr>
            <a:endParaRPr lang="en-US" sz="1600" b="1" i="1" kern="0" dirty="0">
              <a:latin typeface="Script MT Bold" panose="03040602040607080904" pitchFamily="66" charset="0"/>
              <a:cs typeface="ScriptS" panose="00000400000000000000" pitchFamily="2" charset="0"/>
            </a:endParaRPr>
          </a:p>
          <a:p>
            <a:pPr marL="0" indent="0" fontAlgn="auto">
              <a:buNone/>
              <a:defRPr/>
            </a:pPr>
            <a:endParaRPr lang="en-US" sz="1200" dirty="0"/>
          </a:p>
          <a:p>
            <a:pPr lvl="1" fontAlgn="auto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085" y="5560310"/>
            <a:ext cx="1403386" cy="1169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227" y="5535122"/>
            <a:ext cx="1397017" cy="112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0507979" y="6538638"/>
            <a:ext cx="12096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4"/>
              </a:rPr>
              <a:t>Source</a:t>
            </a:r>
            <a:endParaRPr lang="en-US" sz="1000" dirty="0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047" y="1665737"/>
            <a:ext cx="3362340" cy="358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370" y="5650591"/>
            <a:ext cx="1579352" cy="94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381" y="5568219"/>
            <a:ext cx="1481721" cy="1093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856" y="5577285"/>
            <a:ext cx="1718524" cy="110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11184254" y="5142948"/>
            <a:ext cx="533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9"/>
              </a:rPr>
              <a:t>Source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711041681"/>
      </p:ext>
    </p:extLst>
  </p:cSld>
  <p:clrMapOvr>
    <a:masterClrMapping/>
  </p:clrMapOvr>
</p:sld>
</file>

<file path=ppt/theme/theme1.xml><?xml version="1.0" encoding="utf-8"?>
<a:theme xmlns:a="http://schemas.openxmlformats.org/drawingml/2006/main" name="Valero Refinery Gener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257</Words>
  <Application>Microsoft Office PowerPoint</Application>
  <PresentationFormat>Widescreen</PresentationFormat>
  <Paragraphs>48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Script MT Bold</vt:lpstr>
      <vt:lpstr>Wingdings</vt:lpstr>
      <vt:lpstr>Valero Refinery Generic</vt:lpstr>
      <vt:lpstr>East Ohio Gas LNG Incident (1944)</vt:lpstr>
      <vt:lpstr>East Ohio Gas LNG Incident (1944)</vt:lpstr>
    </vt:vector>
  </TitlesOfParts>
  <Company>Valero Energy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Alfatesh, Wafa</dc:creator>
  <cp:lastModifiedBy>Lori McDonald</cp:lastModifiedBy>
  <cp:revision>14</cp:revision>
  <cp:lastPrinted>2018-02-26T18:12:13Z</cp:lastPrinted>
  <dcterms:created xsi:type="dcterms:W3CDTF">2018-02-23T22:03:26Z</dcterms:created>
  <dcterms:modified xsi:type="dcterms:W3CDTF">2021-01-14T16:22:56Z</dcterms:modified>
</cp:coreProperties>
</file>