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307" r:id="rId3"/>
    <p:sldId id="263" r:id="rId4"/>
    <p:sldId id="264" r:id="rId5"/>
    <p:sldId id="265" r:id="rId6"/>
    <p:sldId id="266" r:id="rId7"/>
    <p:sldId id="267" r:id="rId8"/>
    <p:sldId id="257" r:id="rId9"/>
    <p:sldId id="270" r:id="rId10"/>
    <p:sldId id="271" r:id="rId11"/>
    <p:sldId id="272" r:id="rId12"/>
    <p:sldId id="261" r:id="rId13"/>
    <p:sldId id="308" r:id="rId14"/>
    <p:sldId id="311" r:id="rId15"/>
    <p:sldId id="312" r:id="rId16"/>
    <p:sldId id="313" r:id="rId17"/>
    <p:sldId id="315" r:id="rId18"/>
    <p:sldId id="317" r:id="rId19"/>
    <p:sldId id="318" r:id="rId20"/>
    <p:sldId id="319" r:id="rId21"/>
    <p:sldId id="310" r:id="rId22"/>
    <p:sldId id="30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4660"/>
  </p:normalViewPr>
  <p:slideViewPr>
    <p:cSldViewPr snapToGrid="0">
      <p:cViewPr varScale="1">
        <p:scale>
          <a:sx n="88" d="100"/>
          <a:sy n="88" d="100"/>
        </p:scale>
        <p:origin x="2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377DC-AFD5-457D-A034-4CA7BF871853}" type="datetimeFigureOut">
              <a:rPr lang="en-US" smtClean="0"/>
              <a:t>9/20/2018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F582C-F61D-4A1B-9E86-9366FE26D712}" type="slidenum">
              <a:rPr lang="en-US" smtClean="0"/>
              <a:t>‹#›</a:t>
            </a:fld>
            <a:endParaRPr lang="en-US"/>
          </a:p>
        </p:txBody>
      </p:sp>
    </p:spTree>
    <p:extLst>
      <p:ext uri="{BB962C8B-B14F-4D97-AF65-F5344CB8AC3E}">
        <p14:creationId xmlns:p14="http://schemas.microsoft.com/office/powerpoint/2010/main" val="376342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9/20/2018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9/20/2018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Understanding RAGAGEP </a:t>
            </a:r>
            <a:r>
              <a:rPr lang="en-US" sz="4000" dirty="0" smtClean="0"/>
              <a:t>for refineries</a:t>
            </a:r>
            <a:endParaRPr lang="en-US" sz="7200" dirty="0"/>
          </a:p>
        </p:txBody>
      </p:sp>
      <p:sp>
        <p:nvSpPr>
          <p:cNvPr id="3" name="Subtitle 2"/>
          <p:cNvSpPr>
            <a:spLocks noGrp="1"/>
          </p:cNvSpPr>
          <p:nvPr>
            <p:ph type="subTitle" idx="1"/>
          </p:nvPr>
        </p:nvSpPr>
        <p:spPr/>
        <p:txBody>
          <a:bodyPr>
            <a:normAutofit/>
          </a:bodyPr>
          <a:lstStyle/>
          <a:p>
            <a:r>
              <a:rPr lang="en-US" sz="3200" dirty="0" smtClean="0"/>
              <a:t>What is and is not a Ragagep</a:t>
            </a:r>
            <a:endParaRPr lang="en-US" sz="3200" dirty="0"/>
          </a:p>
        </p:txBody>
      </p:sp>
    </p:spTree>
    <p:extLst>
      <p:ext uri="{BB962C8B-B14F-4D97-AF65-F5344CB8AC3E}">
        <p14:creationId xmlns:p14="http://schemas.microsoft.com/office/powerpoint/2010/main" val="234259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RAGAGEP </a:t>
            </a:r>
            <a:r>
              <a:rPr lang="en-US" dirty="0"/>
              <a:t>Used </a:t>
            </a:r>
            <a:r>
              <a:rPr lang="en-US" dirty="0" smtClean="0"/>
              <a:t>In 5189.1- (j)(2)(A)(B) and (3)(A)</a:t>
            </a:r>
            <a:endParaRPr lang="en-US" dirty="0"/>
          </a:p>
        </p:txBody>
      </p:sp>
      <p:sp>
        <p:nvSpPr>
          <p:cNvPr id="3" name="Content Placeholder 2"/>
          <p:cNvSpPr>
            <a:spLocks noGrp="1"/>
          </p:cNvSpPr>
          <p:nvPr>
            <p:ph idx="1"/>
          </p:nvPr>
        </p:nvSpPr>
        <p:spPr>
          <a:xfrm>
            <a:off x="1451579" y="1924594"/>
            <a:ext cx="9603275" cy="4180115"/>
          </a:xfrm>
        </p:spPr>
        <p:txBody>
          <a:bodyPr>
            <a:normAutofit/>
          </a:bodyPr>
          <a:lstStyle/>
          <a:p>
            <a:r>
              <a:rPr lang="en-US" dirty="0"/>
              <a:t>(2) Inspection and testing.</a:t>
            </a:r>
          </a:p>
          <a:p>
            <a:pPr lvl="1"/>
            <a:r>
              <a:rPr lang="en-US" dirty="0"/>
              <a:t>(A) Inspections and tests shall be performed on process equipment </a:t>
            </a:r>
            <a:r>
              <a:rPr lang="en-US" dirty="0">
                <a:solidFill>
                  <a:srgbClr val="0033CC"/>
                </a:solidFill>
              </a:rPr>
              <a:t>using procedures that meet or exceed RAGAGEP.</a:t>
            </a:r>
          </a:p>
          <a:p>
            <a:pPr lvl="1"/>
            <a:r>
              <a:rPr lang="en-US" dirty="0"/>
              <a:t>(B) The frequency of inspections and tests shall be consistent with: (1) the applicable manufacturer's recommendations, (2) RAGAGEP or (3) </a:t>
            </a:r>
            <a:r>
              <a:rPr lang="en-US" dirty="0">
                <a:solidFill>
                  <a:srgbClr val="0033CC"/>
                </a:solidFill>
              </a:rPr>
              <a:t>internal practices that are more protective than (1) or (2). </a:t>
            </a:r>
            <a:r>
              <a:rPr lang="en-US" dirty="0"/>
              <a:t>Inspections and tests shall be conducted more frequently if necessary, based on the operating experience with the process equipment.</a:t>
            </a:r>
          </a:p>
          <a:p>
            <a:r>
              <a:rPr lang="en-US" dirty="0"/>
              <a:t>(3) Equipment deficiencies.</a:t>
            </a:r>
          </a:p>
          <a:p>
            <a:pPr lvl="1"/>
            <a:r>
              <a:rPr lang="en-US" dirty="0"/>
              <a:t>(A) The employer shall correct deficiencies to ensure safe operation of process equipment. </a:t>
            </a:r>
            <a:r>
              <a:rPr lang="en-US" dirty="0">
                <a:solidFill>
                  <a:srgbClr val="0033CC"/>
                </a:solidFill>
              </a:rPr>
              <a:t>Repair methodologies shall be consistent with RAGAGEP or more protective internal practices.</a:t>
            </a:r>
          </a:p>
          <a:p>
            <a:endParaRPr lang="en-US" dirty="0"/>
          </a:p>
        </p:txBody>
      </p:sp>
    </p:spTree>
    <p:extLst>
      <p:ext uri="{BB962C8B-B14F-4D97-AF65-F5344CB8AC3E}">
        <p14:creationId xmlns:p14="http://schemas.microsoft.com/office/powerpoint/2010/main" val="207730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RAGAGEP </a:t>
            </a:r>
            <a:r>
              <a:rPr lang="en-US" dirty="0"/>
              <a:t>Used In 5189.1- (4) Quality assurance.</a:t>
            </a:r>
          </a:p>
        </p:txBody>
      </p:sp>
      <p:sp>
        <p:nvSpPr>
          <p:cNvPr id="3" name="Content Placeholder 2"/>
          <p:cNvSpPr>
            <a:spLocks noGrp="1"/>
          </p:cNvSpPr>
          <p:nvPr>
            <p:ph idx="1"/>
          </p:nvPr>
        </p:nvSpPr>
        <p:spPr/>
        <p:txBody>
          <a:bodyPr/>
          <a:lstStyle/>
          <a:p>
            <a:r>
              <a:rPr lang="en-US" dirty="0"/>
              <a:t>(B) If the employer installs new process equipment or has existing process equipment for which no RAGAGEP exists, </a:t>
            </a:r>
            <a:r>
              <a:rPr lang="en-US" dirty="0">
                <a:solidFill>
                  <a:srgbClr val="0033CC"/>
                </a:solidFill>
              </a:rPr>
              <a:t>the employer shall document and ensure that this equipment is designed, constructed, installed, maintained, inspected, tested and operating in a safe manner.</a:t>
            </a:r>
          </a:p>
        </p:txBody>
      </p:sp>
    </p:spTree>
    <p:extLst>
      <p:ext uri="{BB962C8B-B14F-4D97-AF65-F5344CB8AC3E}">
        <p14:creationId xmlns:p14="http://schemas.microsoft.com/office/powerpoint/2010/main" val="286001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RAGAGEP applies</a:t>
            </a:r>
            <a:endParaRPr lang="en-US" dirty="0"/>
          </a:p>
        </p:txBody>
      </p:sp>
      <p:sp>
        <p:nvSpPr>
          <p:cNvPr id="3" name="Content Placeholder 2"/>
          <p:cNvSpPr>
            <a:spLocks noGrp="1"/>
          </p:cNvSpPr>
          <p:nvPr>
            <p:ph idx="1"/>
          </p:nvPr>
        </p:nvSpPr>
        <p:spPr>
          <a:xfrm>
            <a:off x="1451579" y="1932603"/>
            <a:ext cx="9603275" cy="4160625"/>
          </a:xfrm>
        </p:spPr>
        <p:txBody>
          <a:bodyPr>
            <a:normAutofit/>
          </a:bodyPr>
          <a:lstStyle/>
          <a:p>
            <a:r>
              <a:rPr lang="en-US" dirty="0"/>
              <a:t>As used in the PSM standard, RAGAGEP apply </a:t>
            </a:r>
            <a:r>
              <a:rPr lang="en-US" dirty="0" smtClean="0"/>
              <a:t>to process </a:t>
            </a:r>
            <a:r>
              <a:rPr lang="en-US" dirty="0"/>
              <a:t>equipment design and maintenance</a:t>
            </a:r>
            <a:r>
              <a:rPr lang="en-US" dirty="0" smtClean="0"/>
              <a:t>; inspection </a:t>
            </a:r>
            <a:r>
              <a:rPr lang="en-US" dirty="0"/>
              <a:t>and test practices; and inspection </a:t>
            </a:r>
            <a:r>
              <a:rPr lang="en-US" dirty="0" smtClean="0"/>
              <a:t>and test frequencies. Examples:</a:t>
            </a:r>
          </a:p>
          <a:p>
            <a:pPr lvl="1"/>
            <a:r>
              <a:rPr lang="en-US" dirty="0" smtClean="0"/>
              <a:t>API 510 Pressure Vessel Codes</a:t>
            </a:r>
          </a:p>
          <a:p>
            <a:pPr lvl="1"/>
            <a:r>
              <a:rPr lang="en-US" dirty="0" smtClean="0"/>
              <a:t>API 537 Flare System</a:t>
            </a:r>
          </a:p>
          <a:p>
            <a:pPr lvl="1"/>
            <a:r>
              <a:rPr lang="en-US" dirty="0" smtClean="0"/>
              <a:t>API 570 Pipe Inspection Code</a:t>
            </a:r>
          </a:p>
          <a:p>
            <a:r>
              <a:rPr lang="en-US" dirty="0" smtClean="0"/>
              <a:t>What it does NOT apply to is:</a:t>
            </a:r>
          </a:p>
          <a:p>
            <a:pPr lvl="1"/>
            <a:r>
              <a:rPr lang="en-US" dirty="0" smtClean="0"/>
              <a:t>API/RP 755 Fatigue </a:t>
            </a:r>
            <a:r>
              <a:rPr lang="en-US" dirty="0"/>
              <a:t>Risk Management Systems for Personnel in the Refining </a:t>
            </a:r>
            <a:r>
              <a:rPr lang="en-US" dirty="0" smtClean="0"/>
              <a:t>and Petrochemical </a:t>
            </a:r>
            <a:r>
              <a:rPr lang="en-US" dirty="0"/>
              <a:t>Industries </a:t>
            </a:r>
            <a:endParaRPr lang="en-US" dirty="0" smtClean="0"/>
          </a:p>
          <a:p>
            <a:pPr lvl="1"/>
            <a:r>
              <a:rPr lang="en-US" dirty="0" smtClean="0"/>
              <a:t>API Environmental Health &amp; Safety Mission and Guiding Principles</a:t>
            </a:r>
          </a:p>
          <a:p>
            <a:pPr lvl="1"/>
            <a:r>
              <a:rPr lang="en-US" dirty="0" smtClean="0"/>
              <a:t>Most CCPS Books</a:t>
            </a:r>
          </a:p>
          <a:p>
            <a:pPr lvl="1"/>
            <a:endParaRPr lang="en-US" dirty="0"/>
          </a:p>
        </p:txBody>
      </p:sp>
    </p:spTree>
    <p:extLst>
      <p:ext uri="{BB962C8B-B14F-4D97-AF65-F5344CB8AC3E}">
        <p14:creationId xmlns:p14="http://schemas.microsoft.com/office/powerpoint/2010/main" val="132286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Cal/OSHA Use of the Word “Should” in Ragagep</a:t>
            </a:r>
            <a:endParaRPr lang="en-US" dirty="0"/>
          </a:p>
        </p:txBody>
      </p:sp>
      <p:sp>
        <p:nvSpPr>
          <p:cNvPr id="3" name="Content Placeholder 2"/>
          <p:cNvSpPr>
            <a:spLocks noGrp="1"/>
          </p:cNvSpPr>
          <p:nvPr>
            <p:ph idx="1"/>
          </p:nvPr>
        </p:nvSpPr>
        <p:spPr/>
        <p:txBody>
          <a:bodyPr>
            <a:normAutofit fontScale="92500" lnSpcReduction="10000"/>
          </a:bodyPr>
          <a:lstStyle/>
          <a:p>
            <a:r>
              <a:rPr lang="en-US" dirty="0"/>
              <a:t>Use of the term "should" or similar language in RAGAGEP denotes a recommendation that reflects an acceptable and preferred practice. If a "should" provision in the employer's selected RAGAGEP is applicable to the covered process or particular situation, </a:t>
            </a:r>
            <a:r>
              <a:rPr lang="en-US" dirty="0" smtClean="0"/>
              <a:t>the CSHO will presume </a:t>
            </a:r>
            <a:r>
              <a:rPr lang="en-US" dirty="0"/>
              <a:t>that </a:t>
            </a:r>
            <a:r>
              <a:rPr lang="en-US" dirty="0" smtClean="0"/>
              <a:t>the employer’s </a:t>
            </a:r>
            <a:r>
              <a:rPr lang="en-US" dirty="0"/>
              <a:t>compliance with the </a:t>
            </a:r>
            <a:r>
              <a:rPr lang="en-US"/>
              <a:t>recommended </a:t>
            </a:r>
            <a:r>
              <a:rPr lang="en-US" smtClean="0"/>
              <a:t>practice </a:t>
            </a:r>
            <a:r>
              <a:rPr lang="en-US" dirty="0"/>
              <a:t>is acceptable.</a:t>
            </a:r>
          </a:p>
          <a:p>
            <a:r>
              <a:rPr lang="en-US" dirty="0" smtClean="0"/>
              <a:t>If </a:t>
            </a:r>
            <a:r>
              <a:rPr lang="en-US" dirty="0"/>
              <a:t>an employer selects RAGAGEP that contains "should" provisions, but does not follow them, </a:t>
            </a:r>
            <a:r>
              <a:rPr lang="en-US" dirty="0" smtClean="0"/>
              <a:t>the </a:t>
            </a:r>
            <a:r>
              <a:rPr lang="en-US" dirty="0"/>
              <a:t>CSHO </a:t>
            </a:r>
            <a:r>
              <a:rPr lang="en-US" dirty="0" smtClean="0"/>
              <a:t>will </a:t>
            </a:r>
            <a:r>
              <a:rPr lang="en-US" dirty="0"/>
              <a:t>evaluate whether the employer's approach reflects recognized and generally accepted </a:t>
            </a:r>
            <a:r>
              <a:rPr lang="en-US" dirty="0" smtClean="0"/>
              <a:t>good engineering </a:t>
            </a:r>
            <a:r>
              <a:rPr lang="en-US" dirty="0"/>
              <a:t>practices and whether the employer documented that its equipment complies with RAGAGEP. </a:t>
            </a:r>
            <a:r>
              <a:rPr lang="en-US" dirty="0" smtClean="0"/>
              <a:t> An </a:t>
            </a:r>
            <a:r>
              <a:rPr lang="en-US" dirty="0"/>
              <a:t>employer does not need to document deviations from a "should" statement provided it documents that its equipment complies with RAGAGEP.</a:t>
            </a:r>
          </a:p>
        </p:txBody>
      </p:sp>
    </p:spTree>
    <p:extLst>
      <p:ext uri="{BB962C8B-B14F-4D97-AF65-F5344CB8AC3E}">
        <p14:creationId xmlns:p14="http://schemas.microsoft.com/office/powerpoint/2010/main" val="156777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470263"/>
            <a:ext cx="9603275" cy="1383491"/>
          </a:xfrm>
        </p:spPr>
        <p:txBody>
          <a:bodyPr>
            <a:normAutofit fontScale="90000"/>
          </a:bodyPr>
          <a:lstStyle/>
          <a:p>
            <a:r>
              <a:rPr lang="en-US" dirty="0"/>
              <a:t>SAFETY SHOWERS IN </a:t>
            </a:r>
            <a:r>
              <a:rPr lang="en-US" dirty="0" smtClean="0"/>
              <a:t>ammonia refrigeration ENGINE ROOMS, </a:t>
            </a:r>
            <a:r>
              <a:rPr lang="en-US" dirty="0"/>
              <a:t>WHAT'S EVERYONE GETTING ALL WET ABOUT?</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4121009" y="1853754"/>
            <a:ext cx="4264413" cy="4264413"/>
          </a:xfrm>
          <a:prstGeom prst="rect">
            <a:avLst/>
          </a:prstGeom>
        </p:spPr>
      </p:pic>
    </p:spTree>
    <p:extLst>
      <p:ext uri="{BB962C8B-B14F-4D97-AF65-F5344CB8AC3E}">
        <p14:creationId xmlns:p14="http://schemas.microsoft.com/office/powerpoint/2010/main" val="352939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T8 §5162. EMERGENCY EYEWASH AND SHOWER EQUIPMENT.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smtClean="0">
                <a:latin typeface="Times New Roman" panose="02020603050405020304" pitchFamily="18" charset="0"/>
                <a:cs typeface="Times New Roman" panose="02020603050405020304" pitchFamily="18" charset="0"/>
              </a:rPr>
              <a:t>a) Plumbed </a:t>
            </a:r>
            <a:r>
              <a:rPr lang="en-US" dirty="0">
                <a:latin typeface="Times New Roman" panose="02020603050405020304" pitchFamily="18" charset="0"/>
                <a:cs typeface="Times New Roman" panose="02020603050405020304" pitchFamily="18" charset="0"/>
              </a:rPr>
              <a:t>or self-contained eyewash or </a:t>
            </a:r>
            <a:r>
              <a:rPr lang="en-US" dirty="0" smtClean="0">
                <a:latin typeface="Times New Roman" panose="02020603050405020304" pitchFamily="18" charset="0"/>
                <a:cs typeface="Times New Roman" panose="02020603050405020304" pitchFamily="18" charset="0"/>
              </a:rPr>
              <a:t>eye/facewash </a:t>
            </a:r>
            <a:r>
              <a:rPr lang="en-US" dirty="0">
                <a:latin typeface="Times New Roman" panose="02020603050405020304" pitchFamily="18" charset="0"/>
                <a:cs typeface="Times New Roman" panose="02020603050405020304" pitchFamily="18" charset="0"/>
              </a:rPr>
              <a:t>equipment which meets the requirements of sections 5, 7,or 9 of ANSI Z358.1-1981, Emergency Eyewash and Shower Equipment. incorporated ...reference, shall be provided at all work areas ...,during routine operations or foreseeable emergencies, the eyes of an employee may come into contact with a substance which can cause corrosion</a:t>
            </a:r>
            <a:r>
              <a:rPr lang="en-US" dirty="0" smtClean="0">
                <a:latin typeface="Times New Roman" panose="02020603050405020304" pitchFamily="18" charset="0"/>
                <a:cs typeface="Times New Roman" panose="02020603050405020304" pitchFamily="18" charset="0"/>
              </a:rPr>
              <a:t>, severe </a:t>
            </a:r>
            <a:r>
              <a:rPr lang="en-US" dirty="0">
                <a:latin typeface="Times New Roman" panose="02020603050405020304" pitchFamily="18" charset="0"/>
                <a:cs typeface="Times New Roman" panose="02020603050405020304" pitchFamily="18" charset="0"/>
              </a:rPr>
              <a:t>irritation or permanent tissue damage or which is toxic by absorption</a:t>
            </a:r>
            <a:r>
              <a:rPr lang="en-US" dirty="0" smtClean="0">
                <a:latin typeface="Times New Roman" panose="02020603050405020304" pitchFamily="18" charset="0"/>
                <a:cs typeface="Times New Roman" panose="02020603050405020304" pitchFamily="18" charset="0"/>
              </a:rPr>
              <a:t>. Water </a:t>
            </a:r>
            <a:r>
              <a:rPr lang="en-US" dirty="0">
                <a:latin typeface="Times New Roman" panose="02020603050405020304" pitchFamily="18" charset="0"/>
                <a:cs typeface="Times New Roman" panose="02020603050405020304" pitchFamily="18" charset="0"/>
              </a:rPr>
              <a:t>hoses, sink faucets</a:t>
            </a:r>
            <a:r>
              <a:rPr lang="en-US" dirty="0" smtClean="0">
                <a:latin typeface="Times New Roman" panose="02020603050405020304" pitchFamily="18" charset="0"/>
                <a:cs typeface="Times New Roman" panose="02020603050405020304" pitchFamily="18" charset="0"/>
              </a:rPr>
              <a:t>, or </a:t>
            </a:r>
            <a:r>
              <a:rPr lang="en-US" dirty="0">
                <a:latin typeface="Times New Roman" panose="02020603050405020304" pitchFamily="18" charset="0"/>
                <a:cs typeface="Times New Roman" panose="02020603050405020304" pitchFamily="18" charset="0"/>
              </a:rPr>
              <a:t>showers are not acceptable eyewash facilities. Personal eyewash units or drench hoses which meet the requirements of section 6 or 8 of ANSI Z358.1-1981</a:t>
            </a:r>
          </a:p>
        </p:txBody>
      </p:sp>
    </p:spTree>
    <p:extLst>
      <p:ext uri="{BB962C8B-B14F-4D97-AF65-F5344CB8AC3E}">
        <p14:creationId xmlns:p14="http://schemas.microsoft.com/office/powerpoint/2010/main" val="83602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T8 §5162. EMERGENCY EYEWASH AND SHOWER EQUIPMENT.</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(c) Location. Emergency eyewash facilities and deluge showers shall be in accessible locations </a:t>
            </a:r>
            <a:r>
              <a:rPr lang="en-US" b="1" i="1" dirty="0">
                <a:latin typeface="Times New Roman" panose="02020603050405020304" pitchFamily="18" charset="0"/>
                <a:cs typeface="Times New Roman" panose="02020603050405020304" pitchFamily="18" charset="0"/>
              </a:rPr>
              <a:t>that require </a:t>
            </a:r>
            <a:r>
              <a:rPr lang="en-US" b="1" dirty="0">
                <a:latin typeface="Times New Roman" panose="02020603050405020304" pitchFamily="18" charset="0"/>
                <a:cs typeface="Times New Roman" panose="02020603050405020304" pitchFamily="18" charset="0"/>
              </a:rPr>
              <a:t>no </a:t>
            </a:r>
            <a:r>
              <a:rPr lang="en-US" b="1" i="1" dirty="0">
                <a:latin typeface="Times New Roman" panose="02020603050405020304" pitchFamily="18" charset="0"/>
                <a:cs typeface="Times New Roman" panose="02020603050405020304" pitchFamily="18" charset="0"/>
              </a:rPr>
              <a:t>more than  1</a:t>
            </a:r>
            <a:r>
              <a:rPr lang="en-US" b="1" i="1" dirty="0" smtClean="0">
                <a:latin typeface="Times New Roman" panose="02020603050405020304" pitchFamily="18" charset="0"/>
                <a:cs typeface="Times New Roman" panose="02020603050405020304" pitchFamily="18" charset="0"/>
              </a:rPr>
              <a:t>0 </a:t>
            </a:r>
            <a:r>
              <a:rPr lang="en-US" b="1" dirty="0">
                <a:latin typeface="Times New Roman" panose="02020603050405020304" pitchFamily="18" charset="0"/>
                <a:cs typeface="Times New Roman" panose="02020603050405020304" pitchFamily="18" charset="0"/>
              </a:rPr>
              <a:t>seconds </a:t>
            </a:r>
            <a:r>
              <a:rPr lang="en-US" b="1" i="1" dirty="0">
                <a:latin typeface="Times New Roman" panose="02020603050405020304" pitchFamily="18" charset="0"/>
                <a:cs typeface="Times New Roman" panose="02020603050405020304" pitchFamily="18" charset="0"/>
              </a:rPr>
              <a:t>for  the injured </a:t>
            </a:r>
            <a:r>
              <a:rPr lang="en-US" b="1" dirty="0">
                <a:latin typeface="Times New Roman" panose="02020603050405020304" pitchFamily="18" charset="0"/>
                <a:cs typeface="Times New Roman" panose="02020603050405020304" pitchFamily="18" charset="0"/>
              </a:rPr>
              <a:t>person to </a:t>
            </a:r>
            <a:r>
              <a:rPr lang="en-US" b="1" i="1" dirty="0">
                <a:latin typeface="Times New Roman" panose="02020603050405020304" pitchFamily="18" charset="0"/>
                <a:cs typeface="Times New Roman" panose="02020603050405020304" pitchFamily="18" charset="0"/>
              </a:rPr>
              <a:t>reach. </a:t>
            </a:r>
            <a:r>
              <a:rPr lang="en-US" dirty="0">
                <a:latin typeface="Times New Roman" panose="02020603050405020304" pitchFamily="18" charset="0"/>
                <a:cs typeface="Times New Roman" panose="02020603050405020304" pitchFamily="18" charset="0"/>
              </a:rPr>
              <a:t>If both an eyewash and shower are needed, they shall be located so that both can be used at the same time by one person. </a:t>
            </a:r>
            <a:r>
              <a:rPr lang="en-US" b="1" i="1" dirty="0">
                <a:latin typeface="Times New Roman" panose="02020603050405020304" pitchFamily="18" charset="0"/>
                <a:cs typeface="Times New Roman" panose="02020603050405020304" pitchFamily="18" charset="0"/>
              </a:rPr>
              <a:t>The area of the eyewash  and shower equipment  shall  be maintained  free of items which </a:t>
            </a:r>
            <a:r>
              <a:rPr lang="en-US" b="1" dirty="0">
                <a:latin typeface="Times New Roman" panose="02020603050405020304" pitchFamily="18" charset="0"/>
                <a:cs typeface="Times New Roman" panose="02020603050405020304" pitchFamily="18" charset="0"/>
              </a:rPr>
              <a:t>obstruct </a:t>
            </a:r>
            <a:r>
              <a:rPr lang="en-US" b="1" i="1" dirty="0">
                <a:latin typeface="Times New Roman" panose="02020603050405020304" pitchFamily="18" charset="0"/>
                <a:cs typeface="Times New Roman" panose="02020603050405020304" pitchFamily="18" charset="0"/>
              </a:rPr>
              <a:t>their </a:t>
            </a:r>
            <a:r>
              <a:rPr lang="en-US" b="1" dirty="0">
                <a:latin typeface="Times New Roman" panose="02020603050405020304" pitchFamily="18" charset="0"/>
                <a:cs typeface="Times New Roman" panose="02020603050405020304" pitchFamily="18" charset="0"/>
              </a:rPr>
              <a:t>use.</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52739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THINK ABOUT ...</a:t>
            </a:r>
            <a:br>
              <a:rPr lang="en-US" dirty="0"/>
            </a:br>
            <a:endParaRPr lang="en-US" dirty="0"/>
          </a:p>
        </p:txBody>
      </p:sp>
      <p:sp>
        <p:nvSpPr>
          <p:cNvPr id="3" name="Content Placeholder 2"/>
          <p:cNvSpPr>
            <a:spLocks noGrp="1"/>
          </p:cNvSpPr>
          <p:nvPr>
            <p:ph idx="1"/>
          </p:nvPr>
        </p:nvSpPr>
        <p:spPr/>
        <p:txBody>
          <a:bodyPr>
            <a:normAutofit/>
          </a:bodyPr>
          <a:lstStyle/>
          <a:p>
            <a:pPr lvl="0"/>
            <a:r>
              <a:rPr lang="en-US" dirty="0">
                <a:latin typeface="Times New Roman" panose="02020603050405020304" pitchFamily="18" charset="0"/>
                <a:cs typeface="Times New Roman" panose="02020603050405020304" pitchFamily="18" charset="0"/>
              </a:rPr>
              <a:t>What is an </a:t>
            </a:r>
            <a:r>
              <a:rPr lang="en-US" dirty="0" smtClean="0">
                <a:latin typeface="Times New Roman" panose="02020603050405020304" pitchFamily="18" charset="0"/>
                <a:cs typeface="Times New Roman" panose="02020603050405020304" pitchFamily="18" charset="0"/>
              </a:rPr>
              <a:t>obstruction?</a:t>
            </a:r>
            <a:endParaRPr lang="en-US"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What is accessible location ?</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How far can you walk </a:t>
            </a:r>
            <a:r>
              <a:rPr lang="en-US" dirty="0" smtClean="0">
                <a:latin typeface="Times New Roman" panose="02020603050405020304" pitchFamily="18" charset="0"/>
                <a:cs typeface="Times New Roman" panose="02020603050405020304" pitchFamily="18" charset="0"/>
              </a:rPr>
              <a:t>in 10 seconds?</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Is anhydrous ammonia a "strong acid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Catastrophic </a:t>
            </a:r>
            <a:r>
              <a:rPr lang="en-US" dirty="0" smtClean="0">
                <a:latin typeface="Times New Roman" panose="02020603050405020304" pitchFamily="18" charset="0"/>
                <a:cs typeface="Times New Roman" panose="02020603050405020304" pitchFamily="18" charset="0"/>
              </a:rPr>
              <a:t>Release</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05104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THINGS TO THINK ABOUT ...</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b="1" dirty="0">
                <a:latin typeface="Times New Roman" panose="02020603050405020304" pitchFamily="18" charset="0"/>
                <a:cs typeface="Times New Roman" panose="02020603050405020304" pitchFamily="18" charset="0"/>
              </a:rPr>
              <a:t>Catastrophic Release</a:t>
            </a:r>
            <a:r>
              <a:rPr lang="en-US" b="1"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2010 Tulare ammonia </a:t>
            </a:r>
            <a:r>
              <a:rPr lang="en-US" dirty="0">
                <a:latin typeface="Times New Roman" panose="02020603050405020304" pitchFamily="18" charset="0"/>
                <a:cs typeface="Times New Roman" panose="02020603050405020304" pitchFamily="18" charset="0"/>
              </a:rPr>
              <a:t>safety day; out of </a:t>
            </a:r>
            <a:r>
              <a:rPr lang="en-US" dirty="0" smtClean="0">
                <a:latin typeface="Times New Roman" panose="02020603050405020304" pitchFamily="18" charset="0"/>
                <a:cs typeface="Times New Roman" panose="02020603050405020304" pitchFamily="18" charset="0"/>
              </a:rPr>
              <a:t>800 representing </a:t>
            </a:r>
            <a:r>
              <a:rPr lang="en-US" dirty="0">
                <a:latin typeface="Times New Roman" panose="02020603050405020304" pitchFamily="18" charset="0"/>
                <a:cs typeface="Times New Roman" panose="02020603050405020304" pitchFamily="18" charset="0"/>
              </a:rPr>
              <a:t>ammonia refrigeration </a:t>
            </a:r>
            <a:r>
              <a:rPr lang="en-US" dirty="0" smtClean="0">
                <a:latin typeface="Times New Roman" panose="02020603050405020304" pitchFamily="18" charset="0"/>
                <a:cs typeface="Times New Roman" panose="02020603050405020304" pitchFamily="18" charset="0"/>
              </a:rPr>
              <a:t>facilities, </a:t>
            </a:r>
            <a:r>
              <a:rPr lang="en-US" dirty="0">
                <a:latin typeface="Times New Roman" panose="02020603050405020304" pitchFamily="18" charset="0"/>
                <a:cs typeface="Times New Roman" panose="02020603050405020304" pitchFamily="18" charset="0"/>
              </a:rPr>
              <a:t>two </a:t>
            </a:r>
            <a:r>
              <a:rPr lang="en-US" dirty="0" smtClean="0">
                <a:latin typeface="Times New Roman" panose="02020603050405020304" pitchFamily="18" charset="0"/>
                <a:cs typeface="Times New Roman" panose="02020603050405020304" pitchFamily="18" charset="0"/>
              </a:rPr>
              <a:t>have seen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catastrophic release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anhydrous </a:t>
            </a:r>
            <a:r>
              <a:rPr lang="en-US" dirty="0">
                <a:latin typeface="Times New Roman" panose="02020603050405020304" pitchFamily="18" charset="0"/>
                <a:cs typeface="Times New Roman" panose="02020603050405020304" pitchFamily="18" charset="0"/>
              </a:rPr>
              <a:t>ammonia. </a:t>
            </a:r>
            <a:r>
              <a:rPr lang="en-US" dirty="0" smtClean="0">
                <a:latin typeface="Times New Roman" panose="02020603050405020304" pitchFamily="18" charset="0"/>
                <a:cs typeface="Times New Roman" panose="02020603050405020304" pitchFamily="18" charset="0"/>
              </a:rPr>
              <a:t>Everybody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the last </a:t>
            </a:r>
            <a:r>
              <a:rPr lang="en-US" dirty="0">
                <a:latin typeface="Times New Roman" panose="02020603050405020304" pitchFamily="18" charset="0"/>
                <a:cs typeface="Times New Roman" panose="02020603050405020304" pitchFamily="18" charset="0"/>
              </a:rPr>
              <a:t>3 years </a:t>
            </a:r>
            <a:r>
              <a:rPr lang="en-US" dirty="0" smtClean="0">
                <a:latin typeface="Times New Roman" panose="02020603050405020304" pitchFamily="18" charset="0"/>
                <a:cs typeface="Times New Roman" panose="02020603050405020304" pitchFamily="18" charset="0"/>
              </a:rPr>
              <a:t>have  </a:t>
            </a:r>
            <a:r>
              <a:rPr lang="en-US" dirty="0">
                <a:latin typeface="Times New Roman" panose="02020603050405020304" pitchFamily="18" charset="0"/>
                <a:cs typeface="Times New Roman" panose="02020603050405020304" pitchFamily="18" charset="0"/>
              </a:rPr>
              <a:t>seen a "minor" release.</a:t>
            </a:r>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949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a:t>
            </a:r>
            <a:r>
              <a:rPr lang="en-US" dirty="0" err="1" smtClean="0"/>
              <a:t>iAR</a:t>
            </a:r>
            <a:r>
              <a:rPr lang="en-US" dirty="0" smtClean="0"/>
              <a:t> </a:t>
            </a:r>
            <a:r>
              <a:rPr lang="en-US" dirty="0"/>
              <a:t>2 §6.3 .1.4</a:t>
            </a:r>
          </a:p>
        </p:txBody>
      </p:sp>
      <p:sp>
        <p:nvSpPr>
          <p:cNvPr id="3" name="Content Placeholder 2"/>
          <p:cNvSpPr>
            <a:spLocks noGrp="1"/>
          </p:cNvSpPr>
          <p:nvPr>
            <p:ph idx="1"/>
          </p:nvPr>
        </p:nvSpPr>
        <p:spPr/>
        <p:txBody>
          <a:bodyPr/>
          <a:lstStyle/>
          <a:p>
            <a:pPr lvl="0"/>
            <a:r>
              <a:rPr lang="en-US" sz="1600" b="1" dirty="0">
                <a:latin typeface="Times New Roman" panose="02020603050405020304" pitchFamily="18" charset="0"/>
                <a:cs typeface="Times New Roman" panose="02020603050405020304" pitchFamily="18" charset="0"/>
              </a:rPr>
              <a:t>Eye-wash &amp; Shower </a:t>
            </a:r>
            <a:r>
              <a:rPr lang="en-US" sz="1600" b="1" dirty="0" smtClean="0">
                <a:latin typeface="Times New Roman" panose="02020603050405020304" pitchFamily="18" charset="0"/>
                <a:cs typeface="Times New Roman" panose="02020603050405020304" pitchFamily="18" charset="0"/>
              </a:rPr>
              <a:t>Station</a:t>
            </a:r>
            <a:endParaRPr lang="en-US" sz="1600" dirty="0">
              <a:latin typeface="Times New Roman" panose="02020603050405020304" pitchFamily="18" charset="0"/>
              <a:cs typeface="Times New Roman" panose="02020603050405020304" pitchFamily="18" charset="0"/>
            </a:endParaRPr>
          </a:p>
          <a:p>
            <a:pPr lvl="1"/>
            <a:r>
              <a:rPr lang="en-US" sz="1600" dirty="0" smtClean="0">
                <a:latin typeface="Times New Roman" panose="02020603050405020304" pitchFamily="18" charset="0"/>
                <a:cs typeface="Times New Roman" panose="02020603050405020304" pitchFamily="18" charset="0"/>
              </a:rPr>
              <a:t>Shall be located </a:t>
            </a:r>
            <a:r>
              <a:rPr lang="en-US" sz="1600" dirty="0">
                <a:latin typeface="Times New Roman" panose="02020603050405020304" pitchFamily="18" charset="0"/>
                <a:cs typeface="Times New Roman" panose="02020603050405020304" pitchFamily="18" charset="0"/>
              </a:rPr>
              <a:t>outside </a:t>
            </a:r>
            <a:r>
              <a:rPr lang="en-US" sz="1600" dirty="0" smtClean="0">
                <a:latin typeface="Times New Roman" panose="02020603050405020304" pitchFamily="18" charset="0"/>
                <a:cs typeface="Times New Roman" panose="02020603050405020304" pitchFamily="18" charset="0"/>
              </a:rPr>
              <a:t>the exit </a:t>
            </a:r>
            <a:r>
              <a:rPr lang="en-US" sz="1600" dirty="0">
                <a:latin typeface="Times New Roman" panose="02020603050405020304" pitchFamily="18" charset="0"/>
                <a:cs typeface="Times New Roman" panose="02020603050405020304" pitchFamily="18" charset="0"/>
              </a:rPr>
              <a:t>door and </a:t>
            </a:r>
            <a:r>
              <a:rPr lang="en-US" sz="1600" dirty="0" smtClean="0">
                <a:latin typeface="Times New Roman" panose="02020603050405020304" pitchFamily="18" charset="0"/>
                <a:cs typeface="Times New Roman" panose="02020603050405020304" pitchFamily="18" charset="0"/>
              </a:rPr>
              <a:t>another </a:t>
            </a:r>
            <a:r>
              <a:rPr lang="en-US" sz="1600" b="1" dirty="0" smtClean="0">
                <a:latin typeface="Times New Roman" panose="02020603050405020304" pitchFamily="18" charset="0"/>
                <a:cs typeface="Times New Roman" panose="02020603050405020304" pitchFamily="18" charset="0"/>
              </a:rPr>
              <a:t>recommended </a:t>
            </a:r>
            <a:r>
              <a:rPr lang="en-US" sz="1600" b="1" i="1" dirty="0">
                <a:latin typeface="Times New Roman" panose="02020603050405020304" pitchFamily="18" charset="0"/>
                <a:cs typeface="Times New Roman" panose="02020603050405020304" pitchFamily="18" charset="0"/>
              </a:rPr>
              <a:t>inside </a:t>
            </a:r>
            <a:r>
              <a:rPr lang="en-US" sz="1600" b="1" i="1" dirty="0" smtClean="0">
                <a:latin typeface="Times New Roman" panose="02020603050405020304" pitchFamily="18" charset="0"/>
                <a:cs typeface="Times New Roman" panose="02020603050405020304" pitchFamily="18" charset="0"/>
              </a:rPr>
              <a:t>machinery/engine </a:t>
            </a:r>
            <a:r>
              <a:rPr lang="en-US" sz="1600" b="1" i="1" dirty="0" smtClean="0">
                <a:latin typeface="Times New Roman" panose="02020603050405020304" pitchFamily="18" charset="0"/>
                <a:cs typeface="Times New Roman" panose="02020603050405020304" pitchFamily="18" charset="0"/>
              </a:rPr>
              <a:t>room </a:t>
            </a:r>
          </a:p>
          <a:p>
            <a:endParaRPr lang="en-US" sz="1600" b="1" i="1" dirty="0">
              <a:latin typeface="Times New Roman" panose="02020603050405020304" pitchFamily="18" charset="0"/>
              <a:cs typeface="Times New Roman" panose="02020603050405020304" pitchFamily="18" charset="0"/>
            </a:endParaRPr>
          </a:p>
          <a:p>
            <a:pPr marL="0" indent="0">
              <a:buNone/>
            </a:pPr>
            <a:r>
              <a:rPr lang="en-US" sz="1600" b="1" i="1" dirty="0" smtClean="0">
                <a:latin typeface="Times New Roman" panose="02020603050405020304" pitchFamily="18" charset="0"/>
                <a:cs typeface="Times New Roman" panose="02020603050405020304" pitchFamily="18" charset="0"/>
              </a:rPr>
              <a:t>Is </a:t>
            </a:r>
            <a:r>
              <a:rPr lang="en-US" sz="1600" b="1" i="1" dirty="0">
                <a:latin typeface="Times New Roman" panose="02020603050405020304" pitchFamily="18" charset="0"/>
                <a:cs typeface="Times New Roman" panose="02020603050405020304" pitchFamily="18" charset="0"/>
              </a:rPr>
              <a:t>there a conflict?</a:t>
            </a:r>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7451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47404"/>
            <a:ext cx="9603275" cy="806350"/>
          </a:xfrm>
        </p:spPr>
        <p:txBody>
          <a:bodyPr>
            <a:noAutofit/>
          </a:bodyPr>
          <a:lstStyle/>
          <a:p>
            <a:pPr algn="ctr"/>
            <a:r>
              <a:rPr lang="en-US" sz="6000" dirty="0" smtClean="0"/>
              <a:t>RAGAGEP</a:t>
            </a:r>
            <a:endParaRPr lang="en-US" sz="6000" dirty="0"/>
          </a:p>
        </p:txBody>
      </p:sp>
      <p:sp>
        <p:nvSpPr>
          <p:cNvPr id="3" name="Content Placeholder 2"/>
          <p:cNvSpPr>
            <a:spLocks noGrp="1"/>
          </p:cNvSpPr>
          <p:nvPr>
            <p:ph idx="1"/>
          </p:nvPr>
        </p:nvSpPr>
        <p:spPr>
          <a:xfrm>
            <a:off x="1451579" y="2252749"/>
            <a:ext cx="9603275" cy="3213596"/>
          </a:xfrm>
        </p:spPr>
        <p:txBody>
          <a:bodyPr>
            <a:normAutofit/>
          </a:bodyPr>
          <a:lstStyle/>
          <a:p>
            <a:pPr marL="0" indent="0" algn="ctr">
              <a:buNone/>
            </a:pPr>
            <a:r>
              <a:rPr lang="en-US" sz="4000" dirty="0"/>
              <a:t>Say what you do and do what </a:t>
            </a:r>
            <a:r>
              <a:rPr lang="en-US" sz="4000" dirty="0" smtClean="0"/>
              <a:t>you say</a:t>
            </a:r>
          </a:p>
          <a:p>
            <a:pPr marL="0" indent="0" algn="ctr">
              <a:buNone/>
            </a:pPr>
            <a:endParaRPr lang="en-US" sz="3600" dirty="0" smtClean="0"/>
          </a:p>
          <a:p>
            <a:pPr marL="0" indent="0" algn="ctr">
              <a:buNone/>
            </a:pPr>
            <a:r>
              <a:rPr lang="en-US" sz="3600" dirty="0" smtClean="0"/>
              <a:t>Background </a:t>
            </a:r>
            <a:r>
              <a:rPr lang="en-US" sz="3600" dirty="0"/>
              <a:t>and Interpretations</a:t>
            </a:r>
          </a:p>
          <a:p>
            <a:pPr marL="0" indent="0" algn="ctr">
              <a:buNone/>
            </a:pPr>
            <a:endParaRPr lang="en-US" sz="3600" dirty="0"/>
          </a:p>
        </p:txBody>
      </p:sp>
    </p:spTree>
    <p:extLst>
      <p:ext uri="{BB962C8B-B14F-4D97-AF65-F5344CB8AC3E}">
        <p14:creationId xmlns:p14="http://schemas.microsoft.com/office/powerpoint/2010/main" val="2927683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heavy" dirty="0"/>
              <a:t>Let's Discuss ... </a:t>
            </a:r>
            <a:endParaRPr lang="en-US" dirty="0"/>
          </a:p>
        </p:txBody>
      </p:sp>
      <p:sp>
        <p:nvSpPr>
          <p:cNvPr id="3" name="Content Placeholder 2"/>
          <p:cNvSpPr>
            <a:spLocks noGrp="1"/>
          </p:cNvSpPr>
          <p:nvPr>
            <p:ph idx="1"/>
          </p:nvPr>
        </p:nvSpPr>
        <p:spPr/>
        <p:txBody>
          <a:bodyPr>
            <a:normAutofit/>
          </a:bodyPr>
          <a:lstStyle/>
          <a:p>
            <a:pPr lvl="0"/>
            <a:r>
              <a:rPr lang="en-US" sz="2800" dirty="0">
                <a:latin typeface="Times New Roman" panose="02020603050405020304" pitchFamily="18" charset="0"/>
                <a:cs typeface="Times New Roman" panose="02020603050405020304" pitchFamily="18" charset="0"/>
              </a:rPr>
              <a:t>Enforcement (by </a:t>
            </a:r>
            <a:r>
              <a:rPr lang="en-US" sz="2800" dirty="0" smtClean="0">
                <a:latin typeface="Times New Roman" panose="02020603050405020304" pitchFamily="18" charset="0"/>
                <a:cs typeface="Times New Roman" panose="02020603050405020304" pitchFamily="18" charset="0"/>
              </a:rPr>
              <a:t>Cal/OSHA)</a:t>
            </a:r>
            <a:endParaRPr lang="en-US" sz="2800" dirty="0">
              <a:latin typeface="Times New Roman" panose="02020603050405020304" pitchFamily="18" charset="0"/>
              <a:cs typeface="Times New Roman" panose="02020603050405020304" pitchFamily="18" charset="0"/>
            </a:endParaRPr>
          </a:p>
          <a:p>
            <a:pPr lvl="1"/>
            <a:r>
              <a:rPr lang="en-US" sz="2600" dirty="0" smtClean="0">
                <a:latin typeface="Times New Roman" panose="02020603050405020304" pitchFamily="18" charset="0"/>
                <a:cs typeface="Times New Roman" panose="02020603050405020304" pitchFamily="18" charset="0"/>
              </a:rPr>
              <a:t>T8 </a:t>
            </a: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5162 vs. </a:t>
            </a:r>
            <a:r>
              <a:rPr lang="en-US" sz="2600" dirty="0" err="1" smtClean="0">
                <a:latin typeface="Times New Roman" panose="02020603050405020304" pitchFamily="18" charset="0"/>
                <a:cs typeface="Times New Roman" panose="02020603050405020304" pitchFamily="18" charset="0"/>
              </a:rPr>
              <a:t>lIAR</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2 §</a:t>
            </a:r>
            <a:r>
              <a:rPr lang="en-US" sz="2600" dirty="0" smtClean="0">
                <a:latin typeface="Times New Roman" panose="02020603050405020304" pitchFamily="18" charset="0"/>
                <a:cs typeface="Times New Roman" panose="02020603050405020304" pitchFamily="18" charset="0"/>
              </a:rPr>
              <a:t>6.3.1.4</a:t>
            </a:r>
            <a:endParaRPr lang="en-US" sz="2600" dirty="0">
              <a:latin typeface="Times New Roman" panose="02020603050405020304" pitchFamily="18" charset="0"/>
              <a:cs typeface="Times New Roman" panose="02020603050405020304" pitchFamily="18" charset="0"/>
            </a:endParaRPr>
          </a:p>
          <a:p>
            <a:pPr marL="0" indent="0">
              <a:buNone/>
            </a:pPr>
            <a:endParaRPr lang="en-US" sz="2800" dirty="0"/>
          </a:p>
        </p:txBody>
      </p:sp>
    </p:spTree>
    <p:extLst>
      <p:ext uri="{BB962C8B-B14F-4D97-AF65-F5344CB8AC3E}">
        <p14:creationId xmlns:p14="http://schemas.microsoft.com/office/powerpoint/2010/main" val="281469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618309"/>
            <a:ext cx="9603275" cy="1152318"/>
          </a:xfrm>
        </p:spPr>
        <p:txBody>
          <a:bodyPr>
            <a:normAutofit/>
          </a:bodyPr>
          <a:lstStyle/>
          <a:p>
            <a:r>
              <a:rPr lang="en-US" dirty="0" smtClean="0"/>
              <a:t>Lastly, </a:t>
            </a:r>
            <a:br>
              <a:rPr lang="en-US" dirty="0" smtClean="0"/>
            </a:br>
            <a:r>
              <a:rPr lang="en-US" dirty="0" smtClean="0"/>
              <a:t>a Brain </a:t>
            </a:r>
            <a:r>
              <a:rPr lang="en-US" dirty="0" smtClean="0"/>
              <a:t>Teaser for our next meeting</a:t>
            </a:r>
            <a:endParaRPr lang="en-US" dirty="0"/>
          </a:p>
        </p:txBody>
      </p:sp>
      <p:sp>
        <p:nvSpPr>
          <p:cNvPr id="3" name="Content Placeholder 2"/>
          <p:cNvSpPr>
            <a:spLocks noGrp="1"/>
          </p:cNvSpPr>
          <p:nvPr>
            <p:ph idx="1"/>
          </p:nvPr>
        </p:nvSpPr>
        <p:spPr>
          <a:xfrm>
            <a:off x="1451579" y="2015732"/>
            <a:ext cx="9603275" cy="4069184"/>
          </a:xfrm>
        </p:spPr>
        <p:txBody>
          <a:bodyPr>
            <a:normAutofit fontScale="92500"/>
          </a:bodyPr>
          <a:lstStyle/>
          <a:p>
            <a:r>
              <a:rPr lang="en-US" dirty="0"/>
              <a:t>MOC (n)(3) Prior to implementing a major change, the employer shall review or conduct a DMR pursuant to subsection (k) and perform an HCA pursuant to subsection (l). The findings of the DMR and recommendations of the HCA shall be included in the MOC documentation.</a:t>
            </a:r>
          </a:p>
          <a:p>
            <a:r>
              <a:rPr lang="en-US" dirty="0"/>
              <a:t>Major Change.  </a:t>
            </a:r>
            <a:r>
              <a:rPr lang="en-US" i="1" u="sng" dirty="0"/>
              <a:t>Any </a:t>
            </a:r>
            <a:r>
              <a:rPr lang="en-US" dirty="0"/>
              <a:t>of the following:</a:t>
            </a:r>
          </a:p>
          <a:p>
            <a:pPr lvl="1"/>
            <a:r>
              <a:rPr lang="en-US" dirty="0"/>
              <a:t>Introduction of a new process, </a:t>
            </a:r>
            <a:r>
              <a:rPr lang="en-US" i="1" u="sng" dirty="0"/>
              <a:t>new process equipment</a:t>
            </a:r>
            <a:r>
              <a:rPr lang="en-US" dirty="0"/>
              <a:t>, or new highly hazardous material;</a:t>
            </a:r>
          </a:p>
          <a:p>
            <a:pPr lvl="1"/>
            <a:r>
              <a:rPr lang="en-US" dirty="0"/>
              <a:t>Any operational change outside of established safe operating limits; or,</a:t>
            </a:r>
          </a:p>
          <a:p>
            <a:pPr lvl="1"/>
            <a:r>
              <a:rPr lang="en-US" dirty="0"/>
              <a:t>Any alteration that introduces a new process safety hazard or worsens an existing process safety hazard.</a:t>
            </a:r>
          </a:p>
          <a:p>
            <a:r>
              <a:rPr lang="en-US" dirty="0"/>
              <a:t>Process Equipment. Equipment, including pressure vessels, rotating equipment, piping, instrumentation, process control, or </a:t>
            </a:r>
            <a:r>
              <a:rPr lang="en-US" dirty="0" smtClean="0"/>
              <a:t>appurtenance </a:t>
            </a:r>
            <a:r>
              <a:rPr lang="en-US" dirty="0"/>
              <a:t>related to a process.</a:t>
            </a:r>
          </a:p>
          <a:p>
            <a:endParaRPr lang="en-US" dirty="0"/>
          </a:p>
        </p:txBody>
      </p:sp>
    </p:spTree>
    <p:extLst>
      <p:ext uri="{BB962C8B-B14F-4D97-AF65-F5344CB8AC3E}">
        <p14:creationId xmlns:p14="http://schemas.microsoft.com/office/powerpoint/2010/main" val="2484608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6517" y="2600068"/>
            <a:ext cx="9603275" cy="1049235"/>
          </a:xfrm>
        </p:spPr>
        <p:txBody>
          <a:bodyPr>
            <a:norm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325135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Definition of a RAGAGEP (Fed/OSHA 2015 memo)</a:t>
            </a:r>
            <a:endParaRPr lang="en-US" dirty="0"/>
          </a:p>
        </p:txBody>
      </p:sp>
      <p:sp>
        <p:nvSpPr>
          <p:cNvPr id="3" name="Content Placeholder 2"/>
          <p:cNvSpPr>
            <a:spLocks noGrp="1"/>
          </p:cNvSpPr>
          <p:nvPr>
            <p:ph idx="1"/>
          </p:nvPr>
        </p:nvSpPr>
        <p:spPr>
          <a:xfrm>
            <a:off x="515389" y="1853754"/>
            <a:ext cx="11172305" cy="4297664"/>
          </a:xfrm>
        </p:spPr>
        <p:txBody>
          <a:bodyPr>
            <a:normAutofit/>
          </a:bodyPr>
          <a:lstStyle/>
          <a:p>
            <a:r>
              <a:rPr lang="en-US" b="1" dirty="0"/>
              <a:t>RAGAGEP Background</a:t>
            </a:r>
          </a:p>
          <a:p>
            <a:r>
              <a:rPr lang="en-US" sz="1800" dirty="0" smtClean="0"/>
              <a:t>Recognized </a:t>
            </a:r>
            <a:r>
              <a:rPr lang="en-US" sz="1800" dirty="0"/>
              <a:t>and Generally Accepted Good </a:t>
            </a:r>
            <a:r>
              <a:rPr lang="en-US" sz="1800" i="1" u="sng" dirty="0"/>
              <a:t>Engineering Practices</a:t>
            </a:r>
            <a:r>
              <a:rPr lang="en-US" sz="1800" dirty="0"/>
              <a:t> (RAGAGEP)</a:t>
            </a:r>
          </a:p>
          <a:p>
            <a:r>
              <a:rPr lang="en-US" sz="1800" dirty="0" smtClean="0"/>
              <a:t>The </a:t>
            </a:r>
            <a:r>
              <a:rPr lang="en-US" sz="1800" dirty="0"/>
              <a:t>term is referenced </a:t>
            </a:r>
            <a:r>
              <a:rPr lang="en-US" sz="1800" dirty="0" smtClean="0"/>
              <a:t>four </a:t>
            </a:r>
            <a:r>
              <a:rPr lang="en-US" sz="1800" dirty="0"/>
              <a:t>times in the PSM Standard:</a:t>
            </a:r>
          </a:p>
          <a:p>
            <a:pPr lvl="2"/>
            <a:r>
              <a:rPr lang="en-US" dirty="0" smtClean="0"/>
              <a:t>Paragraph </a:t>
            </a:r>
            <a:r>
              <a:rPr lang="en-US" dirty="0"/>
              <a:t>(d)(3)(ii) requires employers to document that process equipment complies </a:t>
            </a:r>
            <a:r>
              <a:rPr lang="en-US" dirty="0" smtClean="0"/>
              <a:t>with RAGAGEP;</a:t>
            </a:r>
          </a:p>
          <a:p>
            <a:pPr lvl="2"/>
            <a:r>
              <a:rPr lang="en-US" dirty="0"/>
              <a:t>Paragraph (d)(3)(iii) addresses situations where the design codes, standards, or practices used in the design and construction of existing equipment are no longer in general use. In such cases, the employer must determine and document that the equipment is designed, maintained, inspected, tested, and operating in a safe manner.</a:t>
            </a:r>
          </a:p>
          <a:p>
            <a:pPr lvl="2"/>
            <a:r>
              <a:rPr lang="en-US" dirty="0" smtClean="0"/>
              <a:t>Paragraph </a:t>
            </a:r>
            <a:r>
              <a:rPr lang="en-US" dirty="0"/>
              <a:t>(j)(4)(ii) requires that testing and inspecting procedures of process equipment </a:t>
            </a:r>
            <a:r>
              <a:rPr lang="en-US" dirty="0" smtClean="0"/>
              <a:t>to comply </a:t>
            </a:r>
            <a:r>
              <a:rPr lang="en-US" dirty="0"/>
              <a:t>with </a:t>
            </a:r>
            <a:r>
              <a:rPr lang="en-US" dirty="0" smtClean="0"/>
              <a:t>RAGAGEP.</a:t>
            </a:r>
          </a:p>
          <a:p>
            <a:pPr lvl="2"/>
            <a:r>
              <a:rPr lang="en-US" dirty="0" smtClean="0"/>
              <a:t>Paragraph (j</a:t>
            </a:r>
            <a:r>
              <a:rPr lang="en-US" dirty="0"/>
              <a:t>)(4)(iii): Inspection and test frequency follows manufacturer's recommendations and good engineering practice, and more frequently if indicated by operating </a:t>
            </a:r>
            <a:r>
              <a:rPr lang="en-US" dirty="0" smtClean="0"/>
              <a:t>experience.</a:t>
            </a:r>
          </a:p>
        </p:txBody>
      </p:sp>
    </p:spTree>
    <p:extLst>
      <p:ext uri="{BB962C8B-B14F-4D97-AF65-F5344CB8AC3E}">
        <p14:creationId xmlns:p14="http://schemas.microsoft.com/office/powerpoint/2010/main" val="297930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Definition of a RAGAGEP (Fed/OSHA)</a:t>
            </a:r>
          </a:p>
        </p:txBody>
      </p:sp>
      <p:sp>
        <p:nvSpPr>
          <p:cNvPr id="3" name="Content Placeholder 2"/>
          <p:cNvSpPr>
            <a:spLocks noGrp="1"/>
          </p:cNvSpPr>
          <p:nvPr>
            <p:ph idx="1"/>
          </p:nvPr>
        </p:nvSpPr>
        <p:spPr>
          <a:xfrm>
            <a:off x="1451579" y="2015732"/>
            <a:ext cx="9603275" cy="4106394"/>
          </a:xfrm>
        </p:spPr>
        <p:txBody>
          <a:bodyPr>
            <a:normAutofit/>
          </a:bodyPr>
          <a:lstStyle/>
          <a:p>
            <a:r>
              <a:rPr lang="en-US" dirty="0" smtClean="0"/>
              <a:t>May 11, 2016 - </a:t>
            </a:r>
            <a:r>
              <a:rPr lang="en-US" dirty="0"/>
              <a:t>OSHA publishes </a:t>
            </a:r>
            <a:r>
              <a:rPr lang="en-US" dirty="0" smtClean="0"/>
              <a:t>a revised memo </a:t>
            </a:r>
            <a:r>
              <a:rPr lang="en-US" dirty="0"/>
              <a:t>defining Recognized and Generally </a:t>
            </a:r>
            <a:r>
              <a:rPr lang="en-US" dirty="0" smtClean="0"/>
              <a:t>Accepted Good </a:t>
            </a:r>
            <a:r>
              <a:rPr lang="en-US" i="1" u="sng" dirty="0"/>
              <a:t>Engineering Practices </a:t>
            </a:r>
            <a:r>
              <a:rPr lang="en-US" dirty="0"/>
              <a:t>(RAGAGEP) for the first time.</a:t>
            </a:r>
          </a:p>
          <a:p>
            <a:r>
              <a:rPr lang="en-US" dirty="0" smtClean="0"/>
              <a:t>4 </a:t>
            </a:r>
            <a:r>
              <a:rPr lang="en-US" dirty="0"/>
              <a:t>categories of acceptable RAGAGEP:</a:t>
            </a:r>
          </a:p>
          <a:p>
            <a:pPr lvl="1"/>
            <a:r>
              <a:rPr lang="en-US" dirty="0" smtClean="0"/>
              <a:t>(</a:t>
            </a:r>
            <a:r>
              <a:rPr lang="en-US" dirty="0"/>
              <a:t>1) Published and widely adopted codes (e.g., NFPA 70 National Electric codes);</a:t>
            </a:r>
          </a:p>
          <a:p>
            <a:pPr lvl="1"/>
            <a:r>
              <a:rPr lang="en-US" dirty="0" smtClean="0"/>
              <a:t>(</a:t>
            </a:r>
            <a:r>
              <a:rPr lang="en-US" dirty="0"/>
              <a:t>2) Published consensus documents (e.g., ASME B31.3 Process Piping Code);</a:t>
            </a:r>
          </a:p>
          <a:p>
            <a:pPr lvl="1"/>
            <a:r>
              <a:rPr lang="en-US" dirty="0" smtClean="0"/>
              <a:t>(</a:t>
            </a:r>
            <a:r>
              <a:rPr lang="en-US" dirty="0"/>
              <a:t>3) Published non-consensus documents (e.g., the Chlorine Institute’s (CI) “pamphlets” </a:t>
            </a:r>
            <a:r>
              <a:rPr lang="en-US" dirty="0" smtClean="0"/>
              <a:t>that depart </a:t>
            </a:r>
            <a:r>
              <a:rPr lang="en-US" dirty="0"/>
              <a:t>from ANSI’s due process requirements for rulemaking and specifically focus </a:t>
            </a:r>
            <a:r>
              <a:rPr lang="en-US" dirty="0" smtClean="0"/>
              <a:t>on chlorine </a:t>
            </a:r>
            <a:r>
              <a:rPr lang="en-US" dirty="0"/>
              <a:t>and sodium hypochlorite (bleach) safety); and</a:t>
            </a:r>
          </a:p>
          <a:p>
            <a:pPr lvl="1"/>
            <a:r>
              <a:rPr lang="en-US" dirty="0" smtClean="0"/>
              <a:t>(</a:t>
            </a:r>
            <a:r>
              <a:rPr lang="en-US" dirty="0"/>
              <a:t>4) “Appropriate” internal standards set by the </a:t>
            </a:r>
            <a:r>
              <a:rPr lang="en-US" dirty="0" smtClean="0"/>
              <a:t>employer </a:t>
            </a:r>
            <a:r>
              <a:rPr lang="en-US" b="1" dirty="0" smtClean="0"/>
              <a:t>(Not in 5189.1)</a:t>
            </a:r>
            <a:endParaRPr lang="en-US" b="1" dirty="0"/>
          </a:p>
        </p:txBody>
      </p:sp>
    </p:spTree>
    <p:extLst>
      <p:ext uri="{BB962C8B-B14F-4D97-AF65-F5344CB8AC3E}">
        <p14:creationId xmlns:p14="http://schemas.microsoft.com/office/powerpoint/2010/main" val="349687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Definition of a RAGAGEP (Fed/OSHA)</a:t>
            </a:r>
          </a:p>
        </p:txBody>
      </p:sp>
      <p:sp>
        <p:nvSpPr>
          <p:cNvPr id="3" name="Content Placeholder 2"/>
          <p:cNvSpPr>
            <a:spLocks noGrp="1"/>
          </p:cNvSpPr>
          <p:nvPr>
            <p:ph idx="1"/>
          </p:nvPr>
        </p:nvSpPr>
        <p:spPr>
          <a:xfrm>
            <a:off x="1451579" y="1853754"/>
            <a:ext cx="9603275" cy="4216120"/>
          </a:xfrm>
        </p:spPr>
        <p:txBody>
          <a:bodyPr>
            <a:normAutofit fontScale="92500" lnSpcReduction="20000"/>
          </a:bodyPr>
          <a:lstStyle/>
          <a:p>
            <a:r>
              <a:rPr lang="en-US" b="1" dirty="0"/>
              <a:t>Shall vs. Should in Published Codes/Standards</a:t>
            </a:r>
          </a:p>
          <a:p>
            <a:r>
              <a:rPr lang="en-US" b="1" dirty="0" smtClean="0"/>
              <a:t>Shall</a:t>
            </a:r>
            <a:endParaRPr lang="en-US" b="1" dirty="0"/>
          </a:p>
          <a:p>
            <a:pPr lvl="1"/>
            <a:r>
              <a:rPr lang="en-US" dirty="0" smtClean="0"/>
              <a:t>OSHA </a:t>
            </a:r>
            <a:r>
              <a:rPr lang="en-US" dirty="0"/>
              <a:t>considers “shall” requirements to be “a mandatory minimum requirement.”</a:t>
            </a:r>
          </a:p>
          <a:p>
            <a:pPr lvl="1"/>
            <a:r>
              <a:rPr lang="en-US" dirty="0" smtClean="0"/>
              <a:t>OSHA will presume </a:t>
            </a:r>
            <a:r>
              <a:rPr lang="en-US" dirty="0"/>
              <a:t>a violation if an employer deviates from either a “shall” or “shall not</a:t>
            </a:r>
            <a:r>
              <a:rPr lang="en-US" dirty="0" smtClean="0"/>
              <a:t>” requirement </a:t>
            </a:r>
            <a:r>
              <a:rPr lang="en-US" dirty="0"/>
              <a:t>in the applicable RAGAGEP.</a:t>
            </a:r>
          </a:p>
          <a:p>
            <a:r>
              <a:rPr lang="en-US" b="1" dirty="0" smtClean="0"/>
              <a:t>Should</a:t>
            </a:r>
            <a:endParaRPr lang="en-US" b="1" dirty="0"/>
          </a:p>
          <a:p>
            <a:pPr lvl="1"/>
            <a:r>
              <a:rPr lang="en-US" dirty="0" smtClean="0"/>
              <a:t>“</a:t>
            </a:r>
            <a:r>
              <a:rPr lang="en-US" dirty="0"/>
              <a:t>Should” requirements are the “acceptable and preferred approach.”</a:t>
            </a:r>
          </a:p>
          <a:p>
            <a:pPr lvl="1"/>
            <a:r>
              <a:rPr lang="en-US" dirty="0"/>
              <a:t>OSHA presumes that employer compliance with the recommended approach is acceptable</a:t>
            </a:r>
            <a:r>
              <a:rPr lang="en-US" dirty="0" smtClean="0"/>
              <a:t>.</a:t>
            </a:r>
          </a:p>
          <a:p>
            <a:pPr lvl="1"/>
            <a:r>
              <a:rPr lang="en-US" dirty="0" smtClean="0"/>
              <a:t>If </a:t>
            </a:r>
            <a:r>
              <a:rPr lang="en-US" dirty="0"/>
              <a:t>an employer does not follow a “should” requirement, the compliance officer will do </a:t>
            </a:r>
            <a:r>
              <a:rPr lang="en-US" dirty="0" smtClean="0"/>
              <a:t>an evaluation </a:t>
            </a:r>
            <a:r>
              <a:rPr lang="en-US" dirty="0"/>
              <a:t>to decide if the alternative practice is as protective as the “should” provision in </a:t>
            </a:r>
            <a:r>
              <a:rPr lang="en-US" dirty="0" smtClean="0"/>
              <a:t>the code </a:t>
            </a:r>
            <a:r>
              <a:rPr lang="en-US" dirty="0"/>
              <a:t>or standard.</a:t>
            </a:r>
          </a:p>
          <a:p>
            <a:pPr lvl="2"/>
            <a:r>
              <a:rPr lang="en-US" dirty="0" smtClean="0"/>
              <a:t>Compliance </a:t>
            </a:r>
            <a:r>
              <a:rPr lang="en-US" dirty="0"/>
              <a:t>officer will examine documents (e.g., PHAs and MOCs) to determine if the </a:t>
            </a:r>
            <a:r>
              <a:rPr lang="en-US" dirty="0" smtClean="0"/>
              <a:t>employer’s approach </a:t>
            </a:r>
            <a:r>
              <a:rPr lang="en-US" dirty="0"/>
              <a:t>is as protective as the published RAGAGEP and is a good engineering practice</a:t>
            </a:r>
            <a:r>
              <a:rPr lang="en-US" dirty="0" smtClean="0"/>
              <a:t>.</a:t>
            </a:r>
            <a:endParaRPr lang="en-US" dirty="0"/>
          </a:p>
        </p:txBody>
      </p:sp>
    </p:spTree>
    <p:extLst>
      <p:ext uri="{BB962C8B-B14F-4D97-AF65-F5344CB8AC3E}">
        <p14:creationId xmlns:p14="http://schemas.microsoft.com/office/powerpoint/2010/main" val="330900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Definition of a RAGAGEP (Fed/OSHA)</a:t>
            </a:r>
          </a:p>
        </p:txBody>
      </p:sp>
      <p:sp>
        <p:nvSpPr>
          <p:cNvPr id="3" name="Content Placeholder 2"/>
          <p:cNvSpPr>
            <a:spLocks noGrp="1"/>
          </p:cNvSpPr>
          <p:nvPr>
            <p:ph idx="1"/>
          </p:nvPr>
        </p:nvSpPr>
        <p:spPr>
          <a:xfrm>
            <a:off x="1451579" y="1924594"/>
            <a:ext cx="9603275" cy="4101737"/>
          </a:xfrm>
        </p:spPr>
        <p:txBody>
          <a:bodyPr>
            <a:normAutofit/>
          </a:bodyPr>
          <a:lstStyle/>
          <a:p>
            <a:r>
              <a:rPr lang="en-US" sz="2300" b="1" dirty="0"/>
              <a:t>Internal Standards</a:t>
            </a:r>
          </a:p>
          <a:p>
            <a:r>
              <a:rPr lang="en-US" b="1" strike="sngStrike" dirty="0" smtClean="0"/>
              <a:t>Employers</a:t>
            </a:r>
            <a:r>
              <a:rPr lang="en-US" b="1" strike="sngStrike" dirty="0"/>
              <a:t>’ internal standards must either meet or exceed </a:t>
            </a:r>
            <a:r>
              <a:rPr lang="en-US" b="1" strike="sngStrike" dirty="0" smtClean="0"/>
              <a:t>the protective </a:t>
            </a:r>
            <a:r>
              <a:rPr lang="en-US" b="1" strike="sngStrike" dirty="0"/>
              <a:t>requirements of published RAGAGEP where </a:t>
            </a:r>
            <a:r>
              <a:rPr lang="en-US" b="1" strike="sngStrike" dirty="0" smtClean="0"/>
              <a:t>such RAGAGEP </a:t>
            </a:r>
            <a:r>
              <a:rPr lang="en-US" b="1" strike="sngStrike" dirty="0"/>
              <a:t>exist</a:t>
            </a:r>
            <a:r>
              <a:rPr lang="en-US" b="1" strike="sngStrike" dirty="0" smtClean="0"/>
              <a:t>. </a:t>
            </a:r>
            <a:r>
              <a:rPr lang="en-US" b="1" dirty="0" smtClean="0"/>
              <a:t>(2015)</a:t>
            </a:r>
          </a:p>
          <a:p>
            <a:r>
              <a:rPr lang="en-US" b="1" dirty="0"/>
              <a:t>If an employer develops and follows internal procedures, the </a:t>
            </a:r>
            <a:r>
              <a:rPr lang="en-US" b="1" dirty="0" smtClean="0"/>
              <a:t>CSHO </a:t>
            </a:r>
            <a:r>
              <a:rPr lang="en-US" b="1" dirty="0"/>
              <a:t>should assess whether the internal procedures represent </a:t>
            </a:r>
            <a:r>
              <a:rPr lang="en-US" b="1" dirty="0" smtClean="0"/>
              <a:t>RAGAGEP. </a:t>
            </a:r>
            <a:r>
              <a:rPr lang="en-US" b="1" dirty="0"/>
              <a:t>Like all employers complying with the PSM standard, an employer using internal procedures as RAGAGEP has an obligation under 1910.119(d)(3)(ii) to document that its equipment complies with recognized and generally accepted good engineering practices</a:t>
            </a:r>
            <a:r>
              <a:rPr lang="en-US" b="1" dirty="0" smtClean="0"/>
              <a:t>. (Revised 2016)</a:t>
            </a:r>
            <a:endParaRPr lang="en-US" b="1" dirty="0"/>
          </a:p>
        </p:txBody>
      </p:sp>
    </p:spTree>
    <p:extLst>
      <p:ext uri="{BB962C8B-B14F-4D97-AF65-F5344CB8AC3E}">
        <p14:creationId xmlns:p14="http://schemas.microsoft.com/office/powerpoint/2010/main" val="246998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Definition of a RAGAGEP (Fed/OSHA)</a:t>
            </a:r>
          </a:p>
        </p:txBody>
      </p:sp>
      <p:sp>
        <p:nvSpPr>
          <p:cNvPr id="3" name="Content Placeholder 2"/>
          <p:cNvSpPr>
            <a:spLocks noGrp="1"/>
          </p:cNvSpPr>
          <p:nvPr>
            <p:ph idx="1"/>
          </p:nvPr>
        </p:nvSpPr>
        <p:spPr>
          <a:xfrm>
            <a:off x="1451579" y="2015732"/>
            <a:ext cx="9603275" cy="3836428"/>
          </a:xfrm>
        </p:spPr>
        <p:txBody>
          <a:bodyPr>
            <a:normAutofit fontScale="92500" lnSpcReduction="10000"/>
          </a:bodyPr>
          <a:lstStyle/>
          <a:p>
            <a:r>
              <a:rPr lang="en-US" dirty="0"/>
              <a:t>Internal Standards</a:t>
            </a:r>
          </a:p>
          <a:p>
            <a:pPr lvl="1"/>
            <a:r>
              <a:rPr lang="en-US" dirty="0"/>
              <a:t>Reasons an employer might choose to follow internal standards can include:</a:t>
            </a:r>
          </a:p>
          <a:p>
            <a:pPr lvl="2"/>
            <a:r>
              <a:rPr lang="en-US" dirty="0" smtClean="0"/>
              <a:t>Translating </a:t>
            </a:r>
            <a:r>
              <a:rPr lang="en-US" dirty="0"/>
              <a:t>the requirements of published RAGAGEP into detailed corporate or facility implementation programs and/or procedures.</a:t>
            </a:r>
          </a:p>
          <a:p>
            <a:pPr lvl="2"/>
            <a:r>
              <a:rPr lang="en-US" dirty="0"/>
              <a:t>Setting design, maintenance, inspection, and testing requirements for unique equipment for which no other RAGAGEP exists.</a:t>
            </a:r>
          </a:p>
          <a:p>
            <a:pPr lvl="2"/>
            <a:r>
              <a:rPr lang="en-US" dirty="0"/>
              <a:t>Supplementing or augmenting RAGAGEP selected by the employer that only partially or inadequately address the employer's equipment.</a:t>
            </a:r>
          </a:p>
          <a:p>
            <a:pPr lvl="2"/>
            <a:r>
              <a:rPr lang="en-US" dirty="0"/>
              <a:t>Controlling hazards more effectively than the available codes and consensus and/or non-consensus documents when deemed necessary by the employer's PSM program.</a:t>
            </a:r>
          </a:p>
          <a:p>
            <a:pPr lvl="2"/>
            <a:r>
              <a:rPr lang="en-US" dirty="0"/>
              <a:t>Addressing hazards when the codes and consensus and/or non-consensus documents used for existing equipment are outdated and no longer describe good engineering practice.</a:t>
            </a:r>
          </a:p>
        </p:txBody>
      </p:sp>
    </p:spTree>
    <p:extLst>
      <p:ext uri="{BB962C8B-B14F-4D97-AF65-F5344CB8AC3E}">
        <p14:creationId xmlns:p14="http://schemas.microsoft.com/office/powerpoint/2010/main" val="240333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Definition of Ragagep:</a:t>
            </a:r>
            <a:endParaRPr lang="en-US" dirty="0"/>
          </a:p>
        </p:txBody>
      </p:sp>
      <p:sp>
        <p:nvSpPr>
          <p:cNvPr id="5" name="Content Placeholder 4"/>
          <p:cNvSpPr>
            <a:spLocks noGrp="1"/>
          </p:cNvSpPr>
          <p:nvPr>
            <p:ph idx="1"/>
          </p:nvPr>
        </p:nvSpPr>
        <p:spPr>
          <a:xfrm>
            <a:off x="1451579" y="2015732"/>
            <a:ext cx="9603275" cy="4055884"/>
          </a:xfrm>
        </p:spPr>
        <p:txBody>
          <a:bodyPr>
            <a:normAutofit/>
          </a:bodyPr>
          <a:lstStyle/>
          <a:p>
            <a:pPr marL="228600" lvl="2"/>
            <a:r>
              <a:rPr lang="en-US" sz="2000" dirty="0" smtClean="0"/>
              <a:t>Title 8 5189.1 </a:t>
            </a:r>
            <a:r>
              <a:rPr lang="en-US" sz="2000" dirty="0"/>
              <a:t>for Refineries - Definition of Recognized and Generally Accepted Good </a:t>
            </a:r>
            <a:r>
              <a:rPr lang="en-US" sz="2000" i="1" u="sng" dirty="0"/>
              <a:t>Engineering </a:t>
            </a:r>
            <a:r>
              <a:rPr lang="en-US" sz="2000" i="1" u="sng" dirty="0" smtClean="0"/>
              <a:t>Practices:</a:t>
            </a:r>
          </a:p>
          <a:p>
            <a:pPr marL="685800" lvl="3"/>
            <a:r>
              <a:rPr lang="en-US" sz="1800" dirty="0"/>
              <a:t>Engineering, operation or maintenance activities </a:t>
            </a:r>
            <a:r>
              <a:rPr lang="en-US" sz="1800" dirty="0" smtClean="0"/>
              <a:t>established in </a:t>
            </a:r>
            <a:r>
              <a:rPr lang="en-US" sz="1800" dirty="0"/>
              <a:t>codes, standards, technical reports or recommended practices, and published by recognized and generally accepted organizations </a:t>
            </a:r>
            <a:r>
              <a:rPr lang="en-US" sz="1800" i="1" u="sng" dirty="0"/>
              <a:t>such </a:t>
            </a:r>
            <a:r>
              <a:rPr lang="en-US" sz="1800" i="1" u="sng" dirty="0" smtClean="0"/>
              <a:t>as </a:t>
            </a:r>
            <a:r>
              <a:rPr lang="en-US" sz="1800" dirty="0" smtClean="0"/>
              <a:t>the </a:t>
            </a:r>
            <a:r>
              <a:rPr lang="en-US" sz="1800" dirty="0"/>
              <a:t>American National Standards Institute (ANSI), American Petroleum Institute (API), American Society of Heating, Refrigeration and </a:t>
            </a:r>
            <a:r>
              <a:rPr lang="en-US" sz="1800" dirty="0" smtClean="0"/>
              <a:t>Air Conditioning </a:t>
            </a:r>
            <a:r>
              <a:rPr lang="en-US" sz="1800" dirty="0"/>
              <a:t>Engineers (ASHRAE), American Society of Mechanical Engineers (ASME), American Society of Testing and </a:t>
            </a:r>
            <a:r>
              <a:rPr lang="en-US" sz="1800" dirty="0" smtClean="0"/>
              <a:t>Materials (</a:t>
            </a:r>
            <a:r>
              <a:rPr lang="en-US" sz="1800" dirty="0"/>
              <a:t>ASTM), National Fire Protection Association (NFPA), and Instrument Society of America (ISA). </a:t>
            </a:r>
            <a:r>
              <a:rPr lang="en-US" sz="1800" u="sng" dirty="0">
                <a:solidFill>
                  <a:srgbClr val="0033CC"/>
                </a:solidFill>
              </a:rPr>
              <a:t>RAGAGEP does not include standards</a:t>
            </a:r>
            <a:r>
              <a:rPr lang="en-US" sz="1800" u="sng" dirty="0" smtClean="0">
                <a:solidFill>
                  <a:srgbClr val="0033CC"/>
                </a:solidFill>
              </a:rPr>
              <a:t>, guidelines </a:t>
            </a:r>
            <a:r>
              <a:rPr lang="en-US" sz="1800" u="sng" dirty="0">
                <a:solidFill>
                  <a:srgbClr val="0033CC"/>
                </a:solidFill>
              </a:rPr>
              <a:t>or practices developed for internal use by the employer.</a:t>
            </a:r>
          </a:p>
          <a:p>
            <a:pPr lvl="2"/>
            <a:endParaRPr lang="en-US" dirty="0" smtClean="0"/>
          </a:p>
          <a:p>
            <a:pPr lvl="2"/>
            <a:endParaRPr lang="en-US" dirty="0"/>
          </a:p>
        </p:txBody>
      </p:sp>
    </p:spTree>
    <p:extLst>
      <p:ext uri="{BB962C8B-B14F-4D97-AF65-F5344CB8AC3E}">
        <p14:creationId xmlns:p14="http://schemas.microsoft.com/office/powerpoint/2010/main" val="260814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RAGAGEP Used In: 5189.1(d)(7)(8)(9)</a:t>
            </a:r>
            <a:endParaRPr lang="en-US" dirty="0"/>
          </a:p>
        </p:txBody>
      </p:sp>
      <p:sp>
        <p:nvSpPr>
          <p:cNvPr id="3" name="Content Placeholder 2"/>
          <p:cNvSpPr>
            <a:spLocks noGrp="1"/>
          </p:cNvSpPr>
          <p:nvPr>
            <p:ph idx="1"/>
          </p:nvPr>
        </p:nvSpPr>
        <p:spPr>
          <a:xfrm>
            <a:off x="1451579" y="2015732"/>
            <a:ext cx="9603275" cy="3993182"/>
          </a:xfrm>
        </p:spPr>
        <p:txBody>
          <a:bodyPr>
            <a:normAutofit lnSpcReduction="10000"/>
          </a:bodyPr>
          <a:lstStyle/>
          <a:p>
            <a:r>
              <a:rPr lang="en-US" dirty="0"/>
              <a:t>(7) The employer shall document that process equipment complies with RAGAGEP, </a:t>
            </a:r>
            <a:r>
              <a:rPr lang="en-US" dirty="0">
                <a:solidFill>
                  <a:srgbClr val="0033CC"/>
                </a:solidFill>
              </a:rPr>
              <a:t>where RAGAGEP has been established for that process equipment, or with more protective internal practices that ensure safe operation.</a:t>
            </a:r>
          </a:p>
          <a:p>
            <a:r>
              <a:rPr lang="en-US" dirty="0"/>
              <a:t>(8) If the employer installs new process equipment </a:t>
            </a:r>
            <a:r>
              <a:rPr lang="en-US" dirty="0">
                <a:solidFill>
                  <a:srgbClr val="0033CC"/>
                </a:solidFill>
              </a:rPr>
              <a:t>for which no RAGAGEP exists, the employer shall document that this equipment is designed, constructed, installed, maintained, inspected, tested and operating in a safe manner.</a:t>
            </a:r>
          </a:p>
          <a:p>
            <a:r>
              <a:rPr lang="en-US" dirty="0"/>
              <a:t>(9) If existing process equipment was designed and constructed in accordance with codes, standards or practices that are no longer in general use, </a:t>
            </a:r>
            <a:r>
              <a:rPr lang="en-US" dirty="0">
                <a:solidFill>
                  <a:srgbClr val="0033CC"/>
                </a:solidFill>
              </a:rPr>
              <a:t>the employer shall document that the process equipment is designed, installed, maintained, inspected, tested and operating in a safe manner for its intended purpose.</a:t>
            </a:r>
          </a:p>
          <a:p>
            <a:endParaRPr lang="en-US" dirty="0"/>
          </a:p>
        </p:txBody>
      </p:sp>
    </p:spTree>
    <p:extLst>
      <p:ext uri="{BB962C8B-B14F-4D97-AF65-F5344CB8AC3E}">
        <p14:creationId xmlns:p14="http://schemas.microsoft.com/office/powerpoint/2010/main" val="151083808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3620</TotalTime>
  <Words>1772</Words>
  <Application>Microsoft Office PowerPoint</Application>
  <PresentationFormat>Widescreen</PresentationFormat>
  <Paragraphs>100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Times New Roman</vt:lpstr>
      <vt:lpstr>Gallery</vt:lpstr>
      <vt:lpstr>Understanding RAGAGEP for refineries</vt:lpstr>
      <vt:lpstr>RAGAGEP</vt:lpstr>
      <vt:lpstr> Definition of a RAGAGEP (Fed/OSHA 2015 memo)</vt:lpstr>
      <vt:lpstr> Definition of a RAGAGEP (Fed/OSHA)</vt:lpstr>
      <vt:lpstr> Definition of a RAGAGEP (Fed/OSHA)</vt:lpstr>
      <vt:lpstr> Definition of a RAGAGEP (Fed/OSHA)</vt:lpstr>
      <vt:lpstr> Definition of a RAGAGEP (Fed/OSHA)</vt:lpstr>
      <vt:lpstr> Definition of Ragagep:</vt:lpstr>
      <vt:lpstr> RAGAGEP Used In: 5189.1(d)(7)(8)(9)</vt:lpstr>
      <vt:lpstr> RAGAGEP Used In 5189.1- (j)(2)(A)(B) and (3)(A)</vt:lpstr>
      <vt:lpstr> RAGAGEP Used In 5189.1- (4) Quality assurance.</vt:lpstr>
      <vt:lpstr> RAGAGEP applies</vt:lpstr>
      <vt:lpstr> Cal/OSHA Use of the Word “Should” in Ragagep</vt:lpstr>
      <vt:lpstr>SAFETY SHOWERS IN ammonia refrigeration ENGINE ROOMS, WHAT'S EVERYONE GETTING ALL WET ABOUT? </vt:lpstr>
      <vt:lpstr>T8 §5162. EMERGENCY EYEWASH AND SHOWER EQUIPMENT. </vt:lpstr>
      <vt:lpstr>T8 §5162. EMERGENCY EYEWASH AND SHOWER EQUIPMENT. </vt:lpstr>
      <vt:lpstr>THINGS TO THINK ABOUT ... </vt:lpstr>
      <vt:lpstr>THINGS TO THINK ABOUT ... </vt:lpstr>
      <vt:lpstr>IiAR 2 §6.3 .1.4</vt:lpstr>
      <vt:lpstr>Let's Discuss ... </vt:lpstr>
      <vt:lpstr>Lastly,  a Brain Teaser for our next meeting</vt:lpstr>
      <vt:lpstr>Questions</vt:lpstr>
    </vt:vector>
  </TitlesOfParts>
  <Company>DIR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RAGAGEP</dc:title>
  <dc:creator>Trombettas, Clyde@DIR</dc:creator>
  <cp:lastModifiedBy>clyde trombettas</cp:lastModifiedBy>
  <cp:revision>51</cp:revision>
  <dcterms:created xsi:type="dcterms:W3CDTF">2018-08-22T19:37:18Z</dcterms:created>
  <dcterms:modified xsi:type="dcterms:W3CDTF">2018-09-20T14:13:45Z</dcterms:modified>
</cp:coreProperties>
</file>